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74"/>
  </p:notesMasterIdLst>
  <p:handoutMasterIdLst>
    <p:handoutMasterId r:id="rId75"/>
  </p:handoutMasterIdLst>
  <p:sldIdLst>
    <p:sldId id="257" r:id="rId2"/>
    <p:sldId id="258" r:id="rId3"/>
    <p:sldId id="269" r:id="rId4"/>
    <p:sldId id="285" r:id="rId5"/>
    <p:sldId id="294" r:id="rId6"/>
    <p:sldId id="297" r:id="rId7"/>
    <p:sldId id="262" r:id="rId8"/>
    <p:sldId id="391" r:id="rId9"/>
    <p:sldId id="345" r:id="rId10"/>
    <p:sldId id="343" r:id="rId11"/>
    <p:sldId id="349" r:id="rId12"/>
    <p:sldId id="350" r:id="rId13"/>
    <p:sldId id="346" r:id="rId14"/>
    <p:sldId id="288" r:id="rId15"/>
    <p:sldId id="289" r:id="rId16"/>
    <p:sldId id="272" r:id="rId17"/>
    <p:sldId id="265" r:id="rId18"/>
    <p:sldId id="304" r:id="rId19"/>
    <p:sldId id="305" r:id="rId20"/>
    <p:sldId id="306" r:id="rId21"/>
    <p:sldId id="307" r:id="rId22"/>
    <p:sldId id="308" r:id="rId23"/>
    <p:sldId id="315" r:id="rId24"/>
    <p:sldId id="351" r:id="rId25"/>
    <p:sldId id="316" r:id="rId26"/>
    <p:sldId id="317" r:id="rId27"/>
    <p:sldId id="323" r:id="rId28"/>
    <p:sldId id="387" r:id="rId29"/>
    <p:sldId id="324" r:id="rId30"/>
    <p:sldId id="325" r:id="rId31"/>
    <p:sldId id="352" r:id="rId32"/>
    <p:sldId id="353" r:id="rId33"/>
    <p:sldId id="354" r:id="rId34"/>
    <p:sldId id="355" r:id="rId35"/>
    <p:sldId id="356" r:id="rId36"/>
    <p:sldId id="386" r:id="rId37"/>
    <p:sldId id="357" r:id="rId38"/>
    <p:sldId id="358" r:id="rId39"/>
    <p:sldId id="359" r:id="rId40"/>
    <p:sldId id="360" r:id="rId41"/>
    <p:sldId id="363" r:id="rId42"/>
    <p:sldId id="392" r:id="rId43"/>
    <p:sldId id="393" r:id="rId44"/>
    <p:sldId id="394" r:id="rId45"/>
    <p:sldId id="364" r:id="rId46"/>
    <p:sldId id="369" r:id="rId47"/>
    <p:sldId id="395" r:id="rId48"/>
    <p:sldId id="365" r:id="rId49"/>
    <p:sldId id="388" r:id="rId50"/>
    <p:sldId id="366" r:id="rId51"/>
    <p:sldId id="367" r:id="rId52"/>
    <p:sldId id="368" r:id="rId53"/>
    <p:sldId id="370" r:id="rId54"/>
    <p:sldId id="371" r:id="rId55"/>
    <p:sldId id="372" r:id="rId56"/>
    <p:sldId id="373" r:id="rId57"/>
    <p:sldId id="374" r:id="rId58"/>
    <p:sldId id="375" r:id="rId59"/>
    <p:sldId id="376" r:id="rId60"/>
    <p:sldId id="377" r:id="rId61"/>
    <p:sldId id="378" r:id="rId62"/>
    <p:sldId id="379" r:id="rId63"/>
    <p:sldId id="396" r:id="rId64"/>
    <p:sldId id="380" r:id="rId65"/>
    <p:sldId id="381" r:id="rId66"/>
    <p:sldId id="382" r:id="rId67"/>
    <p:sldId id="383" r:id="rId68"/>
    <p:sldId id="384" r:id="rId69"/>
    <p:sldId id="385" r:id="rId70"/>
    <p:sldId id="389" r:id="rId71"/>
    <p:sldId id="397" r:id="rId72"/>
    <p:sldId id="390" r:id="rId73"/>
  </p:sldIdLst>
  <p:sldSz cx="9144000" cy="6858000" type="screen4x3"/>
  <p:notesSz cx="6797675" cy="9926638"/>
  <p:defaultTextStyle>
    <a:defPPr>
      <a:defRPr lang="zh-CN"/>
    </a:defPPr>
    <a:lvl1pPr algn="l" rtl="0" fontAlgn="base">
      <a:spcBef>
        <a:spcPct val="0"/>
      </a:spcBef>
      <a:spcAft>
        <a:spcPct val="0"/>
      </a:spcAft>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1pPr>
    <a:lvl2pPr marL="457200" algn="l" rtl="0" fontAlgn="base">
      <a:spcBef>
        <a:spcPct val="0"/>
      </a:spcBef>
      <a:spcAft>
        <a:spcPct val="0"/>
      </a:spcAft>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2pPr>
    <a:lvl3pPr marL="914400" algn="l" rtl="0" fontAlgn="base">
      <a:spcBef>
        <a:spcPct val="0"/>
      </a:spcBef>
      <a:spcAft>
        <a:spcPct val="0"/>
      </a:spcAft>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3pPr>
    <a:lvl4pPr marL="1371600" algn="l" rtl="0" fontAlgn="base">
      <a:spcBef>
        <a:spcPct val="0"/>
      </a:spcBef>
      <a:spcAft>
        <a:spcPct val="0"/>
      </a:spcAft>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4pPr>
    <a:lvl5pPr marL="1828800" algn="l" rtl="0" fontAlgn="base">
      <a:spcBef>
        <a:spcPct val="0"/>
      </a:spcBef>
      <a:spcAft>
        <a:spcPct val="0"/>
      </a:spcAft>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5pPr>
    <a:lvl6pPr marL="2286000" algn="l" defTabSz="914400" rtl="0" eaLnBrk="1" latinLnBrk="0" hangingPunct="1">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6pPr>
    <a:lvl7pPr marL="2743200" algn="l" defTabSz="914400" rtl="0" eaLnBrk="1" latinLnBrk="0" hangingPunct="1">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7pPr>
    <a:lvl8pPr marL="3200400" algn="l" defTabSz="914400" rtl="0" eaLnBrk="1" latinLnBrk="0" hangingPunct="1">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8pPr>
    <a:lvl9pPr marL="3657600" algn="l" defTabSz="914400" rtl="0" eaLnBrk="1" latinLnBrk="0" hangingPunct="1">
      <a:defRPr kumimoji="1" sz="4400" kern="1200">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36" autoAdjust="0"/>
  </p:normalViewPr>
  <p:slideViewPr>
    <p:cSldViewPr>
      <p:cViewPr varScale="1">
        <p:scale>
          <a:sx n="72" d="100"/>
          <a:sy n="72" d="100"/>
        </p:scale>
        <p:origin x="-110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46" d="100"/>
          <a:sy n="46" d="100"/>
        </p:scale>
        <p:origin x="-1362" y="-78"/>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drawings/_rels/vmlDrawing21.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48.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51.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28.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 Id="rId4" Type="http://schemas.openxmlformats.org/officeDocument/2006/relationships/image" Target="../media/image62.wmf"/></Relationships>
</file>

<file path=ppt/drawings/_rels/vmlDrawing29.v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image" Target="../media/image64.wmf"/><Relationship Id="rId1" Type="http://schemas.openxmlformats.org/officeDocument/2006/relationships/image" Target="../media/image63.wmf"/><Relationship Id="rId5" Type="http://schemas.openxmlformats.org/officeDocument/2006/relationships/image" Target="../media/image67.wmf"/><Relationship Id="rId4" Type="http://schemas.openxmlformats.org/officeDocument/2006/relationships/image" Target="../media/image66.wmf"/></Relationships>
</file>

<file path=ppt/drawings/_rels/vmlDrawing30.v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image" Target="../media/image70.wmf"/><Relationship Id="rId1" Type="http://schemas.openxmlformats.org/officeDocument/2006/relationships/image" Target="../media/image69.wmf"/><Relationship Id="rId6" Type="http://schemas.openxmlformats.org/officeDocument/2006/relationships/image" Target="../media/image74.wmf"/><Relationship Id="rId5" Type="http://schemas.openxmlformats.org/officeDocument/2006/relationships/image" Target="../media/image73.wmf"/><Relationship Id="rId4" Type="http://schemas.openxmlformats.org/officeDocument/2006/relationships/image" Target="../media/image72.wmf"/></Relationships>
</file>

<file path=ppt/drawings/_rels/vmlDrawing31.vml.rels><?xml version="1.0" encoding="UTF-8" standalone="yes"?>
<Relationships xmlns="http://schemas.openxmlformats.org/package/2006/relationships"><Relationship Id="rId2" Type="http://schemas.openxmlformats.org/officeDocument/2006/relationships/image" Target="../media/image76.wmf"/><Relationship Id="rId1" Type="http://schemas.openxmlformats.org/officeDocument/2006/relationships/image" Target="../media/image75.wmf"/></Relationships>
</file>

<file path=ppt/drawings/_rels/vmlDrawing32.v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image" Target="../media/image78.wmf"/><Relationship Id="rId1" Type="http://schemas.openxmlformats.org/officeDocument/2006/relationships/image" Target="../media/image77.wmf"/><Relationship Id="rId4" Type="http://schemas.openxmlformats.org/officeDocument/2006/relationships/image" Target="../media/image80.wmf"/></Relationships>
</file>

<file path=ppt/drawings/_rels/vmlDrawing33.vml.rels><?xml version="1.0" encoding="UTF-8" standalone="yes"?>
<Relationships xmlns="http://schemas.openxmlformats.org/package/2006/relationships"><Relationship Id="rId2" Type="http://schemas.openxmlformats.org/officeDocument/2006/relationships/image" Target="../media/image83.wmf"/><Relationship Id="rId1" Type="http://schemas.openxmlformats.org/officeDocument/2006/relationships/image" Target="../media/image82.wmf"/></Relationships>
</file>

<file path=ppt/drawings/_rels/vmlDrawing34.vml.rels><?xml version="1.0" encoding="UTF-8" standalone="yes"?>
<Relationships xmlns="http://schemas.openxmlformats.org/package/2006/relationships"><Relationship Id="rId2" Type="http://schemas.openxmlformats.org/officeDocument/2006/relationships/image" Target="../media/image85.wmf"/><Relationship Id="rId1" Type="http://schemas.openxmlformats.org/officeDocument/2006/relationships/image" Target="../media/image84.wmf"/></Relationships>
</file>

<file path=ppt/drawings/_rels/vmlDrawing35.vml.rels><?xml version="1.0" encoding="UTF-8" standalone="yes"?>
<Relationships xmlns="http://schemas.openxmlformats.org/package/2006/relationships"><Relationship Id="rId2" Type="http://schemas.openxmlformats.org/officeDocument/2006/relationships/image" Target="../media/image88.wmf"/><Relationship Id="rId1" Type="http://schemas.openxmlformats.org/officeDocument/2006/relationships/image" Target="../media/image87.w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89.w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90.wmf"/></Relationships>
</file>

<file path=ppt/drawings/_rels/vmlDrawing38.vml.rels><?xml version="1.0" encoding="UTF-8" standalone="yes"?>
<Relationships xmlns="http://schemas.openxmlformats.org/package/2006/relationships"><Relationship Id="rId3" Type="http://schemas.openxmlformats.org/officeDocument/2006/relationships/image" Target="../media/image95.wmf"/><Relationship Id="rId2" Type="http://schemas.openxmlformats.org/officeDocument/2006/relationships/image" Target="../media/image94.wmf"/><Relationship Id="rId1" Type="http://schemas.openxmlformats.org/officeDocument/2006/relationships/image" Target="../media/image93.wmf"/><Relationship Id="rId4" Type="http://schemas.openxmlformats.org/officeDocument/2006/relationships/image" Target="../media/image96.wmf"/></Relationships>
</file>

<file path=ppt/drawings/_rels/vmlDrawing39.vml.rels><?xml version="1.0" encoding="UTF-8" standalone="yes"?>
<Relationships xmlns="http://schemas.openxmlformats.org/package/2006/relationships"><Relationship Id="rId2" Type="http://schemas.openxmlformats.org/officeDocument/2006/relationships/image" Target="../media/image98.wmf"/><Relationship Id="rId1" Type="http://schemas.openxmlformats.org/officeDocument/2006/relationships/image" Target="../media/image97.w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99.wmf"/></Relationships>
</file>

<file path=ppt/drawings/_rels/vmlDrawing41.vml.rels><?xml version="1.0" encoding="UTF-8" standalone="yes"?>
<Relationships xmlns="http://schemas.openxmlformats.org/package/2006/relationships"><Relationship Id="rId2" Type="http://schemas.openxmlformats.org/officeDocument/2006/relationships/image" Target="../media/image102.wmf"/><Relationship Id="rId1" Type="http://schemas.openxmlformats.org/officeDocument/2006/relationships/image" Target="../media/image10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latinLnBrk="1">
              <a:defRPr sz="1200">
                <a:solidFill>
                  <a:schemeClr val="tx1"/>
                </a:solidFill>
                <a:effectLst/>
                <a:latin typeface="Times New Roman" pitchFamily="18" charset="0"/>
              </a:defRPr>
            </a:lvl1pPr>
          </a:lstStyle>
          <a:p>
            <a:r>
              <a:rPr lang="en-US" altLang="zh-CN"/>
              <a:t>dsfsdfsdfsdfsdfsdf</a:t>
            </a:r>
          </a:p>
        </p:txBody>
      </p:sp>
      <p:sp>
        <p:nvSpPr>
          <p:cNvPr id="31747" name="Rectangle 3"/>
          <p:cNvSpPr>
            <a:spLocks noGrp="1" noChangeArrowheads="1"/>
          </p:cNvSpPr>
          <p:nvPr>
            <p:ph type="dt" sz="quarter" idx="1"/>
          </p:nvPr>
        </p:nvSpPr>
        <p:spPr bwMode="auto">
          <a:xfrm>
            <a:off x="3851275"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1">
              <a:defRPr sz="1200">
                <a:solidFill>
                  <a:schemeClr val="tx1"/>
                </a:solidFill>
                <a:effectLst/>
                <a:latin typeface="Times New Roman" pitchFamily="18" charset="0"/>
              </a:defRPr>
            </a:lvl1pPr>
          </a:lstStyle>
          <a:p>
            <a:endParaRPr lang="en-US" altLang="zh-CN"/>
          </a:p>
        </p:txBody>
      </p:sp>
      <p:sp>
        <p:nvSpPr>
          <p:cNvPr id="31748"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latinLnBrk="1">
              <a:defRPr sz="1200">
                <a:solidFill>
                  <a:schemeClr val="tx1"/>
                </a:solidFill>
                <a:effectLst/>
                <a:latin typeface="Times New Roman" pitchFamily="18" charset="0"/>
              </a:defRPr>
            </a:lvl1pPr>
          </a:lstStyle>
          <a:p>
            <a:r>
              <a:rPr lang="en-US" altLang="zh-CN"/>
              <a:t>替换同行同业</a:t>
            </a:r>
          </a:p>
        </p:txBody>
      </p:sp>
      <p:sp>
        <p:nvSpPr>
          <p:cNvPr id="31749" name="Rectangle 5"/>
          <p:cNvSpPr>
            <a:spLocks noGrp="1" noChangeArrowheads="1"/>
          </p:cNvSpPr>
          <p:nvPr>
            <p:ph type="sldNum" sz="quarter" idx="3"/>
          </p:nvPr>
        </p:nvSpPr>
        <p:spPr bwMode="auto">
          <a:xfrm>
            <a:off x="3851275"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latinLnBrk="1">
              <a:defRPr sz="1200">
                <a:solidFill>
                  <a:schemeClr val="tx1"/>
                </a:solidFill>
                <a:effectLst/>
                <a:latin typeface="Times New Roman" pitchFamily="18" charset="0"/>
              </a:defRPr>
            </a:lvl1pPr>
          </a:lstStyle>
          <a:p>
            <a:fld id="{6FE424A8-505E-4571-A777-E7E95A60F2FD}" type="slidenum">
              <a:rPr lang="en-US" altLang="zh-CN"/>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latinLnBrk="1">
              <a:defRPr sz="1200">
                <a:solidFill>
                  <a:schemeClr val="tx1"/>
                </a:solidFill>
                <a:effectLst/>
                <a:latin typeface="Times New Roman" pitchFamily="18" charset="0"/>
              </a:defRPr>
            </a:lvl1pPr>
          </a:lstStyle>
          <a:p>
            <a:r>
              <a:rPr lang="en-US" altLang="zh-CN"/>
              <a:t>dsfsdfsdfsdfsdfsdf</a:t>
            </a:r>
          </a:p>
        </p:txBody>
      </p:sp>
      <p:sp>
        <p:nvSpPr>
          <p:cNvPr id="30723" name="Rectangle 3"/>
          <p:cNvSpPr>
            <a:spLocks noGrp="1" noChangeArrowheads="1"/>
          </p:cNvSpPr>
          <p:nvPr>
            <p:ph type="dt" idx="1"/>
          </p:nvPr>
        </p:nvSpPr>
        <p:spPr bwMode="auto">
          <a:xfrm>
            <a:off x="3851275"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1">
              <a:defRPr sz="1200">
                <a:solidFill>
                  <a:schemeClr val="tx1"/>
                </a:solidFill>
                <a:effectLst/>
                <a:latin typeface="Times New Roman" pitchFamily="18" charset="0"/>
              </a:defRPr>
            </a:lvl1pPr>
          </a:lstStyle>
          <a:p>
            <a:endParaRPr lang="en-US" altLang="zh-CN"/>
          </a:p>
        </p:txBody>
      </p:sp>
      <p:sp>
        <p:nvSpPr>
          <p:cNvPr id="30724" name="Rectangle 4"/>
          <p:cNvSpPr>
            <a:spLocks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ffectLst/>
        </p:spPr>
      </p:sp>
      <p:sp>
        <p:nvSpPr>
          <p:cNvPr id="30725" name="Rectangle 5"/>
          <p:cNvSpPr>
            <a:spLocks noGrp="1" noChangeArrowheads="1"/>
          </p:cNvSpPr>
          <p:nvPr>
            <p:ph type="body" sz="quarter" idx="3"/>
          </p:nvPr>
        </p:nvSpPr>
        <p:spPr bwMode="auto">
          <a:xfrm>
            <a:off x="906463" y="4714875"/>
            <a:ext cx="4984750"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0726"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latinLnBrk="1">
              <a:defRPr sz="1200">
                <a:solidFill>
                  <a:schemeClr val="tx1"/>
                </a:solidFill>
                <a:effectLst/>
                <a:latin typeface="Times New Roman" pitchFamily="18" charset="0"/>
              </a:defRPr>
            </a:lvl1pPr>
          </a:lstStyle>
          <a:p>
            <a:r>
              <a:rPr lang="en-US" altLang="zh-CN"/>
              <a:t>替换同行同业</a:t>
            </a:r>
          </a:p>
        </p:txBody>
      </p:sp>
      <p:sp>
        <p:nvSpPr>
          <p:cNvPr id="30727" name="Rectangle 7"/>
          <p:cNvSpPr>
            <a:spLocks noGrp="1" noChangeArrowheads="1"/>
          </p:cNvSpPr>
          <p:nvPr>
            <p:ph type="sldNum" sz="quarter" idx="5"/>
          </p:nvPr>
        </p:nvSpPr>
        <p:spPr bwMode="auto">
          <a:xfrm>
            <a:off x="3851275"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latinLnBrk="1">
              <a:defRPr sz="1200">
                <a:solidFill>
                  <a:schemeClr val="tx1"/>
                </a:solidFill>
                <a:effectLst/>
                <a:latin typeface="Times New Roman" pitchFamily="18" charset="0"/>
              </a:defRPr>
            </a:lvl1pPr>
          </a:lstStyle>
          <a:p>
            <a:fld id="{AF2CB81E-BDD8-48DB-A8F2-E1FC64918FCB}" type="slidenum">
              <a:rPr lang="en-US" altLang="zh-CN"/>
              <a:pPr/>
              <a:t>‹#›</a:t>
            </a:fld>
            <a:endParaRPr lang="en-US" altLang="zh-CN"/>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026"/>
          <p:cNvSpPr>
            <a:spLocks noChangeArrowheads="1" noTextEdit="1"/>
          </p:cNvSpPr>
          <p:nvPr>
            <p:ph type="sldImg"/>
          </p:nvPr>
        </p:nvSpPr>
        <p:spPr>
          <a:xfrm>
            <a:off x="917575" y="744538"/>
            <a:ext cx="4962525" cy="3722687"/>
          </a:xfrm>
          <a:ln/>
        </p:spPr>
      </p:sp>
      <p:sp>
        <p:nvSpPr>
          <p:cNvPr id="33795" name="Rectangle 1027"/>
          <p:cNvSpPr>
            <a:spLocks noGrp="1" noChangeArrowheads="1"/>
          </p:cNvSpPr>
          <p:nvPr>
            <p:ph type="body" idx="1"/>
          </p:nvPr>
        </p:nvSpPr>
        <p:spPr/>
        <p:txBody>
          <a:bodyPr/>
          <a:lstStyle/>
          <a:p>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noTextEdit="1"/>
          </p:cNvSpPr>
          <p:nvPr>
            <p:ph type="sldImg"/>
          </p:nvPr>
        </p:nvSpPr>
        <p:spPr>
          <a:xfrm>
            <a:off x="917575" y="744538"/>
            <a:ext cx="4962525" cy="3722687"/>
          </a:xfrm>
          <a:ln/>
        </p:spPr>
      </p:sp>
      <p:sp>
        <p:nvSpPr>
          <p:cNvPr id="34819"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noTextEdit="1"/>
          </p:cNvSpPr>
          <p:nvPr>
            <p:ph type="sldImg"/>
          </p:nvPr>
        </p:nvSpPr>
        <p:spPr bwMode="auto">
          <a:xfrm>
            <a:off x="917575" y="744538"/>
            <a:ext cx="4962525" cy="3722687"/>
          </a:xfrm>
          <a:prstGeom prst="rect">
            <a:avLst/>
          </a:prstGeom>
          <a:solidFill>
            <a:srgbClr val="FFFFFF"/>
          </a:solidFill>
          <a:ln>
            <a:solidFill>
              <a:srgbClr val="000000"/>
            </a:solidFill>
            <a:miter lim="800000"/>
            <a:headEnd/>
            <a:tailEnd/>
          </a:ln>
        </p:spPr>
      </p:sp>
      <p:sp>
        <p:nvSpPr>
          <p:cNvPr id="51203" name="Rectangle 3"/>
          <p:cNvSpPr>
            <a:spLocks noChangeArrowheads="1"/>
          </p:cNvSpPr>
          <p:nvPr>
            <p:ph type="body" idx="1"/>
          </p:nvPr>
        </p:nvSpPr>
        <p:spPr bwMode="auto">
          <a:xfrm>
            <a:off x="906463" y="4714875"/>
            <a:ext cx="4984750" cy="4467225"/>
          </a:xfrm>
          <a:prstGeom prst="rect">
            <a:avLst/>
          </a:prstGeom>
          <a:solidFill>
            <a:srgbClr val="FFFFFF"/>
          </a:solidFill>
          <a:ln>
            <a:solidFill>
              <a:srgbClr val="000000"/>
            </a:solidFill>
            <a:miter lim="800000"/>
            <a:headEnd/>
            <a:tailEnd/>
          </a:ln>
        </p:spPr>
        <p:txBody>
          <a:bodyPr/>
          <a:lstStyle/>
          <a:p>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noTextEdit="1"/>
          </p:cNvSpPr>
          <p:nvPr>
            <p:ph type="sldImg"/>
          </p:nvPr>
        </p:nvSpPr>
        <p:spPr>
          <a:xfrm>
            <a:off x="917575" y="744538"/>
            <a:ext cx="4962525" cy="3722687"/>
          </a:xfrm>
          <a:ln/>
        </p:spPr>
      </p:sp>
      <p:sp>
        <p:nvSpPr>
          <p:cNvPr id="241667"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ChangeArrowheads="1" noTextEdit="1"/>
          </p:cNvSpPr>
          <p:nvPr>
            <p:ph type="sldImg"/>
          </p:nvPr>
        </p:nvSpPr>
        <p:spPr>
          <a:xfrm>
            <a:off x="917575" y="744538"/>
            <a:ext cx="4962525" cy="3722687"/>
          </a:xfrm>
          <a:ln/>
        </p:spPr>
      </p:sp>
      <p:sp>
        <p:nvSpPr>
          <p:cNvPr id="239619"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noTextEdit="1"/>
          </p:cNvSpPr>
          <p:nvPr>
            <p:ph type="sldImg"/>
          </p:nvPr>
        </p:nvSpPr>
        <p:spPr>
          <a:xfrm>
            <a:off x="917575" y="744538"/>
            <a:ext cx="4962525" cy="3722687"/>
          </a:xfrm>
          <a:ln/>
        </p:spPr>
      </p:sp>
      <p:sp>
        <p:nvSpPr>
          <p:cNvPr id="38915"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noTextEdit="1"/>
          </p:cNvSpPr>
          <p:nvPr>
            <p:ph type="sldImg"/>
          </p:nvPr>
        </p:nvSpPr>
        <p:spPr>
          <a:xfrm>
            <a:off x="917575" y="744538"/>
            <a:ext cx="4962525" cy="3722687"/>
          </a:xfrm>
          <a:ln/>
        </p:spPr>
      </p:sp>
      <p:sp>
        <p:nvSpPr>
          <p:cNvPr id="41987"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ChangeArrowheads="1" noTextEdit="1"/>
          </p:cNvSpPr>
          <p:nvPr>
            <p:ph type="sldImg"/>
          </p:nvPr>
        </p:nvSpPr>
        <p:spPr>
          <a:xfrm>
            <a:off x="917575" y="744538"/>
            <a:ext cx="4962525" cy="3722687"/>
          </a:xfrm>
          <a:ln/>
        </p:spPr>
      </p:sp>
      <p:sp>
        <p:nvSpPr>
          <p:cNvPr id="166915"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noTextEdit="1"/>
          </p:cNvSpPr>
          <p:nvPr>
            <p:ph type="sldImg"/>
          </p:nvPr>
        </p:nvSpPr>
        <p:spPr>
          <a:xfrm>
            <a:off x="917575" y="744538"/>
            <a:ext cx="4962525" cy="3722687"/>
          </a:xfrm>
          <a:ln/>
        </p:spPr>
      </p:sp>
      <p:sp>
        <p:nvSpPr>
          <p:cNvPr id="240643" name="Rectangle 3"/>
          <p:cNvSpPr>
            <a:spLocks noGrp="1" noChangeArrowheads="1"/>
          </p:cNvSpPr>
          <p:nvPr>
            <p:ph type="body" idx="1"/>
          </p:nvPr>
        </p:nvSpPr>
        <p:spPr/>
        <p:txBody>
          <a:bodyPr/>
          <a:lstStyle/>
          <a:p>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098" name="Rectangle 2"/>
          <p:cNvSpPr>
            <a:spLocks noChangeArrowheads="1"/>
          </p:cNvSpPr>
          <p:nvPr/>
        </p:nvSpPr>
        <p:spPr bwMode="auto">
          <a:xfrm>
            <a:off x="381000" y="0"/>
            <a:ext cx="1447800" cy="6856413"/>
          </a:xfrm>
          <a:prstGeom prst="rect">
            <a:avLst/>
          </a:prstGeom>
          <a:gradFill rotWithShape="0">
            <a:gsLst>
              <a:gs pos="0">
                <a:schemeClr val="bg1">
                  <a:gamma/>
                  <a:shade val="61961"/>
                  <a:invGamma/>
                </a:schemeClr>
              </a:gs>
              <a:gs pos="50000">
                <a:schemeClr val="bg1">
                  <a:alpha val="50000"/>
                </a:schemeClr>
              </a:gs>
              <a:gs pos="100000">
                <a:schemeClr val="bg1">
                  <a:gamma/>
                  <a:shade val="61961"/>
                  <a:invGamma/>
                </a:schemeClr>
              </a:gs>
            </a:gsLst>
            <a:lin ang="5400000" scaled="1"/>
          </a:gra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
        <p:nvSpPr>
          <p:cNvPr id="4099" name="Rectangle 3"/>
          <p:cNvSpPr>
            <a:spLocks noChangeArrowheads="1"/>
          </p:cNvSpPr>
          <p:nvPr/>
        </p:nvSpPr>
        <p:spPr bwMode="auto">
          <a:xfrm>
            <a:off x="685800" y="2438400"/>
            <a:ext cx="8456613" cy="762000"/>
          </a:xfrm>
          <a:prstGeom prst="rect">
            <a:avLst/>
          </a:prstGeom>
          <a:gradFill rotWithShape="0">
            <a:gsLst>
              <a:gs pos="0">
                <a:schemeClr val="bg1"/>
              </a:gs>
              <a:gs pos="100000">
                <a:schemeClr val="bg1">
                  <a:gamma/>
                  <a:shade val="15294"/>
                  <a:invGamma/>
                </a:schemeClr>
              </a:gs>
            </a:gsLst>
            <a:lin ang="0" scaled="1"/>
          </a:gra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
        <p:nvSpPr>
          <p:cNvPr id="4100" name="Rectangle 4"/>
          <p:cNvSpPr>
            <a:spLocks noGrp="1" noChangeArrowheads="1"/>
          </p:cNvSpPr>
          <p:nvPr>
            <p:ph type="ctrTitle" sz="quarter"/>
          </p:nvPr>
        </p:nvSpPr>
        <p:spPr>
          <a:xfrm>
            <a:off x="685800" y="2286000"/>
            <a:ext cx="7772400" cy="1143000"/>
          </a:xfrm>
        </p:spPr>
        <p:txBody>
          <a:bodyPr/>
          <a:lstStyle>
            <a:lvl1pPr>
              <a:defRPr/>
            </a:lvl1pPr>
          </a:lstStyle>
          <a:p>
            <a:r>
              <a:rPr lang="zh-CN" altLang="en-US"/>
              <a:t>单击此处编辑母版标题样式</a:t>
            </a:r>
          </a:p>
        </p:txBody>
      </p:sp>
      <p:sp>
        <p:nvSpPr>
          <p:cNvPr id="4101" name="Rectangle 5"/>
          <p:cNvSpPr>
            <a:spLocks noGrp="1" noChangeArrowheads="1"/>
          </p:cNvSpPr>
          <p:nvPr>
            <p:ph type="subTitle" sz="quarter" idx="1"/>
          </p:nvPr>
        </p:nvSpPr>
        <p:spPr>
          <a:xfrm>
            <a:off x="2057400" y="4114800"/>
            <a:ext cx="6400800" cy="1752600"/>
          </a:xfrm>
        </p:spPr>
        <p:txBody>
          <a:bodyPr/>
          <a:lstStyle>
            <a:lvl1pPr marL="0" indent="0" algn="ctr">
              <a:buFont typeface="Wingdings" pitchFamily="2" charset="2"/>
              <a:buNone/>
              <a:defRPr b="0">
                <a:latin typeface="Times New Roman" pitchFamily="18" charset="0"/>
              </a:defRPr>
            </a:lvl1pPr>
          </a:lstStyle>
          <a:p>
            <a:r>
              <a:rPr lang="zh-CN" altLang="en-US"/>
              <a:t>单击此处编辑母版副标题样式</a:t>
            </a:r>
          </a:p>
        </p:txBody>
      </p:sp>
      <p:sp>
        <p:nvSpPr>
          <p:cNvPr id="4102" name="Rectangle 6"/>
          <p:cNvSpPr>
            <a:spLocks noGrp="1" noChangeArrowheads="1"/>
          </p:cNvSpPr>
          <p:nvPr>
            <p:ph type="dt" sz="quarter" idx="2"/>
          </p:nvPr>
        </p:nvSpPr>
        <p:spPr/>
        <p:txBody>
          <a:bodyPr/>
          <a:lstStyle>
            <a:lvl1pPr>
              <a:defRPr/>
            </a:lvl1pPr>
          </a:lstStyle>
          <a:p>
            <a:endParaRPr lang="en-US" altLang="zh-CN"/>
          </a:p>
        </p:txBody>
      </p:sp>
      <p:sp>
        <p:nvSpPr>
          <p:cNvPr id="4103" name="Rectangle 7"/>
          <p:cNvSpPr>
            <a:spLocks noGrp="1" noChangeArrowheads="1"/>
          </p:cNvSpPr>
          <p:nvPr>
            <p:ph type="ftr" sz="quarter" idx="3"/>
          </p:nvPr>
        </p:nvSpPr>
        <p:spPr/>
        <p:txBody>
          <a:bodyPr/>
          <a:lstStyle>
            <a:lvl1pPr>
              <a:defRPr/>
            </a:lvl1pPr>
          </a:lstStyle>
          <a:p>
            <a:endParaRPr lang="en-US" altLang="zh-CN"/>
          </a:p>
        </p:txBody>
      </p:sp>
      <p:sp>
        <p:nvSpPr>
          <p:cNvPr id="4104" name="Rectangle 8"/>
          <p:cNvSpPr>
            <a:spLocks noGrp="1" noChangeArrowheads="1"/>
          </p:cNvSpPr>
          <p:nvPr>
            <p:ph type="sldNum" sz="quarter" idx="4"/>
          </p:nvPr>
        </p:nvSpPr>
        <p:spPr/>
        <p:txBody>
          <a:bodyPr/>
          <a:lstStyle>
            <a:lvl1pPr>
              <a:defRPr/>
            </a:lvl1pPr>
          </a:lstStyle>
          <a:p>
            <a:fld id="{CA578CB1-BF21-4D74-9057-E6F6A8769AB3}" type="slidenum">
              <a:rPr lang="en-US" altLang="zh-CN"/>
              <a:pPr/>
              <a:t>‹#›</a:t>
            </a:fld>
            <a:endParaRPr lang="en-US" altLang="zh-CN"/>
          </a:p>
        </p:txBody>
      </p:sp>
      <p:sp>
        <p:nvSpPr>
          <p:cNvPr id="4105" name="Rectangle 9"/>
          <p:cNvSpPr>
            <a:spLocks noChangeArrowheads="1"/>
          </p:cNvSpPr>
          <p:nvPr/>
        </p:nvSpPr>
        <p:spPr bwMode="auto">
          <a:xfrm>
            <a:off x="0" y="3505200"/>
            <a:ext cx="4724400" cy="152400"/>
          </a:xfrm>
          <a:prstGeom prst="rect">
            <a:avLst/>
          </a:prstGeom>
          <a:solidFill>
            <a:schemeClr val="accent1">
              <a:alpha val="50000"/>
            </a:schemeClr>
          </a:soli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5CCF82C-9918-4A1D-9015-C6DB628AACAE}" type="slidenum">
              <a:rPr lang="en-US" altLang="zh-CN"/>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ACCE870-486D-4491-B305-7EEC5088370C}" type="slidenum">
              <a:rPr lang="en-US" altLang="zh-CN"/>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2ABDF9F0-D860-4D00-951A-923CAD645623}" type="slidenum">
              <a:rPr lang="en-US" altLang="zh-CN"/>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C4F00A3A-5BDC-492A-8B37-E91FC95D43AE}" type="slidenum">
              <a:rPr lang="en-US" altLang="zh-CN"/>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FAE9160-7349-4D1E-98E9-853EA39CE0AF}" type="slidenum">
              <a:rPr lang="en-US" altLang="zh-CN"/>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F04BE96F-BDA2-48F7-B064-81587FE34C56}" type="slidenum">
              <a:rPr lang="en-US" altLang="zh-CN"/>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CBDA2C7-E9A3-4FF2-95F4-C49B3CC963F9}" type="slidenum">
              <a:rPr lang="en-US" altLang="zh-CN"/>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3DA64D2-E3DD-4047-B418-C59206D304D8}" type="slidenum">
              <a:rPr lang="en-US" altLang="zh-CN"/>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65871B2-4847-4AEB-B1A1-064A6741B641}" type="slidenum">
              <a:rPr lang="en-US" altLang="zh-CN"/>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0323470-FFE8-4161-84D6-5036E24E9B8C}" type="slidenum">
              <a:rPr lang="en-US" altLang="zh-CN"/>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172200"/>
            <a:ext cx="1905000" cy="457200"/>
          </a:xfrm>
        </p:spPr>
        <p:txBody>
          <a:bodyPr/>
          <a:lstStyle>
            <a:lvl1pPr>
              <a:defRPr/>
            </a:lvl1pPr>
          </a:lstStyle>
          <a:p>
            <a:fld id="{7897B49A-1E46-4057-BAD8-FD21AE22EC88}" type="slidenum">
              <a:rPr lang="en-US" altLang="zh-CN"/>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reserve="1">
  <p:cSld name="标题，两项内容与文本">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685800" y="1981200"/>
            <a:ext cx="38100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685800" y="4114800"/>
            <a:ext cx="38100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half" idx="3"/>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172200"/>
            <a:ext cx="1905000" cy="457200"/>
          </a:xfrm>
        </p:spPr>
        <p:txBody>
          <a:bodyPr/>
          <a:lstStyle>
            <a:lvl1pPr>
              <a:defRPr/>
            </a:lvl1pPr>
          </a:lstStyle>
          <a:p>
            <a:fld id="{CB2C0AA2-0D5F-4F26-8C39-2602511B7188}" type="slidenum">
              <a:rPr lang="en-US" altLang="zh-CN"/>
              <a:pPr/>
              <a:t>‹#›</a:t>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685800" y="1981200"/>
            <a:ext cx="7772400" cy="4114800"/>
          </a:xfrm>
        </p:spPr>
        <p:txBody>
          <a:bodyPr/>
          <a:lstStyle/>
          <a:p>
            <a:endParaRPr lang="zh-CN" altLang="en-US"/>
          </a:p>
        </p:txBody>
      </p:sp>
      <p:sp>
        <p:nvSpPr>
          <p:cNvPr id="4" name="日期占位符 3"/>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172200"/>
            <a:ext cx="1905000" cy="457200"/>
          </a:xfrm>
        </p:spPr>
        <p:txBody>
          <a:bodyPr/>
          <a:lstStyle>
            <a:lvl1pPr>
              <a:defRPr/>
            </a:lvl1pPr>
          </a:lstStyle>
          <a:p>
            <a:fld id="{C486460E-A288-47CB-BB31-F28AECF198DD}" type="slidenum">
              <a:rPr lang="en-US" altLang="zh-CN"/>
              <a:pPr/>
              <a:t>‹#›</a:t>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lipArtAndTx" preserve="1">
  <p:cSld name="标题，剪贴画与文本">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剪贴画占位符 2"/>
          <p:cNvSpPr>
            <a:spLocks noGrp="1"/>
          </p:cNvSpPr>
          <p:nvPr>
            <p:ph type="clipArt" sz="half" idx="1"/>
          </p:nvPr>
        </p:nvSpPr>
        <p:spPr>
          <a:xfrm>
            <a:off x="685800" y="1981200"/>
            <a:ext cx="3810000" cy="4114800"/>
          </a:xfrm>
        </p:spPr>
        <p:txBody>
          <a:bodyPr/>
          <a:lstStyle/>
          <a:p>
            <a:endParaRPr lang="zh-CN" altLang="en-US"/>
          </a:p>
        </p:txBody>
      </p:sp>
      <p:sp>
        <p:nvSpPr>
          <p:cNvPr id="4" name="文本占位符 3"/>
          <p:cNvSpPr>
            <a:spLocks noGrp="1"/>
          </p:cNvSpPr>
          <p:nvPr>
            <p:ph type="body" sz="half" idx="2"/>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172200"/>
            <a:ext cx="1905000" cy="457200"/>
          </a:xfrm>
        </p:spPr>
        <p:txBody>
          <a:bodyPr/>
          <a:lstStyle>
            <a:lvl1pPr>
              <a:defRPr/>
            </a:lvl1pPr>
          </a:lstStyle>
          <a:p>
            <a:fld id="{6004C935-46C4-4CC7-B50C-97F27FCDD01F}" type="slidenum">
              <a:rPr lang="en-US" altLang="zh-CN"/>
              <a:pPr/>
              <a:t>‹#›</a:t>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reserve="1">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4648200" y="1981200"/>
            <a:ext cx="3810000" cy="4114800"/>
          </a:xfrm>
        </p:spPr>
        <p:txBody>
          <a:bodyPr/>
          <a:lstStyle/>
          <a:p>
            <a:endParaRPr lang="zh-CN" altLang="en-US"/>
          </a:p>
        </p:txBody>
      </p:sp>
      <p:sp>
        <p:nvSpPr>
          <p:cNvPr id="5" name="日期占位符 4"/>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172200"/>
            <a:ext cx="1905000" cy="457200"/>
          </a:xfrm>
        </p:spPr>
        <p:txBody>
          <a:bodyPr/>
          <a:lstStyle>
            <a:lvl1pPr>
              <a:defRPr/>
            </a:lvl1pPr>
          </a:lstStyle>
          <a:p>
            <a:fld id="{7CFFA249-B1E0-4828-8B1E-D28CEF86D384}" type="slidenum">
              <a:rPr lang="en-US" altLang="zh-CN"/>
              <a:pPr/>
              <a:t>‹#›</a:t>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reserve="1">
  <p:cSld name="标题和两项内容在文本之上">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685800" y="1981200"/>
            <a:ext cx="38100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981200"/>
            <a:ext cx="38100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half" idx="3"/>
          </p:nvPr>
        </p:nvSpPr>
        <p:spPr>
          <a:xfrm>
            <a:off x="685800" y="4114800"/>
            <a:ext cx="7772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172200"/>
            <a:ext cx="1905000" cy="457200"/>
          </a:xfrm>
        </p:spPr>
        <p:txBody>
          <a:bodyPr/>
          <a:lstStyle>
            <a:lvl1pPr>
              <a:defRPr/>
            </a:lvl1pPr>
          </a:lstStyle>
          <a:p>
            <a:fld id="{7716332F-9074-4F05-A7B0-3609D12AF802}" type="slidenum">
              <a:rPr lang="en-US" altLang="zh-CN"/>
              <a:pPr/>
              <a:t>‹#›</a:t>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verTx" preserve="1">
  <p:cSld name="标题和内容在文本之上">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7772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85800" y="4114800"/>
            <a:ext cx="7772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172200"/>
            <a:ext cx="1905000" cy="457200"/>
          </a:xfrm>
        </p:spPr>
        <p:txBody>
          <a:bodyPr/>
          <a:lstStyle>
            <a:lvl1pPr>
              <a:defRPr/>
            </a:lvl1pPr>
          </a:lstStyle>
          <a:p>
            <a:fld id="{39E7F28E-473A-4D2A-A454-F3E71320D4F0}" type="slidenum">
              <a:rPr lang="en-US" altLang="zh-CN"/>
              <a:pPr/>
              <a:t>‹#›</a:t>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981200"/>
            <a:ext cx="38100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48200" y="4114800"/>
            <a:ext cx="38100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685800" y="6172200"/>
            <a:ext cx="1905000" cy="45720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172200"/>
            <a:ext cx="2895600" cy="45720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172200"/>
            <a:ext cx="1905000" cy="457200"/>
          </a:xfrm>
        </p:spPr>
        <p:txBody>
          <a:bodyPr/>
          <a:lstStyle>
            <a:lvl1pPr>
              <a:defRPr/>
            </a:lvl1pPr>
          </a:lstStyle>
          <a:p>
            <a:fld id="{A6F67B8B-5A07-442C-9006-DB05A1DFABA2}" type="slidenum">
              <a:rPr lang="en-US" altLang="zh-CN"/>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50000">
              <a:schemeClr val="bg1"/>
            </a:gs>
            <a:gs pos="100000">
              <a:schemeClr val="bg1">
                <a:gamma/>
                <a:shade val="46275"/>
                <a:invGamma/>
              </a:schemeClr>
            </a:gs>
          </a:gsLst>
          <a:lin ang="5400000" scaled="1"/>
        </a:gra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81000" y="0"/>
            <a:ext cx="1447800" cy="6856413"/>
          </a:xfrm>
          <a:prstGeom prst="rect">
            <a:avLst/>
          </a:prstGeom>
          <a:gradFill rotWithShape="0">
            <a:gsLst>
              <a:gs pos="0">
                <a:schemeClr val="bg1">
                  <a:alpha val="50000"/>
                </a:schemeClr>
              </a:gs>
              <a:gs pos="100000">
                <a:schemeClr val="bg1">
                  <a:gamma/>
                  <a:shade val="61961"/>
                  <a:invGamma/>
                </a:schemeClr>
              </a:gs>
            </a:gsLst>
            <a:lin ang="5400000" scaled="1"/>
          </a:gra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
        <p:nvSpPr>
          <p:cNvPr id="3075" name="Rectangle 3"/>
          <p:cNvSpPr>
            <a:spLocks noChangeArrowheads="1"/>
          </p:cNvSpPr>
          <p:nvPr/>
        </p:nvSpPr>
        <p:spPr bwMode="auto">
          <a:xfrm>
            <a:off x="152400" y="1752600"/>
            <a:ext cx="4724400" cy="152400"/>
          </a:xfrm>
          <a:prstGeom prst="rect">
            <a:avLst/>
          </a:prstGeom>
          <a:solidFill>
            <a:schemeClr val="accent1">
              <a:alpha val="50000"/>
            </a:schemeClr>
          </a:soli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
        <p:nvSpPr>
          <p:cNvPr id="3076" name="Rectangle 4"/>
          <p:cNvSpPr>
            <a:spLocks noChangeArrowheads="1"/>
          </p:cNvSpPr>
          <p:nvPr/>
        </p:nvSpPr>
        <p:spPr bwMode="auto">
          <a:xfrm>
            <a:off x="685800" y="6629400"/>
            <a:ext cx="3505200" cy="227013"/>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0" scaled="1"/>
          </a:gra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
        <p:nvSpPr>
          <p:cNvPr id="3077" name="Rectangle 5"/>
          <p:cNvSpPr>
            <a:spLocks noChangeArrowheads="1"/>
          </p:cNvSpPr>
          <p:nvPr/>
        </p:nvSpPr>
        <p:spPr bwMode="auto">
          <a:xfrm>
            <a:off x="762000" y="762000"/>
            <a:ext cx="8380413" cy="762000"/>
          </a:xfrm>
          <a:prstGeom prst="rect">
            <a:avLst/>
          </a:prstGeom>
          <a:gradFill rotWithShape="0">
            <a:gsLst>
              <a:gs pos="0">
                <a:schemeClr val="bg1"/>
              </a:gs>
              <a:gs pos="100000">
                <a:schemeClr val="bg1">
                  <a:gamma/>
                  <a:shade val="15294"/>
                  <a:invGamma/>
                </a:schemeClr>
              </a:gs>
            </a:gsLst>
            <a:lin ang="0" scaled="1"/>
          </a:gradFill>
          <a:ln w="9525">
            <a:noFill/>
            <a:miter lim="800000"/>
            <a:headEnd/>
            <a:tailEnd/>
          </a:ln>
          <a:effectLst/>
        </p:spPr>
        <p:txBody>
          <a:bodyPr/>
          <a:lstStyle/>
          <a:p>
            <a:endParaRPr lang="zh-CN" altLang="zh-CN" sz="2400">
              <a:solidFill>
                <a:schemeClr val="tx1"/>
              </a:solidFill>
              <a:effectLst/>
              <a:latin typeface="Times New Roman" pitchFamily="18" charset="0"/>
            </a:endParaRPr>
          </a:p>
        </p:txBody>
      </p:sp>
      <p:sp>
        <p:nvSpPr>
          <p:cNvPr id="3078" name="Rectangle 6"/>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zh-CN" altLang="en-US" smtClean="0"/>
              <a:t>单击此处编辑母版标题样式</a:t>
            </a:r>
          </a:p>
        </p:txBody>
      </p:sp>
      <p:sp>
        <p:nvSpPr>
          <p:cNvPr id="3079" name="Rectangle 7"/>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zh-CN" altLang="en-US" smtClean="0"/>
              <a:t>单击此处编辑母版文本样式</a:t>
            </a:r>
          </a:p>
          <a:p>
            <a:pPr lvl="1"/>
            <a:r>
              <a:rPr lang="zh-CN" altLang="en-US" smtClean="0"/>
              <a:t>第二层</a:t>
            </a:r>
          </a:p>
          <a:p>
            <a:pPr lvl="2"/>
            <a:r>
              <a:rPr lang="zh-CN" altLang="en-US" smtClean="0"/>
              <a:t>第三层</a:t>
            </a:r>
          </a:p>
          <a:p>
            <a:pPr lvl="3"/>
            <a:r>
              <a:rPr lang="zh-CN" altLang="en-US" smtClean="0"/>
              <a:t>第四层</a:t>
            </a:r>
          </a:p>
          <a:p>
            <a:pPr lvl="4"/>
            <a:r>
              <a:rPr lang="zh-CN" altLang="en-US" smtClean="0"/>
              <a:t>第五层</a:t>
            </a:r>
          </a:p>
        </p:txBody>
      </p:sp>
      <p:sp>
        <p:nvSpPr>
          <p:cNvPr id="3080" name="Rectangle 8"/>
          <p:cNvSpPr>
            <a:spLocks noGrp="1" noChangeArrowheads="1"/>
          </p:cNvSpPr>
          <p:nvPr>
            <p:ph type="dt" sz="half" idx="2"/>
          </p:nvPr>
        </p:nvSpPr>
        <p:spPr bwMode="auto">
          <a:xfrm>
            <a:off x="685800" y="61722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sz="1400">
                <a:solidFill>
                  <a:schemeClr val="tx1"/>
                </a:solidFill>
                <a:effectLst/>
                <a:latin typeface="+mj-lt"/>
              </a:defRPr>
            </a:lvl1pPr>
          </a:lstStyle>
          <a:p>
            <a:endParaRPr lang="en-US" altLang="zh-CN"/>
          </a:p>
        </p:txBody>
      </p:sp>
      <p:sp>
        <p:nvSpPr>
          <p:cNvPr id="3081" name="Rectangle 9"/>
          <p:cNvSpPr>
            <a:spLocks noGrp="1" noChangeArrowheads="1"/>
          </p:cNvSpPr>
          <p:nvPr>
            <p:ph type="ftr" sz="quarter" idx="3"/>
          </p:nvPr>
        </p:nvSpPr>
        <p:spPr bwMode="auto">
          <a:xfrm>
            <a:off x="3124200" y="61722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solidFill>
                  <a:schemeClr val="tx1"/>
                </a:solidFill>
                <a:effectLst/>
                <a:latin typeface="+mj-lt"/>
              </a:defRPr>
            </a:lvl1pPr>
          </a:lstStyle>
          <a:p>
            <a:endParaRPr lang="en-US" altLang="zh-CN"/>
          </a:p>
        </p:txBody>
      </p:sp>
      <p:sp>
        <p:nvSpPr>
          <p:cNvPr id="3082" name="Rectangle 10"/>
          <p:cNvSpPr>
            <a:spLocks noGrp="1" noChangeArrowheads="1"/>
          </p:cNvSpPr>
          <p:nvPr>
            <p:ph type="sldNum" sz="quarter" idx="4"/>
          </p:nvPr>
        </p:nvSpPr>
        <p:spPr bwMode="auto">
          <a:xfrm>
            <a:off x="6553200" y="61722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sz="1400">
                <a:solidFill>
                  <a:schemeClr val="tx1"/>
                </a:solidFill>
                <a:effectLst/>
                <a:latin typeface="+mj-lt"/>
              </a:defRPr>
            </a:lvl1pPr>
          </a:lstStyle>
          <a:p>
            <a:fld id="{5FA41A4A-B099-4BBF-B99A-2E122F0980FD}" type="slidenum">
              <a:rPr lang="en-US" altLang="zh-CN"/>
              <a:pPr/>
              <a:t>‹#›</a:t>
            </a:fld>
            <a:endParaRPr lang="en-US" altLang="zh-CN"/>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Lst>
  <p:hf hdr="0" ftr="0" dt="0"/>
  <p:txStyles>
    <p:titleStyle>
      <a:lvl1pPr algn="l" rtl="0" fontAlgn="base">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2pPr>
      <a:lvl3pPr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3pPr>
      <a:lvl4pPr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4pPr>
      <a:lvl5pPr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5pPr>
      <a:lvl6pPr marL="457200"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6pPr>
      <a:lvl7pPr marL="914400"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7pPr>
      <a:lvl8pPr marL="1371600"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8pPr>
      <a:lvl9pPr marL="1828800" algn="l"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9pPr>
    </p:titleStyle>
    <p:bodyStyle>
      <a:lvl1pPr marL="342900" indent="-342900" algn="l" rtl="0" fontAlgn="base">
        <a:spcBef>
          <a:spcPct val="20000"/>
        </a:spcBef>
        <a:spcAft>
          <a:spcPct val="0"/>
        </a:spcAft>
        <a:buClr>
          <a:schemeClr val="accent2"/>
        </a:buClr>
        <a:buSzPct val="80000"/>
        <a:buFont typeface="Wingdings" pitchFamily="2" charset="2"/>
        <a:buChar char="l"/>
        <a:defRPr kumimoji="1" sz="3200" b="1">
          <a:solidFill>
            <a:schemeClr val="tx1"/>
          </a:solidFill>
          <a:latin typeface="+mn-lt"/>
          <a:ea typeface="+mn-ea"/>
          <a:cs typeface="+mn-cs"/>
        </a:defRPr>
      </a:lvl1pPr>
      <a:lvl2pPr marL="742950" indent="-285750" algn="l" rtl="0" fontAlgn="base">
        <a:spcBef>
          <a:spcPct val="20000"/>
        </a:spcBef>
        <a:spcAft>
          <a:spcPct val="0"/>
        </a:spcAft>
        <a:buChar char="–"/>
        <a:defRPr kumimoji="1" sz="2800" b="1">
          <a:solidFill>
            <a:schemeClr val="tx1"/>
          </a:solidFill>
          <a:latin typeface="+mn-lt"/>
          <a:ea typeface="+mn-ea"/>
        </a:defRPr>
      </a:lvl2pPr>
      <a:lvl3pPr marL="1143000" indent="-228600" algn="l" rtl="0" fontAlgn="base">
        <a:spcBef>
          <a:spcPct val="20000"/>
        </a:spcBef>
        <a:spcAft>
          <a:spcPct val="0"/>
        </a:spcAft>
        <a:buClr>
          <a:schemeClr val="accent2"/>
        </a:buClr>
        <a:buChar char="•"/>
        <a:defRPr kumimoji="1" sz="2400" b="1">
          <a:solidFill>
            <a:schemeClr val="tx1"/>
          </a:solidFill>
          <a:latin typeface="+mn-lt"/>
          <a:ea typeface="+mn-ea"/>
        </a:defRPr>
      </a:lvl3pPr>
      <a:lvl4pPr marL="1600200" indent="-228600" algn="l" rtl="0" fontAlgn="base">
        <a:spcBef>
          <a:spcPct val="20000"/>
        </a:spcBef>
        <a:spcAft>
          <a:spcPct val="0"/>
        </a:spcAft>
        <a:buChar char="–"/>
        <a:defRPr kumimoji="1" sz="2000" b="1">
          <a:solidFill>
            <a:schemeClr val="tx1"/>
          </a:solidFill>
          <a:latin typeface="+mn-lt"/>
          <a:ea typeface="+mn-ea"/>
        </a:defRPr>
      </a:lvl4pPr>
      <a:lvl5pPr marL="2057400" indent="-228600" algn="l" rtl="0" fontAlgn="base">
        <a:spcBef>
          <a:spcPct val="20000"/>
        </a:spcBef>
        <a:spcAft>
          <a:spcPct val="0"/>
        </a:spcAft>
        <a:buClr>
          <a:schemeClr val="accent2"/>
        </a:buClr>
        <a:buChar char="•"/>
        <a:defRPr kumimoji="1" sz="2000" b="1">
          <a:solidFill>
            <a:schemeClr val="tx1"/>
          </a:solidFill>
          <a:latin typeface="+mn-lt"/>
          <a:ea typeface="+mn-ea"/>
        </a:defRPr>
      </a:lvl5pPr>
      <a:lvl6pPr marL="2514600" indent="-228600" algn="l" rtl="0" fontAlgn="base">
        <a:spcBef>
          <a:spcPct val="20000"/>
        </a:spcBef>
        <a:spcAft>
          <a:spcPct val="0"/>
        </a:spcAft>
        <a:buClr>
          <a:schemeClr val="accent2"/>
        </a:buClr>
        <a:buChar char="•"/>
        <a:defRPr kumimoji="1" sz="2000" b="1">
          <a:solidFill>
            <a:schemeClr val="tx1"/>
          </a:solidFill>
          <a:latin typeface="+mn-lt"/>
          <a:ea typeface="+mn-ea"/>
        </a:defRPr>
      </a:lvl6pPr>
      <a:lvl7pPr marL="2971800" indent="-228600" algn="l" rtl="0" fontAlgn="base">
        <a:spcBef>
          <a:spcPct val="20000"/>
        </a:spcBef>
        <a:spcAft>
          <a:spcPct val="0"/>
        </a:spcAft>
        <a:buClr>
          <a:schemeClr val="accent2"/>
        </a:buClr>
        <a:buChar char="•"/>
        <a:defRPr kumimoji="1" sz="2000" b="1">
          <a:solidFill>
            <a:schemeClr val="tx1"/>
          </a:solidFill>
          <a:latin typeface="+mn-lt"/>
          <a:ea typeface="+mn-ea"/>
        </a:defRPr>
      </a:lvl7pPr>
      <a:lvl8pPr marL="3429000" indent="-228600" algn="l" rtl="0" fontAlgn="base">
        <a:spcBef>
          <a:spcPct val="20000"/>
        </a:spcBef>
        <a:spcAft>
          <a:spcPct val="0"/>
        </a:spcAft>
        <a:buClr>
          <a:schemeClr val="accent2"/>
        </a:buClr>
        <a:buChar char="•"/>
        <a:defRPr kumimoji="1" sz="2000" b="1">
          <a:solidFill>
            <a:schemeClr val="tx1"/>
          </a:solidFill>
          <a:latin typeface="+mn-lt"/>
          <a:ea typeface="+mn-ea"/>
        </a:defRPr>
      </a:lvl8pPr>
      <a:lvl9pPr marL="3886200" indent="-228600" algn="l" rtl="0" fontAlgn="base">
        <a:spcBef>
          <a:spcPct val="20000"/>
        </a:spcBef>
        <a:spcAft>
          <a:spcPct val="0"/>
        </a:spcAft>
        <a:buClr>
          <a:schemeClr val="accent2"/>
        </a:buClr>
        <a:buChar char="•"/>
        <a:defRPr kumimoji="1" sz="2000" b="1">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1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slideLayout" Target="../slideLayouts/slideLayout15.xml"/><Relationship Id="rId1" Type="http://schemas.openxmlformats.org/officeDocument/2006/relationships/vmlDrawing" Target="../drawings/vmlDrawing5.vml"/><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6.xml"/><Relationship Id="rId1" Type="http://schemas.openxmlformats.org/officeDocument/2006/relationships/vmlDrawing" Target="../drawings/vmlDrawing6.vml"/><Relationship Id="rId4" Type="http://schemas.openxmlformats.org/officeDocument/2006/relationships/oleObject" Target="../embeddings/oleObject11.bin"/></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vmlDrawing" Target="../drawings/vmlDrawing7.vml"/><Relationship Id="rId5" Type="http://schemas.openxmlformats.org/officeDocument/2006/relationships/oleObject" Target="../embeddings/oleObject12.bin"/><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6.xml"/><Relationship Id="rId1" Type="http://schemas.openxmlformats.org/officeDocument/2006/relationships/vmlDrawing" Target="../drawings/vmlDrawing8.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6.xml"/><Relationship Id="rId1" Type="http://schemas.openxmlformats.org/officeDocument/2006/relationships/vmlDrawing" Target="../drawings/vmlDrawing9.vml"/><Relationship Id="rId4" Type="http://schemas.openxmlformats.org/officeDocument/2006/relationships/oleObject" Target="../embeddings/oleObject15.bin"/></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6.xml"/><Relationship Id="rId1" Type="http://schemas.openxmlformats.org/officeDocument/2006/relationships/vmlDrawing" Target="../drawings/vmlDrawing11.v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6.xml"/><Relationship Id="rId1" Type="http://schemas.openxmlformats.org/officeDocument/2006/relationships/vmlDrawing" Target="../drawings/vmlDrawing12.v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16.xml"/><Relationship Id="rId1" Type="http://schemas.openxmlformats.org/officeDocument/2006/relationships/vmlDrawing" Target="../drawings/vmlDrawing13.v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2.xml"/><Relationship Id="rId1" Type="http://schemas.openxmlformats.org/officeDocument/2006/relationships/vmlDrawing" Target="../drawings/vmlDrawing14.v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6.xml"/><Relationship Id="rId1" Type="http://schemas.openxmlformats.org/officeDocument/2006/relationships/vmlDrawing" Target="../drawings/vmlDrawing15.vml"/><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oleObject" Target="../embeddings/oleObject25.bin"/></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oleObject" Target="../embeddings/oleObject27.bin"/></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8.v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9.v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2.xml"/><Relationship Id="rId1" Type="http://schemas.openxmlformats.org/officeDocument/2006/relationships/vmlDrawing" Target="../drawings/vmlDrawing20.vml"/><Relationship Id="rId5" Type="http://schemas.openxmlformats.org/officeDocument/2006/relationships/oleObject" Target="../embeddings/oleObject32.bin"/><Relationship Id="rId4" Type="http://schemas.openxmlformats.org/officeDocument/2006/relationships/oleObject" Target="../embeddings/oleObject31.bin"/></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12.xml"/><Relationship Id="rId1" Type="http://schemas.openxmlformats.org/officeDocument/2006/relationships/vmlDrawing" Target="../drawings/vmlDrawing21.vml"/><Relationship Id="rId4" Type="http://schemas.openxmlformats.org/officeDocument/2006/relationships/oleObject" Target="../embeddings/oleObject34.bin"/></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2.xml"/><Relationship Id="rId1" Type="http://schemas.openxmlformats.org/officeDocument/2006/relationships/vmlDrawing" Target="../drawings/vmlDrawing22.vml"/><Relationship Id="rId5" Type="http://schemas.openxmlformats.org/officeDocument/2006/relationships/oleObject" Target="../embeddings/oleObject37.bin"/><Relationship Id="rId4" Type="http://schemas.openxmlformats.org/officeDocument/2006/relationships/oleObject" Target="../embeddings/oleObject36.bin"/></Relationships>
</file>

<file path=ppt/slides/_rels/slide3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23.vml"/><Relationship Id="rId4" Type="http://schemas.openxmlformats.org/officeDocument/2006/relationships/oleObject" Target="../embeddings/oleObject39.bin"/></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16.xml"/><Relationship Id="rId1" Type="http://schemas.openxmlformats.org/officeDocument/2006/relationships/vmlDrawing" Target="../drawings/vmlDrawing24.v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2.xml"/><Relationship Id="rId1" Type="http://schemas.openxmlformats.org/officeDocument/2006/relationships/vmlDrawing" Target="../drawings/vmlDrawing25.vml"/></Relationships>
</file>

<file path=ppt/slides/_rels/slide49.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slideLayout" Target="../slideLayouts/slideLayout2.xml"/><Relationship Id="rId1" Type="http://schemas.openxmlformats.org/officeDocument/2006/relationships/vmlDrawing" Target="../drawings/vmlDrawing26.vml"/><Relationship Id="rId4" Type="http://schemas.openxmlformats.org/officeDocument/2006/relationships/oleObject" Target="../embeddings/oleObject42.bin"/></Relationships>
</file>

<file path=ppt/slides/_rels/slide50.xml.rels><?xml version="1.0" encoding="UTF-8" standalone="yes"?>
<Relationships xmlns="http://schemas.openxmlformats.org/package/2006/relationships"><Relationship Id="rId3" Type="http://schemas.openxmlformats.org/officeDocument/2006/relationships/image" Target="../media/image57.emf"/><Relationship Id="rId7" Type="http://schemas.openxmlformats.org/officeDocument/2006/relationships/oleObject" Target="../embeddings/oleObject45.bin"/><Relationship Id="rId2" Type="http://schemas.openxmlformats.org/officeDocument/2006/relationships/slideLayout" Target="../slideLayouts/slideLayout13.xml"/><Relationship Id="rId1" Type="http://schemas.openxmlformats.org/officeDocument/2006/relationships/vmlDrawing" Target="../drawings/vmlDrawing27.vml"/><Relationship Id="rId6" Type="http://schemas.openxmlformats.org/officeDocument/2006/relationships/oleObject" Target="../embeddings/oleObject44.bin"/><Relationship Id="rId5" Type="http://schemas.openxmlformats.org/officeDocument/2006/relationships/oleObject" Target="../embeddings/oleObject43.bin"/><Relationship Id="rId4" Type="http://schemas.openxmlformats.org/officeDocument/2006/relationships/image" Target="../media/image58.emf"/></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46.bin"/><Relationship Id="rId7" Type="http://schemas.openxmlformats.org/officeDocument/2006/relationships/image" Target="../media/image57.emf"/><Relationship Id="rId2" Type="http://schemas.openxmlformats.org/officeDocument/2006/relationships/slideLayout" Target="../slideLayouts/slideLayout2.xml"/><Relationship Id="rId1" Type="http://schemas.openxmlformats.org/officeDocument/2006/relationships/vmlDrawing" Target="../drawings/vmlDrawing28.vml"/><Relationship Id="rId6" Type="http://schemas.openxmlformats.org/officeDocument/2006/relationships/oleObject" Target="../embeddings/oleObject49.bin"/><Relationship Id="rId5" Type="http://schemas.openxmlformats.org/officeDocument/2006/relationships/oleObject" Target="../embeddings/oleObject48.bin"/><Relationship Id="rId4" Type="http://schemas.openxmlformats.org/officeDocument/2006/relationships/oleObject" Target="../embeddings/oleObject47.bin"/></Relationships>
</file>

<file path=ppt/slides/_rels/slide52.xml.rels><?xml version="1.0" encoding="UTF-8" standalone="yes"?>
<Relationships xmlns="http://schemas.openxmlformats.org/package/2006/relationships"><Relationship Id="rId8" Type="http://schemas.openxmlformats.org/officeDocument/2006/relationships/oleObject" Target="../embeddings/oleObject54.bin"/><Relationship Id="rId3" Type="http://schemas.openxmlformats.org/officeDocument/2006/relationships/image" Target="../media/image58.emf"/><Relationship Id="rId7"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29.vml"/><Relationship Id="rId6" Type="http://schemas.openxmlformats.org/officeDocument/2006/relationships/oleObject" Target="../embeddings/oleObject52.bin"/><Relationship Id="rId5" Type="http://schemas.openxmlformats.org/officeDocument/2006/relationships/oleObject" Target="../embeddings/oleObject51.bin"/><Relationship Id="rId4" Type="http://schemas.openxmlformats.org/officeDocument/2006/relationships/oleObject" Target="../embeddings/oleObject50.bin"/></Relationships>
</file>

<file path=ppt/slides/_rels/slide53.xml.rels><?xml version="1.0" encoding="UTF-8" standalone="yes"?>
<Relationships xmlns="http://schemas.openxmlformats.org/package/2006/relationships"><Relationship Id="rId2" Type="http://schemas.openxmlformats.org/officeDocument/2006/relationships/image" Target="../media/image68.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oleObject" Target="../embeddings/oleObject60.bin"/><Relationship Id="rId3" Type="http://schemas.openxmlformats.org/officeDocument/2006/relationships/oleObject" Target="../embeddings/oleObject55.bin"/><Relationship Id="rId7" Type="http://schemas.openxmlformats.org/officeDocument/2006/relationships/oleObject" Target="../embeddings/oleObject59.bin"/><Relationship Id="rId2" Type="http://schemas.openxmlformats.org/officeDocument/2006/relationships/slideLayout" Target="../slideLayouts/slideLayout2.xml"/><Relationship Id="rId1" Type="http://schemas.openxmlformats.org/officeDocument/2006/relationships/vmlDrawing" Target="../drawings/vmlDrawing30.vml"/><Relationship Id="rId6" Type="http://schemas.openxmlformats.org/officeDocument/2006/relationships/oleObject" Target="../embeddings/oleObject58.bin"/><Relationship Id="rId5" Type="http://schemas.openxmlformats.org/officeDocument/2006/relationships/oleObject" Target="../embeddings/oleObject57.bin"/><Relationship Id="rId4" Type="http://schemas.openxmlformats.org/officeDocument/2006/relationships/oleObject" Target="../embeddings/oleObject56.bin"/><Relationship Id="rId9" Type="http://schemas.openxmlformats.org/officeDocument/2006/relationships/image" Target="../media/image68.emf"/></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61.bin"/><Relationship Id="rId2" Type="http://schemas.openxmlformats.org/officeDocument/2006/relationships/slideLayout" Target="../slideLayouts/slideLayout2.xml"/><Relationship Id="rId1" Type="http://schemas.openxmlformats.org/officeDocument/2006/relationships/vmlDrawing" Target="../drawings/vmlDrawing31.vml"/><Relationship Id="rId4" Type="http://schemas.openxmlformats.org/officeDocument/2006/relationships/oleObject" Target="../embeddings/oleObject62.bin"/></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63.bin"/><Relationship Id="rId7" Type="http://schemas.openxmlformats.org/officeDocument/2006/relationships/oleObject" Target="../embeddings/oleObject66.bin"/><Relationship Id="rId2" Type="http://schemas.openxmlformats.org/officeDocument/2006/relationships/slideLayout" Target="../slideLayouts/slideLayout2.xml"/><Relationship Id="rId1" Type="http://schemas.openxmlformats.org/officeDocument/2006/relationships/vmlDrawing" Target="../drawings/vmlDrawing32.vml"/><Relationship Id="rId6" Type="http://schemas.openxmlformats.org/officeDocument/2006/relationships/oleObject" Target="../embeddings/oleObject65.bin"/><Relationship Id="rId5" Type="http://schemas.openxmlformats.org/officeDocument/2006/relationships/image" Target="../media/image81.emf"/><Relationship Id="rId4" Type="http://schemas.openxmlformats.org/officeDocument/2006/relationships/oleObject" Target="../embeddings/oleObject64.bin"/></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67.bin"/><Relationship Id="rId2" Type="http://schemas.openxmlformats.org/officeDocument/2006/relationships/slideLayout" Target="../slideLayouts/slideLayout12.xml"/><Relationship Id="rId1" Type="http://schemas.openxmlformats.org/officeDocument/2006/relationships/vmlDrawing" Target="../drawings/vmlDrawing33.vml"/><Relationship Id="rId4" Type="http://schemas.openxmlformats.org/officeDocument/2006/relationships/oleObject" Target="../embeddings/oleObject68.bin"/></Relationships>
</file>

<file path=ppt/slides/_rels/slide58.xml.rels><?xml version="1.0" encoding="UTF-8" standalone="yes"?>
<Relationships xmlns="http://schemas.openxmlformats.org/package/2006/relationships"><Relationship Id="rId3" Type="http://schemas.openxmlformats.org/officeDocument/2006/relationships/image" Target="../media/image86.emf"/><Relationship Id="rId2" Type="http://schemas.openxmlformats.org/officeDocument/2006/relationships/slideLayout" Target="../slideLayouts/slideLayout2.xml"/><Relationship Id="rId1" Type="http://schemas.openxmlformats.org/officeDocument/2006/relationships/vmlDrawing" Target="../drawings/vmlDrawing34.vml"/><Relationship Id="rId5" Type="http://schemas.openxmlformats.org/officeDocument/2006/relationships/oleObject" Target="../embeddings/oleObject70.bin"/><Relationship Id="rId4" Type="http://schemas.openxmlformats.org/officeDocument/2006/relationships/oleObject" Target="../embeddings/oleObject69.bin"/></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71.bin"/><Relationship Id="rId2" Type="http://schemas.openxmlformats.org/officeDocument/2006/relationships/slideLayout" Target="../slideLayouts/slideLayout2.xml"/><Relationship Id="rId1" Type="http://schemas.openxmlformats.org/officeDocument/2006/relationships/vmlDrawing" Target="../drawings/vmlDrawing35.vml"/><Relationship Id="rId4" Type="http://schemas.openxmlformats.org/officeDocument/2006/relationships/oleObject" Target="../embeddings/oleObject72.bin"/></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73.bin"/><Relationship Id="rId2" Type="http://schemas.openxmlformats.org/officeDocument/2006/relationships/slideLayout" Target="../slideLayouts/slideLayout2.xml"/><Relationship Id="rId1" Type="http://schemas.openxmlformats.org/officeDocument/2006/relationships/vmlDrawing" Target="../drawings/vmlDrawing36.v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74.bin"/><Relationship Id="rId2" Type="http://schemas.openxmlformats.org/officeDocument/2006/relationships/slideLayout" Target="../slideLayouts/slideLayout2.xml"/><Relationship Id="rId1" Type="http://schemas.openxmlformats.org/officeDocument/2006/relationships/vmlDrawing" Target="../drawings/vmlDrawing37.v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92.emf"/><Relationship Id="rId2" Type="http://schemas.openxmlformats.org/officeDocument/2006/relationships/image" Target="../media/image91.em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oleObject" Target="../embeddings/oleObject75.bin"/><Relationship Id="rId2" Type="http://schemas.openxmlformats.org/officeDocument/2006/relationships/slideLayout" Target="../slideLayouts/slideLayout2.xml"/><Relationship Id="rId1" Type="http://schemas.openxmlformats.org/officeDocument/2006/relationships/vmlDrawing" Target="../drawings/vmlDrawing38.vml"/><Relationship Id="rId6" Type="http://schemas.openxmlformats.org/officeDocument/2006/relationships/oleObject" Target="../embeddings/oleObject78.bin"/><Relationship Id="rId5" Type="http://schemas.openxmlformats.org/officeDocument/2006/relationships/oleObject" Target="../embeddings/oleObject77.bin"/><Relationship Id="rId4" Type="http://schemas.openxmlformats.org/officeDocument/2006/relationships/oleObject" Target="../embeddings/oleObject76.bin"/></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79.bin"/><Relationship Id="rId2" Type="http://schemas.openxmlformats.org/officeDocument/2006/relationships/slideLayout" Target="../slideLayouts/slideLayout19.xml"/><Relationship Id="rId1" Type="http://schemas.openxmlformats.org/officeDocument/2006/relationships/vmlDrawing" Target="../drawings/vmlDrawing39.vml"/><Relationship Id="rId4" Type="http://schemas.openxmlformats.org/officeDocument/2006/relationships/oleObject" Target="../embeddings/oleObject80.bin"/></Relationships>
</file>

<file path=ppt/slides/_rels/slide67.xml.rels><?xml version="1.0" encoding="UTF-8" standalone="yes"?>
<Relationships xmlns="http://schemas.openxmlformats.org/package/2006/relationships"><Relationship Id="rId3" Type="http://schemas.openxmlformats.org/officeDocument/2006/relationships/oleObject" Target="../embeddings/oleObject81.bin"/><Relationship Id="rId2" Type="http://schemas.openxmlformats.org/officeDocument/2006/relationships/slideLayout" Target="../slideLayouts/slideLayout12.xml"/><Relationship Id="rId1" Type="http://schemas.openxmlformats.org/officeDocument/2006/relationships/vmlDrawing" Target="../drawings/vmlDrawing40.vml"/><Relationship Id="rId4" Type="http://schemas.openxmlformats.org/officeDocument/2006/relationships/image" Target="../media/image100.wmf"/></Relationships>
</file>

<file path=ppt/slides/_rels/slide68.xml.rels><?xml version="1.0" encoding="UTF-8" standalone="yes"?>
<Relationships xmlns="http://schemas.openxmlformats.org/package/2006/relationships"><Relationship Id="rId3" Type="http://schemas.openxmlformats.org/officeDocument/2006/relationships/oleObject" Target="../embeddings/oleObject82.bin"/><Relationship Id="rId2" Type="http://schemas.openxmlformats.org/officeDocument/2006/relationships/slideLayout" Target="../slideLayouts/slideLayout2.xml"/><Relationship Id="rId1" Type="http://schemas.openxmlformats.org/officeDocument/2006/relationships/vmlDrawing" Target="../drawings/vmlDrawing41.vml"/><Relationship Id="rId4" Type="http://schemas.openxmlformats.org/officeDocument/2006/relationships/oleObject" Target="../embeddings/oleObject83.bin"/></Relationships>
</file>

<file path=ppt/slides/_rels/slide69.xml.rels><?xml version="1.0" encoding="UTF-8" standalone="yes"?>
<Relationships xmlns="http://schemas.openxmlformats.org/package/2006/relationships"><Relationship Id="rId2" Type="http://schemas.openxmlformats.org/officeDocument/2006/relationships/image" Target="../media/image103.e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04.w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mailto:zhaogen8374@163.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8"/>
          <p:cNvSpPr>
            <a:spLocks noGrp="1" noChangeArrowheads="1"/>
          </p:cNvSpPr>
          <p:nvPr>
            <p:ph type="sldNum" sz="quarter" idx="4"/>
          </p:nvPr>
        </p:nvSpPr>
        <p:spPr/>
        <p:txBody>
          <a:bodyPr/>
          <a:lstStyle/>
          <a:p>
            <a:fld id="{9FA06304-DFA0-41C8-A737-41EAEA32F6A0}" type="slidenum">
              <a:rPr lang="en-US" altLang="zh-CN"/>
              <a:pPr/>
              <a:t>1</a:t>
            </a:fld>
            <a:endParaRPr lang="en-US" altLang="zh-CN"/>
          </a:p>
        </p:txBody>
      </p:sp>
      <p:sp>
        <p:nvSpPr>
          <p:cNvPr id="5122" name="Rectangle 2"/>
          <p:cNvSpPr>
            <a:spLocks noGrp="1" noChangeArrowheads="1"/>
          </p:cNvSpPr>
          <p:nvPr>
            <p:ph type="ctrTitle"/>
          </p:nvPr>
        </p:nvSpPr>
        <p:spPr>
          <a:xfrm>
            <a:off x="755650" y="981075"/>
            <a:ext cx="7772400" cy="1143000"/>
          </a:xfrm>
        </p:spPr>
        <p:txBody>
          <a:bodyPr/>
          <a:lstStyle/>
          <a:p>
            <a:pPr algn="ctr"/>
            <a:r>
              <a:rPr lang="en-US" altLang="zh-CN" sz="3200">
                <a:latin typeface="宋体" pitchFamily="2" charset="-122"/>
                <a:ea typeface="Arial Unicode MS" pitchFamily="34" charset="-122"/>
              </a:rPr>
              <a:t/>
            </a:r>
            <a:br>
              <a:rPr lang="en-US" altLang="zh-CN" sz="3200">
                <a:latin typeface="宋体" pitchFamily="2" charset="-122"/>
                <a:ea typeface="Arial Unicode MS" pitchFamily="34" charset="-122"/>
              </a:rPr>
            </a:br>
            <a:r>
              <a:rPr lang="zh-CN" altLang="en-US" b="1">
                <a:solidFill>
                  <a:srgbClr val="FFFF00"/>
                </a:solidFill>
                <a:latin typeface="宋体" pitchFamily="2" charset="-122"/>
                <a:ea typeface="Arial Unicode MS" pitchFamily="34" charset="-122"/>
              </a:rPr>
              <a:t>现行</a:t>
            </a:r>
            <a:r>
              <a:rPr lang="zh-CN" altLang="en-US" b="1">
                <a:solidFill>
                  <a:srgbClr val="FFFF00"/>
                </a:solidFill>
              </a:rPr>
              <a:t>规范下盖板涵的结构验算</a:t>
            </a:r>
            <a:r>
              <a:rPr lang="zh-CN" altLang="en-US" sz="3200">
                <a:latin typeface="宋体" pitchFamily="2" charset="-122"/>
                <a:ea typeface="Arial Unicode MS" pitchFamily="34" charset="-122"/>
              </a:rPr>
              <a:t/>
            </a:r>
            <a:br>
              <a:rPr lang="zh-CN" altLang="en-US" sz="3200">
                <a:latin typeface="宋体" pitchFamily="2" charset="-122"/>
                <a:ea typeface="Arial Unicode MS" pitchFamily="34" charset="-122"/>
              </a:rPr>
            </a:br>
            <a:endParaRPr lang="zh-CN" altLang="en-US" sz="3200">
              <a:latin typeface="宋体" pitchFamily="2" charset="-122"/>
              <a:ea typeface="Arial Unicode MS" pitchFamily="34" charset="-122"/>
            </a:endParaRPr>
          </a:p>
        </p:txBody>
      </p:sp>
      <p:sp>
        <p:nvSpPr>
          <p:cNvPr id="5123" name="Rectangle 3"/>
          <p:cNvSpPr>
            <a:spLocks noGrp="1" noChangeArrowheads="1"/>
          </p:cNvSpPr>
          <p:nvPr>
            <p:ph type="subTitle" idx="1"/>
          </p:nvPr>
        </p:nvSpPr>
        <p:spPr>
          <a:xfrm>
            <a:off x="1187450" y="3716338"/>
            <a:ext cx="6686550" cy="1066800"/>
          </a:xfrm>
        </p:spPr>
        <p:txBody>
          <a:bodyPr/>
          <a:lstStyle/>
          <a:p>
            <a:endParaRPr lang="en-US" altLang="zh-CN" sz="2800" b="1">
              <a:latin typeface="宋体" pitchFamily="2" charset="-122"/>
            </a:endParaRPr>
          </a:p>
          <a:p>
            <a:r>
              <a:rPr lang="zh-CN" altLang="en-US" sz="2800" b="1">
                <a:latin typeface="宋体" pitchFamily="2" charset="-122"/>
              </a:rPr>
              <a:t>赵 亘</a:t>
            </a:r>
          </a:p>
          <a:p>
            <a:r>
              <a:rPr lang="zh-CN" altLang="en-US" sz="2800" b="1">
                <a:latin typeface="宋体" pitchFamily="2" charset="-122"/>
              </a:rPr>
              <a:t>中咨华科（北京）交通建设技术有限公司</a:t>
            </a:r>
            <a:endParaRPr lang="zh-CN" altLang="en-US" sz="2800" b="1">
              <a:latin typeface="宋体" pitchFamily="2" charset="-122"/>
              <a:cs typeface="Times New Roman" pitchFamily="18" charset="0"/>
            </a:endParaRPr>
          </a:p>
          <a:p>
            <a:r>
              <a:rPr lang="en-US" altLang="zh-CN" sz="2800" b="1">
                <a:latin typeface="宋体" pitchFamily="2" charset="-122"/>
                <a:cs typeface="Times New Roman" pitchFamily="18" charset="0"/>
              </a:rPr>
              <a:t>2006</a:t>
            </a:r>
            <a:r>
              <a:rPr lang="zh-CN" altLang="en-US" sz="2800" b="1">
                <a:latin typeface="宋体" pitchFamily="2" charset="-122"/>
                <a:cs typeface="Times New Roman" pitchFamily="18" charset="0"/>
              </a:rPr>
              <a:t>年</a:t>
            </a:r>
            <a:r>
              <a:rPr lang="en-US" altLang="zh-CN" sz="2800" b="1">
                <a:latin typeface="宋体" pitchFamily="2" charset="-122"/>
                <a:cs typeface="Times New Roman" pitchFamily="18" charset="0"/>
              </a:rPr>
              <a:t>12</a:t>
            </a:r>
            <a:r>
              <a:rPr lang="zh-CN" altLang="en-US" sz="2800" b="1">
                <a:latin typeface="宋体" pitchFamily="2" charset="-122"/>
                <a:cs typeface="Times New Roman" pitchFamily="18" charset="0"/>
              </a:rPr>
              <a:t>月</a:t>
            </a:r>
            <a:r>
              <a:rPr lang="zh-CN" altLang="en-US" sz="2000" b="1">
                <a:latin typeface="宋体" pitchFamily="2" charset="-122"/>
                <a:cs typeface="Times New Roman" pitchFamily="18" charset="0"/>
              </a:rPr>
              <a:t> </a:t>
            </a:r>
            <a:r>
              <a:rPr lang="zh-CN" altLang="en-US" sz="2000" b="1">
                <a:latin typeface="宋体" pitchFamily="2" charset="-122"/>
              </a:rPr>
              <a:t> </a:t>
            </a:r>
          </a:p>
          <a:p>
            <a:endParaRPr lang="zh-CN" altLang="en-US" sz="2000" b="1">
              <a:latin typeface="宋体" pitchFamily="2" charset="-122"/>
            </a:endParaRPr>
          </a:p>
          <a:p>
            <a:endParaRPr lang="zh-CN" altLang="en-US" sz="2000" b="1">
              <a:latin typeface="宋体" pitchFamily="2" charset="-122"/>
            </a:endParaRPr>
          </a:p>
          <a:p>
            <a:endParaRPr lang="zh-CN" altLang="en-US" sz="2000" b="1">
              <a:latin typeface="宋体" pitchFamily="2" charset="-122"/>
            </a:endParaRPr>
          </a:p>
          <a:p>
            <a:endParaRPr lang="zh-CN" altLang="en-US" sz="2000" b="1">
              <a:latin typeface="宋体" pitchFamily="2" charset="-122"/>
            </a:endParaRPr>
          </a:p>
          <a:p>
            <a:endParaRPr lang="zh-CN" altLang="en-US" sz="2000" b="1">
              <a:latin typeface="宋体" pitchFamily="2" charset="-122"/>
            </a:endParaRPr>
          </a:p>
          <a:p>
            <a:endParaRPr lang="zh-CN" altLang="en-US" sz="2000" b="1">
              <a:latin typeface="宋体" pitchFamily="2" charset="-122"/>
            </a:endParaRPr>
          </a:p>
          <a:p>
            <a:endParaRPr lang="zh-CN" altLang="en-US" sz="2000" b="1">
              <a:latin typeface="宋体" pitchFamily="2" charset="-122"/>
            </a:endParaRPr>
          </a:p>
          <a:p>
            <a:endParaRPr lang="zh-CN" altLang="en-US" sz="2000">
              <a:latin typeface="宋体" pitchFamily="2" charset="-122"/>
            </a:endParaRPr>
          </a:p>
          <a:p>
            <a:endParaRPr lang="en-US" altLang="zh-CN" sz="2000" b="1">
              <a:latin typeface="宋体" pitchFamily="2" charset="-122"/>
            </a:endParaRPr>
          </a:p>
        </p:txBody>
      </p:sp>
      <p:pic>
        <p:nvPicPr>
          <p:cNvPr id="5128" name="Picture 8" descr="16"/>
          <p:cNvPicPr>
            <a:picLocks noChangeAspect="1" noChangeArrowheads="1"/>
          </p:cNvPicPr>
          <p:nvPr/>
        </p:nvPicPr>
        <p:blipFill>
          <a:blip r:embed="rId3" cstate="print"/>
          <a:srcRect/>
          <a:stretch>
            <a:fillRect/>
          </a:stretch>
        </p:blipFill>
        <p:spPr bwMode="auto">
          <a:xfrm>
            <a:off x="3419475" y="2420938"/>
            <a:ext cx="2301875" cy="153035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EEAFC8E9-B91C-4A99-8554-24F538CB34D5}" type="slidenum">
              <a:rPr lang="en-US" altLang="zh-CN"/>
              <a:pPr/>
              <a:t>2</a:t>
            </a:fld>
            <a:endParaRPr lang="en-US" altLang="zh-CN"/>
          </a:p>
        </p:txBody>
      </p:sp>
      <p:sp>
        <p:nvSpPr>
          <p:cNvPr id="8194" name="Rectangle 2"/>
          <p:cNvSpPr>
            <a:spLocks noGrp="1" noChangeArrowheads="1"/>
          </p:cNvSpPr>
          <p:nvPr>
            <p:ph type="title"/>
          </p:nvPr>
        </p:nvSpPr>
        <p:spPr>
          <a:xfrm>
            <a:off x="685800" y="609600"/>
            <a:ext cx="7772400" cy="990600"/>
          </a:xfrm>
        </p:spPr>
        <p:txBody>
          <a:bodyPr/>
          <a:lstStyle/>
          <a:p>
            <a:r>
              <a:rPr lang="zh-CN" altLang="en-US" sz="2800">
                <a:solidFill>
                  <a:srgbClr val="FFFF00"/>
                </a:solidFill>
                <a:latin typeface="宋体" pitchFamily="2" charset="-122"/>
              </a:rPr>
              <a:t>一 概述</a:t>
            </a:r>
            <a:r>
              <a:rPr lang="zh-CN" altLang="en-US" sz="2600">
                <a:solidFill>
                  <a:srgbClr val="FFFF00"/>
                </a:solidFill>
                <a:latin typeface="宋体" pitchFamily="2" charset="-122"/>
              </a:rPr>
              <a:t/>
            </a:r>
            <a:br>
              <a:rPr lang="zh-CN" altLang="en-US" sz="2600">
                <a:solidFill>
                  <a:srgbClr val="FFFF00"/>
                </a:solidFill>
                <a:latin typeface="宋体" pitchFamily="2" charset="-122"/>
              </a:rPr>
            </a:br>
            <a:r>
              <a:rPr lang="zh-CN" altLang="en-US" sz="2600">
                <a:solidFill>
                  <a:srgbClr val="FFFF00"/>
                </a:solidFill>
                <a:latin typeface="宋体" pitchFamily="2" charset="-122"/>
              </a:rPr>
              <a:t> </a:t>
            </a:r>
            <a:r>
              <a:rPr lang="en-US" altLang="zh-CN" sz="2600">
                <a:solidFill>
                  <a:srgbClr val="FFFF00"/>
                </a:solidFill>
              </a:rPr>
              <a:t>1.</a:t>
            </a:r>
            <a:r>
              <a:rPr lang="zh-CN" altLang="en-US" sz="2600">
                <a:solidFill>
                  <a:srgbClr val="FFFF00"/>
                </a:solidFill>
              </a:rPr>
              <a:t>当前国内高速公路的发展趋势</a:t>
            </a:r>
          </a:p>
        </p:txBody>
      </p:sp>
      <p:sp>
        <p:nvSpPr>
          <p:cNvPr id="8195" name="Rectangle 3"/>
          <p:cNvSpPr>
            <a:spLocks noGrp="1" noChangeArrowheads="1"/>
          </p:cNvSpPr>
          <p:nvPr>
            <p:ph type="body" idx="1"/>
          </p:nvPr>
        </p:nvSpPr>
        <p:spPr>
          <a:xfrm>
            <a:off x="533400" y="1981200"/>
            <a:ext cx="8458200" cy="4572000"/>
          </a:xfrm>
        </p:spPr>
        <p:txBody>
          <a:bodyPr/>
          <a:lstStyle/>
          <a:p>
            <a:pPr algn="just">
              <a:buFont typeface="Wingdings" pitchFamily="2" charset="2"/>
              <a:buNone/>
            </a:pPr>
            <a:endParaRPr lang="en-US" altLang="zh-CN" sz="2600" b="0">
              <a:solidFill>
                <a:srgbClr val="FFFF00"/>
              </a:solidFill>
            </a:endParaRPr>
          </a:p>
          <a:p>
            <a:pPr algn="just"/>
            <a:r>
              <a:rPr lang="en-US" altLang="zh-CN" sz="2400"/>
              <a:t>        </a:t>
            </a:r>
            <a:r>
              <a:rPr lang="zh-CN" altLang="en-US" sz="2400"/>
              <a:t>我国是一个多山的国家，尤其是西南和西北部分地区，地势起伏大。随着我国经济的发展和山区高等级公路的大量修建，路基填土高度不断增大，高填土涵洞更是屡见不鲜。由于以往的通用图无法满足现有高填土涵洞的设计需求，如何能安全经济的设计涵洞也就成为了摆在设计人员面前的一个难题。</a:t>
            </a:r>
            <a:endParaRPr lang="zh-CN" altLang="en-US" sz="2400">
              <a:latin typeface="宋体" pitchFamily="2" charset="-122"/>
            </a:endParaRPr>
          </a:p>
          <a:p>
            <a:pPr>
              <a:buFont typeface="Wingdings" pitchFamily="2" charset="2"/>
              <a:buNone/>
            </a:pPr>
            <a:endParaRPr lang="en-US" altLang="zh-CN" sz="2400">
              <a:latin typeface="宋体"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灯片编号占位符 6"/>
          <p:cNvSpPr>
            <a:spLocks noGrp="1"/>
          </p:cNvSpPr>
          <p:nvPr>
            <p:ph type="sldNum" sz="quarter" idx="12"/>
          </p:nvPr>
        </p:nvSpPr>
        <p:spPr/>
        <p:txBody>
          <a:bodyPr/>
          <a:lstStyle/>
          <a:p>
            <a:fld id="{19C1988D-2DC7-4099-8CC2-2AAFCAFAF834}" type="slidenum">
              <a:rPr lang="en-US" altLang="zh-CN"/>
              <a:pPr/>
              <a:t>3</a:t>
            </a:fld>
            <a:endParaRPr lang="en-US" altLang="zh-CN"/>
          </a:p>
        </p:txBody>
      </p:sp>
      <p:sp>
        <p:nvSpPr>
          <p:cNvPr id="50218" name="Rectangle 42"/>
          <p:cNvSpPr>
            <a:spLocks noGrp="1" noChangeArrowheads="1"/>
          </p:cNvSpPr>
          <p:nvPr>
            <p:ph type="title"/>
          </p:nvPr>
        </p:nvSpPr>
        <p:spPr>
          <a:xfrm>
            <a:off x="684213" y="549275"/>
            <a:ext cx="7772400" cy="1143000"/>
          </a:xfrm>
        </p:spPr>
        <p:txBody>
          <a:bodyPr/>
          <a:lstStyle/>
          <a:p>
            <a:r>
              <a:rPr lang="zh-CN" altLang="en-US" sz="2800">
                <a:solidFill>
                  <a:srgbClr val="FFFF00"/>
                </a:solidFill>
                <a:latin typeface="宋体" pitchFamily="2" charset="-122"/>
              </a:rPr>
              <a:t>一 概述</a:t>
            </a:r>
            <a:br>
              <a:rPr lang="zh-CN" altLang="en-US" sz="2800">
                <a:solidFill>
                  <a:srgbClr val="FFFF00"/>
                </a:solidFill>
                <a:latin typeface="宋体" pitchFamily="2" charset="-122"/>
              </a:rPr>
            </a:br>
            <a:r>
              <a:rPr lang="en-US" altLang="zh-CN" sz="2400">
                <a:solidFill>
                  <a:srgbClr val="FFFF00"/>
                </a:solidFill>
              </a:rPr>
              <a:t>2.</a:t>
            </a:r>
            <a:r>
              <a:rPr lang="zh-CN" altLang="en-US" sz="2600">
                <a:solidFill>
                  <a:srgbClr val="FFFF00"/>
                </a:solidFill>
              </a:rPr>
              <a:t>不同涵洞类型的优缺点以及比选</a:t>
            </a:r>
          </a:p>
        </p:txBody>
      </p:sp>
      <p:sp>
        <p:nvSpPr>
          <p:cNvPr id="50179" name="Rectangle 3"/>
          <p:cNvSpPr>
            <a:spLocks noGrp="1" noChangeArrowheads="1"/>
          </p:cNvSpPr>
          <p:nvPr>
            <p:ph type="body" sz="half" idx="1"/>
          </p:nvPr>
        </p:nvSpPr>
        <p:spPr>
          <a:xfrm>
            <a:off x="685800" y="1981200"/>
            <a:ext cx="6118225" cy="4114800"/>
          </a:xfrm>
        </p:spPr>
        <p:txBody>
          <a:bodyPr/>
          <a:lstStyle/>
          <a:p>
            <a:pPr algn="just">
              <a:lnSpc>
                <a:spcPct val="90000"/>
              </a:lnSpc>
              <a:buFont typeface="Wingdings" pitchFamily="2" charset="2"/>
              <a:buNone/>
            </a:pPr>
            <a:endParaRPr lang="en-US" altLang="zh-CN" sz="2600">
              <a:solidFill>
                <a:schemeClr val="hlink"/>
              </a:solidFill>
              <a:latin typeface="宋体" pitchFamily="2" charset="-122"/>
            </a:endParaRPr>
          </a:p>
          <a:p>
            <a:pPr>
              <a:lnSpc>
                <a:spcPct val="90000"/>
              </a:lnSpc>
              <a:buFont typeface="Wingdings" pitchFamily="2" charset="2"/>
              <a:buNone/>
            </a:pPr>
            <a:endParaRPr lang="en-US" altLang="zh-CN" sz="2400">
              <a:latin typeface="宋体" pitchFamily="2" charset="-122"/>
            </a:endParaRPr>
          </a:p>
        </p:txBody>
      </p:sp>
      <p:graphicFrame>
        <p:nvGraphicFramePr>
          <p:cNvPr id="50226" name="Group 50"/>
          <p:cNvGraphicFramePr>
            <a:graphicFrameLocks noGrp="1"/>
          </p:cNvGraphicFramePr>
          <p:nvPr>
            <p:ph sz="half" idx="2"/>
          </p:nvPr>
        </p:nvGraphicFramePr>
        <p:xfrm>
          <a:off x="323850" y="2349500"/>
          <a:ext cx="8424863" cy="3774759"/>
        </p:xfrm>
        <a:graphic>
          <a:graphicData uri="http://schemas.openxmlformats.org/drawingml/2006/table">
            <a:tbl>
              <a:tblPr/>
              <a:tblGrid>
                <a:gridCol w="1619250"/>
                <a:gridCol w="3244850"/>
                <a:gridCol w="3560763"/>
              </a:tblGrid>
              <a:tr h="563563">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构造形式</a:t>
                      </a:r>
                    </a:p>
                  </a:txBody>
                  <a:tcPr marL="92075" marR="92075" marT="46038" marB="4603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适用性</a:t>
                      </a:r>
                    </a:p>
                  </a:txBody>
                  <a:tcPr marL="92075" marR="92075" marT="46038" marB="4603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优缺点</a:t>
                      </a:r>
                    </a:p>
                  </a:txBody>
                  <a:tcPr marL="92075" marR="92075" marT="46038" marB="4603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69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管涵</a:t>
                      </a:r>
                    </a:p>
                  </a:txBody>
                  <a:tcPr marL="92075" marR="92075" marT="46038" marB="4603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有足够填土高度的小跨径暗涵</a:t>
                      </a:r>
                    </a:p>
                  </a:txBody>
                  <a:tcPr marL="92075" marR="92075" marT="46038" marB="4603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对基础的适应性及受力性能好，不需墩台，圬工数量少，造价低</a:t>
                      </a:r>
                    </a:p>
                  </a:txBody>
                  <a:tcPr marL="92075" marR="92075" marT="46038" marB="4603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3750">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盖板涵</a:t>
                      </a:r>
                    </a:p>
                  </a:txBody>
                  <a:tcPr marL="92075" marR="92075" marT="46038" marB="4603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过水面积较大时，低路堤上的明涵或一般路堤的暗涵</a:t>
                      </a:r>
                    </a:p>
                  </a:txBody>
                  <a:tcPr marL="92075" marR="92075" marT="46038" marB="4603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构造较简单，维修容易，跨径较小时用石盖板，较大时用钢筋混凝土盖板</a:t>
                      </a:r>
                    </a:p>
                  </a:txBody>
                  <a:tcPr marL="92075" marR="92075" marT="46038" marB="4603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69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拱涵</a:t>
                      </a:r>
                    </a:p>
                  </a:txBody>
                  <a:tcPr marL="92075" marR="92075" marT="46038" marB="4603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跨越深沟或高路堤时设置，山区石料资源丰富，可用石拱涵</a:t>
                      </a:r>
                    </a:p>
                  </a:txBody>
                  <a:tcPr marL="92075" marR="92075" marT="46038" marB="4603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跨径较大，承载潜力较大，但自重引起的恒载也较大，施工工序较繁多</a:t>
                      </a:r>
                    </a:p>
                  </a:txBody>
                  <a:tcPr marL="92075" marR="92075" marT="46038" marB="4603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3750">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箱涵</a:t>
                      </a:r>
                    </a:p>
                  </a:txBody>
                  <a:tcPr marL="92075" marR="92075" marT="46038" marB="4603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软土地基时设置</a:t>
                      </a:r>
                    </a:p>
                  </a:txBody>
                  <a:tcPr marL="92075" marR="92075" marT="46038" marB="4603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600" b="1" i="0" u="none" strike="noStrike" cap="none" normalizeH="0" baseline="0" smtClean="0">
                          <a:ln>
                            <a:noFill/>
                          </a:ln>
                          <a:solidFill>
                            <a:schemeClr val="tx1"/>
                          </a:solidFill>
                          <a:effectLst/>
                          <a:latin typeface="Arial" charset="0"/>
                          <a:ea typeface="宋体" pitchFamily="2" charset="-122"/>
                        </a:rPr>
                        <a:t>    </a:t>
                      </a:r>
                      <a:r>
                        <a:rPr kumimoji="1" lang="zh-CN" altLang="en-US" sz="1600" b="1" i="0" u="none" strike="noStrike" cap="none" normalizeH="0" baseline="0" smtClean="0">
                          <a:ln>
                            <a:noFill/>
                          </a:ln>
                          <a:solidFill>
                            <a:schemeClr val="tx1"/>
                          </a:solidFill>
                          <a:effectLst/>
                          <a:latin typeface="Arial" charset="0"/>
                          <a:ea typeface="宋体" pitchFamily="2" charset="-122"/>
                        </a:rPr>
                        <a:t>整体性强，但用钢量多，造价高，施工较困难</a:t>
                      </a:r>
                    </a:p>
                  </a:txBody>
                  <a:tcPr marL="92075" marR="92075" marT="46038" marB="4603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5"/>
          <p:cNvSpPr>
            <a:spLocks noGrp="1"/>
          </p:cNvSpPr>
          <p:nvPr>
            <p:ph type="sldNum" sz="quarter" idx="12"/>
          </p:nvPr>
        </p:nvSpPr>
        <p:spPr/>
        <p:txBody>
          <a:bodyPr/>
          <a:lstStyle/>
          <a:p>
            <a:fld id="{E96AC201-0F60-4FD0-AB2D-A7DB40CD4E0F}" type="slidenum">
              <a:rPr lang="en-US" altLang="zh-CN"/>
              <a:pPr/>
              <a:t>4</a:t>
            </a:fld>
            <a:endParaRPr lang="en-US" altLang="zh-CN"/>
          </a:p>
        </p:txBody>
      </p:sp>
      <p:sp>
        <p:nvSpPr>
          <p:cNvPr id="70658" name="Rectangle 2"/>
          <p:cNvSpPr>
            <a:spLocks noGrp="1" noChangeArrowheads="1"/>
          </p:cNvSpPr>
          <p:nvPr>
            <p:ph type="title"/>
          </p:nvPr>
        </p:nvSpPr>
        <p:spPr/>
        <p:txBody>
          <a:bodyPr/>
          <a:lstStyle/>
          <a:p>
            <a:r>
              <a:rPr lang="en-US" altLang="zh-CN" sz="4800">
                <a:latin typeface="宋体" pitchFamily="2" charset="-122"/>
              </a:rPr>
              <a:t> </a:t>
            </a:r>
            <a:endParaRPr lang="en-US" altLang="zh-CN" sz="4800">
              <a:latin typeface="宋体" pitchFamily="2" charset="-122"/>
              <a:ea typeface="Arial Unicode MS" pitchFamily="34" charset="-122"/>
            </a:endParaRPr>
          </a:p>
        </p:txBody>
      </p:sp>
      <p:sp>
        <p:nvSpPr>
          <p:cNvPr id="70661" name="Rectangle 5"/>
          <p:cNvSpPr>
            <a:spLocks noGrp="1" noChangeArrowheads="1"/>
          </p:cNvSpPr>
          <p:nvPr>
            <p:ph type="body" idx="1"/>
          </p:nvPr>
        </p:nvSpPr>
        <p:spPr/>
        <p:txBody>
          <a:bodyPr/>
          <a:lstStyle/>
          <a:p>
            <a:pPr>
              <a:buFont typeface="Wingdings" pitchFamily="2" charset="2"/>
              <a:buNone/>
            </a:pPr>
            <a:endParaRPr lang="en-US" altLang="zh-CN" sz="3600">
              <a:latin typeface="宋体" pitchFamily="2" charset="-122"/>
            </a:endParaRPr>
          </a:p>
          <a:p>
            <a:pPr>
              <a:buFont typeface="Wingdings" pitchFamily="2" charset="2"/>
              <a:buNone/>
            </a:pPr>
            <a:endParaRPr lang="en-US" altLang="zh-CN" sz="3600">
              <a:latin typeface="宋体" pitchFamily="2" charset="-122"/>
            </a:endParaRPr>
          </a:p>
        </p:txBody>
      </p:sp>
      <p:sp>
        <p:nvSpPr>
          <p:cNvPr id="70662" name="Rectangle 6"/>
          <p:cNvSpPr>
            <a:spLocks noGrp="1" noChangeArrowheads="1"/>
          </p:cNvSpPr>
          <p:nvPr>
            <p:ph type="body" idx="1"/>
          </p:nvPr>
        </p:nvSpPr>
        <p:spPr/>
        <p:txBody>
          <a:bodyPr/>
          <a:lstStyle/>
          <a:p>
            <a:pPr>
              <a:buFont typeface="Wingdings" pitchFamily="2" charset="2"/>
              <a:buNone/>
            </a:pPr>
            <a:r>
              <a:rPr lang="en-US" altLang="zh-CN" sz="2400"/>
              <a:t>           </a:t>
            </a:r>
            <a:r>
              <a:rPr lang="zh-CN" altLang="en-US" sz="2400"/>
              <a:t>盖板涵由于构造相对简单，施工维修容易，造价低等诸多优点，在全国范围内得到了普遍的应用。</a:t>
            </a:r>
            <a:r>
              <a:rPr lang="zh-CN" altLang="en-US"/>
              <a:t> </a:t>
            </a:r>
          </a:p>
        </p:txBody>
      </p:sp>
      <p:sp>
        <p:nvSpPr>
          <p:cNvPr id="70664" name="Rectangle 8"/>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一 概述</a:t>
            </a:r>
            <a:br>
              <a:rPr lang="zh-CN" altLang="en-US" sz="2800">
                <a:solidFill>
                  <a:srgbClr val="FFFF00"/>
                </a:solidFill>
                <a:effectLst>
                  <a:outerShdw blurRad="38100" dist="38100" dir="2700000" algn="tl">
                    <a:srgbClr val="000000"/>
                  </a:outerShdw>
                </a:effectLst>
              </a:rPr>
            </a:br>
            <a:r>
              <a:rPr lang="en-US" altLang="zh-CN" sz="2600">
                <a:solidFill>
                  <a:srgbClr val="FFFF00"/>
                </a:solidFill>
                <a:effectLst>
                  <a:outerShdw blurRad="38100" dist="38100" dir="2700000" algn="tl">
                    <a:srgbClr val="000000"/>
                  </a:outerShdw>
                </a:effectLst>
                <a:latin typeface="Times New Roman" pitchFamily="18" charset="0"/>
              </a:rPr>
              <a:t>2.</a:t>
            </a:r>
            <a:r>
              <a:rPr lang="zh-CN" altLang="en-US" sz="2600">
                <a:solidFill>
                  <a:srgbClr val="FFFF00"/>
                </a:solidFill>
                <a:effectLst>
                  <a:outerShdw blurRad="38100" dist="38100" dir="2700000" algn="tl">
                    <a:srgbClr val="000000"/>
                  </a:outerShdw>
                </a:effectLst>
                <a:latin typeface="Times New Roman" pitchFamily="18" charset="0"/>
              </a:rPr>
              <a:t>不同涵洞类型的优缺点以及比选</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0A55F62C-A654-4FF4-80D0-5FC458DBCE53}" type="slidenum">
              <a:rPr lang="en-US" altLang="zh-CN"/>
              <a:pPr/>
              <a:t>5</a:t>
            </a:fld>
            <a:endParaRPr lang="en-US" altLang="zh-CN"/>
          </a:p>
        </p:txBody>
      </p:sp>
      <p:sp>
        <p:nvSpPr>
          <p:cNvPr id="81922" name="Rectangle 2"/>
          <p:cNvSpPr>
            <a:spLocks noGrp="1" noChangeArrowheads="1"/>
          </p:cNvSpPr>
          <p:nvPr>
            <p:ph type="title"/>
          </p:nvPr>
        </p:nvSpPr>
        <p:spPr>
          <a:xfrm>
            <a:off x="684213" y="549275"/>
            <a:ext cx="7772400" cy="1143000"/>
          </a:xfrm>
        </p:spPr>
        <p:txBody>
          <a:bodyPr/>
          <a:lstStyle/>
          <a:p>
            <a:r>
              <a:rPr lang="zh-CN" altLang="en-US" sz="2800">
                <a:solidFill>
                  <a:srgbClr val="FFFF00"/>
                </a:solidFill>
                <a:latin typeface="宋体" pitchFamily="2" charset="-122"/>
              </a:rPr>
              <a:t>一 概述</a:t>
            </a:r>
            <a:r>
              <a:rPr lang="zh-CN" altLang="en-US" sz="2400">
                <a:solidFill>
                  <a:srgbClr val="FFFF00"/>
                </a:solidFill>
                <a:latin typeface="宋体" pitchFamily="2" charset="-122"/>
              </a:rPr>
              <a:t/>
            </a:r>
            <a:br>
              <a:rPr lang="zh-CN" altLang="en-US" sz="2400">
                <a:solidFill>
                  <a:srgbClr val="FFFF00"/>
                </a:solidFill>
                <a:latin typeface="宋体" pitchFamily="2" charset="-122"/>
              </a:rPr>
            </a:br>
            <a:r>
              <a:rPr lang="en-US" altLang="zh-CN" sz="2600">
                <a:solidFill>
                  <a:srgbClr val="FFFF00"/>
                </a:solidFill>
              </a:rPr>
              <a:t>3.</a:t>
            </a:r>
            <a:r>
              <a:rPr lang="zh-CN" altLang="en-US" sz="2600">
                <a:solidFill>
                  <a:srgbClr val="FFFF00"/>
                </a:solidFill>
              </a:rPr>
              <a:t>盖板涵整体结构验算的内容</a:t>
            </a:r>
          </a:p>
        </p:txBody>
      </p:sp>
      <p:sp>
        <p:nvSpPr>
          <p:cNvPr id="81923" name="Rectangle 3"/>
          <p:cNvSpPr>
            <a:spLocks noGrp="1" noChangeArrowheads="1"/>
          </p:cNvSpPr>
          <p:nvPr>
            <p:ph type="body" idx="1"/>
          </p:nvPr>
        </p:nvSpPr>
        <p:spPr/>
        <p:txBody>
          <a:bodyPr/>
          <a:lstStyle/>
          <a:p>
            <a:pPr marL="990600" lvl="1" indent="-533400">
              <a:buFontTx/>
              <a:buAutoNum type="arabicPeriod"/>
            </a:pPr>
            <a:r>
              <a:rPr lang="zh-CN" altLang="en-US" sz="2400">
                <a:latin typeface="宋体" pitchFamily="2" charset="-122"/>
              </a:rPr>
              <a:t>盖板</a:t>
            </a:r>
          </a:p>
          <a:p>
            <a:pPr marL="990600" lvl="1" indent="-533400">
              <a:buFontTx/>
              <a:buAutoNum type="alphaLcParenR"/>
            </a:pPr>
            <a:r>
              <a:rPr lang="zh-CN" altLang="en-US" sz="2400"/>
              <a:t>持久状况承载能力极限状态 </a:t>
            </a:r>
          </a:p>
          <a:p>
            <a:pPr marL="990600" lvl="1" indent="-533400">
              <a:buFontTx/>
              <a:buAutoNum type="alphaLcParenR"/>
            </a:pPr>
            <a:r>
              <a:rPr lang="zh-CN" altLang="en-US" sz="2400"/>
              <a:t>持久状况正常使用极限状态</a:t>
            </a:r>
          </a:p>
          <a:p>
            <a:pPr marL="990600" lvl="1" indent="-533400">
              <a:buFontTx/>
              <a:buAutoNum type="arabicPeriod" startAt="2"/>
            </a:pPr>
            <a:r>
              <a:rPr lang="zh-CN" altLang="en-US" sz="2400">
                <a:latin typeface="宋体" pitchFamily="2" charset="-122"/>
              </a:rPr>
              <a:t>台身 </a:t>
            </a:r>
          </a:p>
          <a:p>
            <a:pPr marL="990600" lvl="1" indent="-533400">
              <a:buFontTx/>
              <a:buAutoNum type="arabicPeriod" startAt="2"/>
            </a:pPr>
            <a:r>
              <a:rPr lang="zh-CN" altLang="en-US" sz="2400">
                <a:latin typeface="宋体" pitchFamily="2" charset="-122"/>
              </a:rPr>
              <a:t>基础</a:t>
            </a:r>
            <a:r>
              <a:rPr lang="zh-CN" altLang="en-US"/>
              <a:t>  </a:t>
            </a:r>
            <a:endParaRPr lang="zh-CN" altLang="en-US">
              <a:latin typeface="宋体" pitchFamily="2" charset="-122"/>
            </a:endParaRPr>
          </a:p>
          <a:p>
            <a:pPr marL="990600" lvl="1" indent="-533400">
              <a:buFontTx/>
              <a:buNone/>
            </a:pPr>
            <a:endParaRPr lang="en-US" altLang="zh-CN"/>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6E17759C-507A-4BD3-9F81-121EB4ABE411}" type="slidenum">
              <a:rPr lang="en-US" altLang="zh-CN"/>
              <a:pPr/>
              <a:t>6</a:t>
            </a:fld>
            <a:endParaRPr lang="en-US" altLang="zh-CN"/>
          </a:p>
        </p:txBody>
      </p:sp>
      <p:sp>
        <p:nvSpPr>
          <p:cNvPr id="98306" name="Rectangle 2"/>
          <p:cNvSpPr>
            <a:spLocks noGrp="1" noChangeArrowheads="1"/>
          </p:cNvSpPr>
          <p:nvPr>
            <p:ph type="title"/>
          </p:nvPr>
        </p:nvSpPr>
        <p:spPr/>
        <p:txBody>
          <a:bodyPr/>
          <a:lstStyle/>
          <a:p>
            <a:r>
              <a:rPr lang="en-US" altLang="zh-CN">
                <a:latin typeface="宋体" pitchFamily="2" charset="-122"/>
              </a:rPr>
              <a:t>  </a:t>
            </a:r>
          </a:p>
        </p:txBody>
      </p:sp>
      <p:sp>
        <p:nvSpPr>
          <p:cNvPr id="98307" name="Rectangle 3"/>
          <p:cNvSpPr>
            <a:spLocks noGrp="1" noChangeArrowheads="1"/>
          </p:cNvSpPr>
          <p:nvPr>
            <p:ph type="body" idx="1"/>
          </p:nvPr>
        </p:nvSpPr>
        <p:spPr/>
        <p:txBody>
          <a:bodyPr/>
          <a:lstStyle/>
          <a:p>
            <a:pPr marL="609600" indent="-609600">
              <a:lnSpc>
                <a:spcPct val="90000"/>
              </a:lnSpc>
            </a:pPr>
            <a:r>
              <a:rPr lang="en-US" altLang="zh-CN" sz="2400"/>
              <a:t>《</a:t>
            </a:r>
            <a:r>
              <a:rPr lang="zh-CN" altLang="en-US" sz="2400"/>
              <a:t>公路桥涵设计通用规范</a:t>
            </a:r>
            <a:r>
              <a:rPr lang="en-US" altLang="zh-CN" sz="2400"/>
              <a:t>》</a:t>
            </a:r>
            <a:r>
              <a:rPr lang="zh-CN" altLang="en-US" sz="2400"/>
              <a:t>（</a:t>
            </a:r>
            <a:r>
              <a:rPr lang="en-US" altLang="zh-CN" sz="2400"/>
              <a:t>JTG D60-2004</a:t>
            </a:r>
            <a:r>
              <a:rPr lang="zh-CN" altLang="en-US" sz="2400"/>
              <a:t>），以下简称</a:t>
            </a:r>
            <a:r>
              <a:rPr lang="en-US" altLang="zh-CN" sz="2400"/>
              <a:t>《</a:t>
            </a:r>
            <a:r>
              <a:rPr lang="zh-CN" altLang="en-US" sz="2400"/>
              <a:t>通用规范</a:t>
            </a:r>
            <a:r>
              <a:rPr lang="en-US" altLang="zh-CN" sz="2400"/>
              <a:t>》 </a:t>
            </a:r>
          </a:p>
          <a:p>
            <a:pPr marL="609600" indent="-609600"/>
            <a:r>
              <a:rPr lang="en-US" altLang="zh-CN" sz="2400"/>
              <a:t>《</a:t>
            </a:r>
            <a:r>
              <a:rPr lang="zh-CN" altLang="en-US" sz="2400"/>
              <a:t>公路钢筋混凝土及预应力混凝土桥涵设计规范</a:t>
            </a:r>
            <a:r>
              <a:rPr lang="en-US" altLang="zh-CN" sz="2400"/>
              <a:t>》</a:t>
            </a:r>
            <a:r>
              <a:rPr lang="zh-CN" altLang="en-US" sz="2400"/>
              <a:t>（</a:t>
            </a:r>
            <a:r>
              <a:rPr lang="en-US" altLang="zh-CN" sz="2400"/>
              <a:t>JTG D62-2004</a:t>
            </a:r>
            <a:r>
              <a:rPr lang="zh-CN" altLang="en-US" sz="2400"/>
              <a:t>），以下简称</a:t>
            </a:r>
            <a:r>
              <a:rPr lang="en-US" altLang="zh-CN" sz="2400"/>
              <a:t>《</a:t>
            </a:r>
            <a:r>
              <a:rPr lang="zh-CN" altLang="en-US" sz="2400"/>
              <a:t>公桥规</a:t>
            </a:r>
            <a:r>
              <a:rPr lang="en-US" altLang="zh-CN" sz="2400"/>
              <a:t>》 </a:t>
            </a:r>
          </a:p>
          <a:p>
            <a:pPr marL="609600" indent="-609600"/>
            <a:r>
              <a:rPr lang="en-US" altLang="zh-CN" sz="2400"/>
              <a:t>《</a:t>
            </a:r>
            <a:r>
              <a:rPr lang="zh-CN" altLang="en-US" sz="2400"/>
              <a:t>公路圬工桥涵设计规范</a:t>
            </a:r>
            <a:r>
              <a:rPr lang="en-US" altLang="zh-CN" sz="2400"/>
              <a:t>》</a:t>
            </a:r>
            <a:r>
              <a:rPr lang="zh-CN" altLang="en-US" sz="2400"/>
              <a:t>（</a:t>
            </a:r>
            <a:r>
              <a:rPr lang="en-US" altLang="zh-CN" sz="2400"/>
              <a:t>JTG D61-2005</a:t>
            </a:r>
            <a:r>
              <a:rPr lang="zh-CN" altLang="en-US" sz="2400"/>
              <a:t>），以下简称</a:t>
            </a:r>
            <a:r>
              <a:rPr lang="en-US" altLang="zh-CN" sz="2400"/>
              <a:t>《</a:t>
            </a:r>
            <a:r>
              <a:rPr lang="zh-CN" altLang="en-US" sz="2400"/>
              <a:t>圬工规范</a:t>
            </a:r>
            <a:r>
              <a:rPr lang="en-US" altLang="zh-CN" sz="2400"/>
              <a:t>》 </a:t>
            </a:r>
          </a:p>
          <a:p>
            <a:pPr marL="609600" indent="-609600"/>
            <a:r>
              <a:rPr lang="en-US" altLang="zh-CN" sz="2400"/>
              <a:t>《</a:t>
            </a:r>
            <a:r>
              <a:rPr lang="zh-CN" altLang="en-US" sz="2400"/>
              <a:t>公路桥涵地基与基础设计规范</a:t>
            </a:r>
            <a:r>
              <a:rPr lang="en-US" altLang="zh-CN" sz="2400"/>
              <a:t>》</a:t>
            </a:r>
            <a:r>
              <a:rPr lang="zh-CN" altLang="en-US" sz="2400"/>
              <a:t>（</a:t>
            </a:r>
            <a:r>
              <a:rPr lang="en-US" altLang="zh-CN" sz="2400"/>
              <a:t>JTJ 024-85</a:t>
            </a:r>
            <a:r>
              <a:rPr lang="zh-CN" altLang="en-US" sz="2400"/>
              <a:t>），以下简称</a:t>
            </a:r>
            <a:r>
              <a:rPr lang="en-US" altLang="zh-CN" sz="2400"/>
              <a:t>《</a:t>
            </a:r>
            <a:r>
              <a:rPr lang="zh-CN" altLang="en-US" sz="2400"/>
              <a:t>基础规范</a:t>
            </a:r>
            <a:r>
              <a:rPr lang="en-US" altLang="zh-CN" sz="2400"/>
              <a:t>》</a:t>
            </a:r>
            <a:r>
              <a:rPr lang="en-US" altLang="zh-CN"/>
              <a:t> </a:t>
            </a:r>
            <a:endParaRPr lang="en-US" altLang="zh-CN" sz="2400">
              <a:latin typeface="宋体" pitchFamily="2" charset="-122"/>
            </a:endParaRPr>
          </a:p>
          <a:p>
            <a:pPr marL="609600" indent="-609600">
              <a:lnSpc>
                <a:spcPct val="90000"/>
              </a:lnSpc>
              <a:buFont typeface="Wingdings" pitchFamily="2" charset="2"/>
              <a:buNone/>
            </a:pPr>
            <a:endParaRPr lang="en-US" altLang="zh-CN" sz="2400">
              <a:latin typeface="宋体" pitchFamily="2" charset="-122"/>
            </a:endParaRPr>
          </a:p>
        </p:txBody>
      </p:sp>
      <p:sp>
        <p:nvSpPr>
          <p:cNvPr id="98308"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一 概述</a:t>
            </a:r>
            <a:r>
              <a:rPr lang="zh-CN" altLang="en-US" sz="2600">
                <a:solidFill>
                  <a:srgbClr val="FFFF00"/>
                </a:solidFill>
                <a:effectLst>
                  <a:outerShdw blurRad="38100" dist="38100" dir="2700000" algn="tl">
                    <a:srgbClr val="000000"/>
                  </a:outerShdw>
                </a:effectLst>
                <a:latin typeface="Times New Roman" pitchFamily="18" charset="0"/>
              </a:rPr>
              <a:t/>
            </a:r>
            <a:br>
              <a:rPr lang="zh-CN" altLang="en-US" sz="2600">
                <a:solidFill>
                  <a:srgbClr val="FFFF00"/>
                </a:solidFill>
                <a:effectLst>
                  <a:outerShdw blurRad="38100" dist="38100" dir="2700000" algn="tl">
                    <a:srgbClr val="000000"/>
                  </a:outerShdw>
                </a:effectLst>
                <a:latin typeface="Times New Roman" pitchFamily="18" charset="0"/>
              </a:rPr>
            </a:br>
            <a:r>
              <a:rPr lang="en-US" altLang="zh-CN" sz="2600">
                <a:solidFill>
                  <a:srgbClr val="FFFF00"/>
                </a:solidFill>
                <a:effectLst>
                  <a:outerShdw blurRad="38100" dist="38100" dir="2700000" algn="tl">
                    <a:srgbClr val="000000"/>
                  </a:outerShdw>
                </a:effectLst>
                <a:latin typeface="Times New Roman" pitchFamily="18" charset="0"/>
              </a:rPr>
              <a:t>4. </a:t>
            </a:r>
            <a:r>
              <a:rPr lang="zh-CN" altLang="en-US" sz="2600">
                <a:solidFill>
                  <a:srgbClr val="FFFF00"/>
                </a:solidFill>
                <a:effectLst>
                  <a:outerShdw blurRad="38100" dist="38100" dir="2700000" algn="tl">
                    <a:srgbClr val="000000"/>
                  </a:outerShdw>
                </a:effectLst>
                <a:latin typeface="Times New Roman" pitchFamily="18" charset="0"/>
              </a:rPr>
              <a:t>盖板涵结构验算中所需用到的技术规范</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7"/>
          <p:cNvSpPr>
            <a:spLocks noGrp="1"/>
          </p:cNvSpPr>
          <p:nvPr>
            <p:ph type="sldNum" sz="quarter" idx="12"/>
          </p:nvPr>
        </p:nvSpPr>
        <p:spPr/>
        <p:txBody>
          <a:bodyPr/>
          <a:lstStyle/>
          <a:p>
            <a:fld id="{C3377E0C-6869-4075-9B6E-6CA1197160B6}" type="slidenum">
              <a:rPr lang="en-US" altLang="zh-CN"/>
              <a:pPr/>
              <a:t>7</a:t>
            </a:fld>
            <a:endParaRPr lang="en-US" altLang="zh-CN"/>
          </a:p>
        </p:txBody>
      </p:sp>
      <p:sp>
        <p:nvSpPr>
          <p:cNvPr id="16386" name="Rectangle 2"/>
          <p:cNvSpPr>
            <a:spLocks noGrp="1" noChangeArrowheads="1"/>
          </p:cNvSpPr>
          <p:nvPr>
            <p:ph type="title"/>
          </p:nvPr>
        </p:nvSpPr>
        <p:spPr>
          <a:xfrm>
            <a:off x="684213" y="333375"/>
            <a:ext cx="7772400" cy="1143000"/>
          </a:xfrm>
        </p:spPr>
        <p:txBody>
          <a:bodyPr/>
          <a:lstStyle/>
          <a:p>
            <a:r>
              <a:rPr lang="en-US" altLang="zh-CN" sz="2800">
                <a:solidFill>
                  <a:srgbClr val="FFFF00"/>
                </a:solidFill>
                <a:latin typeface="宋体" pitchFamily="2" charset="-122"/>
              </a:rPr>
              <a:t/>
            </a:r>
            <a:br>
              <a:rPr lang="en-US" altLang="zh-CN" sz="2800">
                <a:solidFill>
                  <a:srgbClr val="FFFF00"/>
                </a:solidFill>
                <a:latin typeface="宋体" pitchFamily="2" charset="-122"/>
              </a:rPr>
            </a:br>
            <a:r>
              <a:rPr lang="zh-CN" altLang="en-US" sz="2800">
                <a:solidFill>
                  <a:srgbClr val="FFFF00"/>
                </a:solidFill>
                <a:latin typeface="宋体" pitchFamily="2" charset="-122"/>
              </a:rPr>
              <a:t>二 盖板验算</a:t>
            </a:r>
            <a:br>
              <a:rPr lang="zh-CN" altLang="en-US" sz="2800">
                <a:solidFill>
                  <a:srgbClr val="FFFF00"/>
                </a:solidFill>
                <a:latin typeface="宋体" pitchFamily="2" charset="-122"/>
              </a:rPr>
            </a:br>
            <a:r>
              <a:rPr lang="zh-CN" altLang="en-US" sz="2800">
                <a:solidFill>
                  <a:srgbClr val="FFFF00"/>
                </a:solidFill>
                <a:latin typeface="宋体" pitchFamily="2" charset="-122"/>
              </a:rPr>
              <a:t> </a:t>
            </a:r>
            <a:r>
              <a:rPr lang="en-US" altLang="zh-CN" sz="2400">
                <a:solidFill>
                  <a:srgbClr val="FFFF00"/>
                </a:solidFill>
              </a:rPr>
              <a:t>1.</a:t>
            </a:r>
            <a:r>
              <a:rPr lang="zh-CN" altLang="en-US" sz="2600">
                <a:solidFill>
                  <a:srgbClr val="FFFF00"/>
                </a:solidFill>
              </a:rPr>
              <a:t>计算假定及参数的选取</a:t>
            </a:r>
          </a:p>
        </p:txBody>
      </p:sp>
      <p:sp>
        <p:nvSpPr>
          <p:cNvPr id="16391" name="Rectangle 7"/>
          <p:cNvSpPr>
            <a:spLocks noGrp="1" noChangeArrowheads="1"/>
          </p:cNvSpPr>
          <p:nvPr>
            <p:ph type="body" sz="half" idx="3"/>
          </p:nvPr>
        </p:nvSpPr>
        <p:spPr>
          <a:xfrm>
            <a:off x="4648200" y="1981200"/>
            <a:ext cx="3595688" cy="4114800"/>
          </a:xfrm>
        </p:spPr>
        <p:txBody>
          <a:bodyPr/>
          <a:lstStyle/>
          <a:p>
            <a:r>
              <a:rPr lang="en-US" altLang="zh-CN" sz="2400" i="1"/>
              <a:t>    </a:t>
            </a:r>
            <a:r>
              <a:rPr lang="en-US" altLang="zh-CN" sz="2000" i="1"/>
              <a:t>L</a:t>
            </a:r>
            <a:r>
              <a:rPr lang="en-US" altLang="zh-CN" sz="2000" baseline="-25000"/>
              <a:t>0</a:t>
            </a:r>
            <a:r>
              <a:rPr lang="zh-CN" altLang="en-US" sz="2000"/>
              <a:t>为净跨径</a:t>
            </a:r>
          </a:p>
          <a:p>
            <a:r>
              <a:rPr lang="zh-CN" altLang="en-US" sz="2000"/>
              <a:t>    </a:t>
            </a:r>
            <a:r>
              <a:rPr lang="en-US" altLang="zh-CN" sz="2000" i="1"/>
              <a:t>L</a:t>
            </a:r>
            <a:r>
              <a:rPr lang="en-US" altLang="zh-CN" sz="2000" baseline="-25000"/>
              <a:t>1</a:t>
            </a:r>
            <a:r>
              <a:rPr lang="zh-CN" altLang="en-US" sz="2000"/>
              <a:t>为盖板总长</a:t>
            </a:r>
          </a:p>
          <a:p>
            <a:r>
              <a:rPr lang="zh-CN" altLang="en-US" sz="2000"/>
              <a:t>    </a:t>
            </a:r>
            <a:r>
              <a:rPr lang="en-US" altLang="zh-CN" sz="2000" i="1"/>
              <a:t>d</a:t>
            </a:r>
            <a:r>
              <a:rPr lang="en-US" altLang="zh-CN" sz="2000" baseline="-25000"/>
              <a:t>1</a:t>
            </a:r>
            <a:r>
              <a:rPr lang="zh-CN" altLang="en-US" sz="2000"/>
              <a:t>为盖板端部厚度</a:t>
            </a:r>
          </a:p>
          <a:p>
            <a:r>
              <a:rPr lang="zh-CN" altLang="en-US" sz="2000"/>
              <a:t>    </a:t>
            </a:r>
            <a:r>
              <a:rPr lang="en-US" altLang="zh-CN" sz="2000" i="1"/>
              <a:t>d</a:t>
            </a:r>
            <a:r>
              <a:rPr lang="en-US" altLang="zh-CN" sz="2000" baseline="-25000"/>
              <a:t>2</a:t>
            </a:r>
            <a:r>
              <a:rPr lang="zh-CN" altLang="en-US" sz="2000"/>
              <a:t>为盖板跨中厚度</a:t>
            </a:r>
          </a:p>
          <a:p>
            <a:r>
              <a:rPr lang="zh-CN" altLang="en-US" sz="2000"/>
              <a:t>    </a:t>
            </a:r>
            <a:r>
              <a:rPr lang="en-US" altLang="zh-CN" sz="2000" i="1"/>
              <a:t>C</a:t>
            </a:r>
            <a:r>
              <a:rPr lang="en-US" altLang="zh-CN" sz="2000" baseline="-25000"/>
              <a:t>5</a:t>
            </a:r>
            <a:r>
              <a:rPr lang="zh-CN" altLang="en-US" sz="2000"/>
              <a:t>为盖板搭接宽度</a:t>
            </a:r>
          </a:p>
          <a:p>
            <a:r>
              <a:rPr lang="zh-CN" altLang="en-US" sz="2000"/>
              <a:t>    </a:t>
            </a:r>
            <a:r>
              <a:rPr lang="en-US" altLang="zh-CN" sz="2000" i="1"/>
              <a:t>H</a:t>
            </a:r>
            <a:r>
              <a:rPr lang="zh-CN" altLang="en-US" sz="2000"/>
              <a:t>为填土高度</a:t>
            </a:r>
          </a:p>
          <a:p>
            <a:r>
              <a:rPr lang="zh-CN" altLang="en-US" sz="2000"/>
              <a:t>    </a:t>
            </a:r>
            <a:r>
              <a:rPr lang="en-US" altLang="zh-CN" sz="2000" i="1"/>
              <a:t>b</a:t>
            </a:r>
            <a:r>
              <a:rPr lang="zh-CN" altLang="en-US" sz="2000"/>
              <a:t>为盖板宽度</a:t>
            </a:r>
          </a:p>
          <a:p>
            <a:r>
              <a:rPr lang="zh-CN" altLang="en-US" sz="2000"/>
              <a:t>    计算跨径</a:t>
            </a:r>
            <a:r>
              <a:rPr lang="en-US" altLang="zh-CN" sz="2000" i="1"/>
              <a:t>L</a:t>
            </a:r>
            <a:r>
              <a:rPr lang="zh-CN" altLang="en-US" sz="2000"/>
              <a:t>取</a:t>
            </a:r>
            <a:r>
              <a:rPr lang="en-US" altLang="zh-CN" sz="2000" i="1"/>
              <a:t>L</a:t>
            </a:r>
            <a:r>
              <a:rPr lang="en-US" altLang="zh-CN" sz="2000" baseline="-25000"/>
              <a:t>0</a:t>
            </a:r>
            <a:r>
              <a:rPr lang="en-US" altLang="zh-CN" sz="2000"/>
              <a:t>+</a:t>
            </a:r>
            <a:r>
              <a:rPr lang="en-US" altLang="zh-CN" sz="2000" i="1"/>
              <a:t>d</a:t>
            </a:r>
            <a:r>
              <a:rPr lang="en-US" altLang="zh-CN" sz="2000" baseline="-25000"/>
              <a:t>1</a:t>
            </a:r>
            <a:r>
              <a:rPr lang="zh-CN" altLang="en-US" sz="2000"/>
              <a:t>或</a:t>
            </a:r>
            <a:r>
              <a:rPr lang="en-US" altLang="zh-CN" sz="2000" i="1"/>
              <a:t>L</a:t>
            </a:r>
            <a:r>
              <a:rPr lang="en-US" altLang="zh-CN" sz="2000" baseline="-25000"/>
              <a:t>0</a:t>
            </a:r>
            <a:r>
              <a:rPr lang="en-US" altLang="zh-CN" sz="2000"/>
              <a:t>+</a:t>
            </a:r>
            <a:r>
              <a:rPr lang="en-US" altLang="zh-CN" sz="2000" i="1"/>
              <a:t>C</a:t>
            </a:r>
            <a:r>
              <a:rPr lang="en-US" altLang="zh-CN" sz="2000" baseline="-25000"/>
              <a:t>5</a:t>
            </a:r>
            <a:r>
              <a:rPr lang="zh-CN" altLang="en-US" sz="2000"/>
              <a:t>中较小值。</a:t>
            </a:r>
            <a:r>
              <a:rPr lang="zh-CN" altLang="en-US" sz="2800"/>
              <a:t> </a:t>
            </a:r>
          </a:p>
        </p:txBody>
      </p:sp>
      <p:pic>
        <p:nvPicPr>
          <p:cNvPr id="16392" name="Picture 8"/>
          <p:cNvPicPr>
            <a:picLocks noChangeAspect="1" noChangeArrowheads="1"/>
          </p:cNvPicPr>
          <p:nvPr>
            <p:ph sz="quarter" idx="1"/>
          </p:nvPr>
        </p:nvPicPr>
        <p:blipFill>
          <a:blip r:embed="rId3"/>
          <a:srcRect/>
          <a:stretch>
            <a:fillRect/>
          </a:stretch>
        </p:blipFill>
        <p:spPr>
          <a:xfrm>
            <a:off x="685800" y="1992313"/>
            <a:ext cx="3810000" cy="1958975"/>
          </a:xfrm>
          <a:solidFill>
            <a:schemeClr val="tx1"/>
          </a:solidFill>
          <a:ln/>
        </p:spPr>
      </p:pic>
      <p:sp>
        <p:nvSpPr>
          <p:cNvPr id="16394" name="Text Box 10"/>
          <p:cNvSpPr txBox="1">
            <a:spLocks noChangeArrowheads="1"/>
          </p:cNvSpPr>
          <p:nvPr/>
        </p:nvSpPr>
        <p:spPr bwMode="auto">
          <a:xfrm>
            <a:off x="611188" y="4149725"/>
            <a:ext cx="4176712" cy="1552575"/>
          </a:xfrm>
          <a:prstGeom prst="rect">
            <a:avLst/>
          </a:prstGeom>
          <a:noFill/>
          <a:ln w="9525">
            <a:noFill/>
            <a:miter lim="800000"/>
            <a:headEnd/>
            <a:tailEnd/>
          </a:ln>
          <a:effectLst/>
        </p:spPr>
        <p:txBody>
          <a:bodyPr lIns="92075" tIns="46038" rIns="92075" bIns="46038">
            <a:spAutoFit/>
          </a:bodyPr>
          <a:lstStyle/>
          <a:p>
            <a:pPr>
              <a:spcBef>
                <a:spcPct val="50000"/>
              </a:spcBef>
            </a:pPr>
            <a:r>
              <a:rPr lang="en-US" altLang="zh-CN" sz="2400">
                <a:solidFill>
                  <a:schemeClr val="tx1"/>
                </a:solidFill>
                <a:effectLst>
                  <a:outerShdw blurRad="38100" dist="38100" dir="2700000" algn="tl">
                    <a:srgbClr val="000000"/>
                  </a:outerShdw>
                </a:effectLst>
              </a:rPr>
              <a:t>《</a:t>
            </a:r>
            <a:r>
              <a:rPr lang="zh-CN" altLang="en-US" sz="2400">
                <a:solidFill>
                  <a:schemeClr val="tx1"/>
                </a:solidFill>
                <a:effectLst>
                  <a:outerShdw blurRad="38100" dist="38100" dir="2700000" algn="tl">
                    <a:srgbClr val="000000"/>
                  </a:outerShdw>
                </a:effectLst>
              </a:rPr>
              <a:t>圬工规范</a:t>
            </a:r>
            <a:r>
              <a:rPr lang="en-US" altLang="zh-CN" sz="2400">
                <a:solidFill>
                  <a:schemeClr val="tx1"/>
                </a:solidFill>
                <a:effectLst>
                  <a:outerShdw blurRad="38100" dist="38100" dir="2700000" algn="tl">
                    <a:srgbClr val="000000"/>
                  </a:outerShdw>
                </a:effectLst>
              </a:rPr>
              <a:t>》7.0.6</a:t>
            </a:r>
            <a:r>
              <a:rPr lang="zh-CN" altLang="en-US" sz="2400">
                <a:solidFill>
                  <a:schemeClr val="tx1"/>
                </a:solidFill>
                <a:effectLst>
                  <a:outerShdw blurRad="38100" dist="38100" dir="2700000" algn="tl">
                    <a:srgbClr val="000000"/>
                  </a:outerShdw>
                </a:effectLst>
              </a:rPr>
              <a:t>中对于盖板计算作出了如下假定：盖板按两端简支的板计算，可不考虑涵台传来的水平力。</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4DF6DE50-1295-4A30-B1FE-BF9366227080}" type="slidenum">
              <a:rPr lang="en-US" altLang="zh-CN"/>
              <a:pPr/>
              <a:t>8</a:t>
            </a:fld>
            <a:endParaRPr lang="en-US" altLang="zh-CN"/>
          </a:p>
        </p:txBody>
      </p:sp>
      <p:sp>
        <p:nvSpPr>
          <p:cNvPr id="245762" name="Rectangle 2"/>
          <p:cNvSpPr>
            <a:spLocks noGrp="1" noChangeArrowheads="1"/>
          </p:cNvSpPr>
          <p:nvPr>
            <p:ph type="title"/>
          </p:nvPr>
        </p:nvSpPr>
        <p:spPr>
          <a:xfrm>
            <a:off x="684213" y="549275"/>
            <a:ext cx="7772400" cy="1143000"/>
          </a:xfrm>
        </p:spPr>
        <p:txBody>
          <a:bodyPr/>
          <a:lstStyle/>
          <a:p>
            <a:r>
              <a:rPr lang="zh-CN" altLang="en-US" sz="2800">
                <a:solidFill>
                  <a:srgbClr val="FFFF00"/>
                </a:solidFill>
                <a:latin typeface="宋体" pitchFamily="2" charset="-122"/>
              </a:rPr>
              <a:t>二 盖板验算</a:t>
            </a:r>
            <a:r>
              <a:rPr lang="zh-CN" altLang="en-US" sz="2600">
                <a:solidFill>
                  <a:srgbClr val="FFFF00"/>
                </a:solidFill>
                <a:latin typeface="宋体" pitchFamily="2" charset="-122"/>
              </a:rPr>
              <a:t/>
            </a:r>
            <a:br>
              <a:rPr lang="zh-CN" altLang="en-US" sz="2600">
                <a:solidFill>
                  <a:srgbClr val="FFFF00"/>
                </a:solidFill>
                <a:latin typeface="宋体" pitchFamily="2" charset="-122"/>
              </a:rPr>
            </a:br>
            <a:r>
              <a:rPr lang="zh-CN" altLang="en-US" sz="2600">
                <a:solidFill>
                  <a:srgbClr val="FFFF00"/>
                </a:solidFill>
                <a:latin typeface="宋体" pitchFamily="2" charset="-122"/>
              </a:rPr>
              <a:t> </a:t>
            </a:r>
            <a:r>
              <a:rPr lang="en-US" altLang="zh-CN" sz="2600">
                <a:solidFill>
                  <a:srgbClr val="FFFF00"/>
                </a:solidFill>
              </a:rPr>
              <a:t>2.</a:t>
            </a:r>
            <a:r>
              <a:rPr lang="zh-CN" altLang="en-US" sz="2600">
                <a:solidFill>
                  <a:srgbClr val="FFFF00"/>
                </a:solidFill>
              </a:rPr>
              <a:t>计算内容</a:t>
            </a:r>
          </a:p>
        </p:txBody>
      </p:sp>
      <p:sp>
        <p:nvSpPr>
          <p:cNvPr id="245763" name="Rectangle 3"/>
          <p:cNvSpPr>
            <a:spLocks noGrp="1" noChangeArrowheads="1"/>
          </p:cNvSpPr>
          <p:nvPr>
            <p:ph type="body" idx="1"/>
          </p:nvPr>
        </p:nvSpPr>
        <p:spPr/>
        <p:txBody>
          <a:bodyPr/>
          <a:lstStyle/>
          <a:p>
            <a:pPr marL="609600" indent="-609600"/>
            <a:r>
              <a:rPr lang="zh-CN" altLang="en-US" sz="2400"/>
              <a:t>持久状况承载能力极限状态</a:t>
            </a:r>
          </a:p>
          <a:p>
            <a:pPr marL="609600" indent="-609600">
              <a:buClr>
                <a:schemeClr val="tx1"/>
              </a:buClr>
              <a:buFont typeface="Wingdings" pitchFamily="2" charset="2"/>
              <a:buAutoNum type="arabicPeriod"/>
            </a:pPr>
            <a:r>
              <a:rPr lang="zh-CN" altLang="en-US" sz="2200"/>
              <a:t>正截面抗弯</a:t>
            </a:r>
          </a:p>
          <a:p>
            <a:pPr marL="609600" indent="-609600">
              <a:buClr>
                <a:schemeClr val="tx1"/>
              </a:buClr>
              <a:buFont typeface="Wingdings" pitchFamily="2" charset="2"/>
              <a:buAutoNum type="arabicPeriod"/>
            </a:pPr>
            <a:r>
              <a:rPr lang="zh-CN" altLang="en-US" sz="2200"/>
              <a:t>最小配筋率</a:t>
            </a:r>
          </a:p>
          <a:p>
            <a:pPr marL="609600" indent="-609600">
              <a:buClr>
                <a:schemeClr val="tx1"/>
              </a:buClr>
              <a:buFont typeface="Wingdings" pitchFamily="2" charset="2"/>
              <a:buAutoNum type="arabicPeriod"/>
            </a:pPr>
            <a:r>
              <a:rPr lang="zh-CN" altLang="en-US" sz="2200"/>
              <a:t>斜截面抗剪</a:t>
            </a:r>
          </a:p>
          <a:p>
            <a:pPr marL="609600" indent="-609600"/>
            <a:r>
              <a:rPr lang="zh-CN" altLang="en-US" sz="2400"/>
              <a:t>持久状况正常使用极限状态</a:t>
            </a:r>
          </a:p>
          <a:p>
            <a:pPr marL="609600" indent="-609600">
              <a:buClr>
                <a:schemeClr val="tx1"/>
              </a:buClr>
              <a:buFont typeface="Wingdings" pitchFamily="2" charset="2"/>
              <a:buAutoNum type="arabicPeriod"/>
            </a:pPr>
            <a:r>
              <a:rPr lang="zh-CN" altLang="en-US" sz="2200"/>
              <a:t>裂缝</a:t>
            </a:r>
          </a:p>
          <a:p>
            <a:pPr marL="609600" indent="-609600">
              <a:buClr>
                <a:schemeClr val="tx1"/>
              </a:buClr>
              <a:buFont typeface="Wingdings" pitchFamily="2" charset="2"/>
              <a:buAutoNum type="arabicPeriod"/>
            </a:pPr>
            <a:r>
              <a:rPr lang="zh-CN" altLang="en-US" sz="2200"/>
              <a:t>挠度</a:t>
            </a:r>
          </a:p>
          <a:p>
            <a:pPr marL="609600" indent="-609600"/>
            <a:r>
              <a:rPr lang="zh-CN" altLang="en-US" sz="2400"/>
              <a:t>耐久性设计</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240D6A33-6F42-4BCB-A793-199912F5846C}" type="slidenum">
              <a:rPr lang="en-US" altLang="zh-CN"/>
              <a:pPr/>
              <a:t>9</a:t>
            </a:fld>
            <a:endParaRPr lang="en-US" altLang="zh-CN"/>
          </a:p>
        </p:txBody>
      </p:sp>
      <p:sp>
        <p:nvSpPr>
          <p:cNvPr id="158722" name="Rectangle 2"/>
          <p:cNvSpPr>
            <a:spLocks noGrp="1" noChangeArrowheads="1"/>
          </p:cNvSpPr>
          <p:nvPr>
            <p:ph type="title"/>
          </p:nvPr>
        </p:nvSpPr>
        <p:spPr>
          <a:xfrm>
            <a:off x="684213" y="549275"/>
            <a:ext cx="7772400" cy="1143000"/>
          </a:xfrm>
        </p:spPr>
        <p:txBody>
          <a:bodyPr/>
          <a:lstStyle/>
          <a:p>
            <a:r>
              <a:rPr lang="en-US" altLang="zh-CN" sz="2600">
                <a:solidFill>
                  <a:srgbClr val="FFFF00"/>
                </a:solidFill>
              </a:rPr>
              <a:t>3.</a:t>
            </a:r>
            <a:r>
              <a:rPr lang="zh-CN" altLang="en-US" sz="2600">
                <a:solidFill>
                  <a:srgbClr val="FFFF00"/>
                </a:solidFill>
              </a:rPr>
              <a:t>作用</a:t>
            </a:r>
            <a:br>
              <a:rPr lang="zh-CN" altLang="en-US" sz="2600">
                <a:solidFill>
                  <a:srgbClr val="FFFF00"/>
                </a:solidFill>
              </a:rPr>
            </a:br>
            <a:r>
              <a:rPr lang="zh-CN" altLang="en-US" sz="2600">
                <a:solidFill>
                  <a:srgbClr val="FFFF00"/>
                </a:solidFill>
              </a:rPr>
              <a:t>  </a:t>
            </a:r>
            <a:r>
              <a:rPr lang="en-US" altLang="zh-CN" sz="2400">
                <a:solidFill>
                  <a:srgbClr val="FFFF00"/>
                </a:solidFill>
              </a:rPr>
              <a:t>3.1</a:t>
            </a:r>
            <a:r>
              <a:rPr lang="zh-CN" altLang="en-US" sz="2400">
                <a:solidFill>
                  <a:srgbClr val="FFFF00"/>
                </a:solidFill>
              </a:rPr>
              <a:t>永久作用</a:t>
            </a:r>
          </a:p>
        </p:txBody>
      </p:sp>
      <p:sp>
        <p:nvSpPr>
          <p:cNvPr id="158723" name="Rectangle 3"/>
          <p:cNvSpPr>
            <a:spLocks noGrp="1" noChangeArrowheads="1"/>
          </p:cNvSpPr>
          <p:nvPr>
            <p:ph type="body" idx="1"/>
          </p:nvPr>
        </p:nvSpPr>
        <p:spPr/>
        <p:txBody>
          <a:bodyPr/>
          <a:lstStyle/>
          <a:p>
            <a:pPr>
              <a:buFont typeface="Wingdings" pitchFamily="2" charset="2"/>
              <a:buNone/>
            </a:pPr>
            <a:r>
              <a:rPr lang="zh-CN" altLang="en-US" sz="2400"/>
              <a:t>（</a:t>
            </a:r>
            <a:r>
              <a:rPr lang="en-US" altLang="zh-CN" sz="2400"/>
              <a:t>1</a:t>
            </a:r>
            <a:r>
              <a:rPr lang="zh-CN" altLang="en-US" sz="2400"/>
              <a:t>）盖板自重</a:t>
            </a:r>
          </a:p>
          <a:p>
            <a:pPr>
              <a:buFont typeface="Wingdings" pitchFamily="2" charset="2"/>
              <a:buNone/>
            </a:pPr>
            <a:endParaRPr lang="zh-CN" altLang="en-US" sz="2400"/>
          </a:p>
          <a:p>
            <a:pPr>
              <a:buFont typeface="Wingdings" pitchFamily="2" charset="2"/>
              <a:buNone/>
            </a:pPr>
            <a:r>
              <a:rPr lang="zh-CN" altLang="en-US" sz="2400"/>
              <a:t>	式中</a:t>
            </a:r>
            <a:r>
              <a:rPr lang="en-US" altLang="zh-CN" sz="2400" i="1"/>
              <a:t>γ</a:t>
            </a:r>
            <a:r>
              <a:rPr lang="en-US" altLang="zh-CN" sz="2400" baseline="-25000"/>
              <a:t>1</a:t>
            </a:r>
            <a:r>
              <a:rPr lang="zh-CN" altLang="en-US" sz="2400"/>
              <a:t>为盖板的重力密度。</a:t>
            </a:r>
          </a:p>
          <a:p>
            <a:pPr>
              <a:buFont typeface="Wingdings" pitchFamily="2" charset="2"/>
              <a:buNone/>
            </a:pPr>
            <a:endParaRPr lang="zh-CN" altLang="en-US" sz="2400"/>
          </a:p>
          <a:p>
            <a:pPr>
              <a:buFont typeface="Wingdings" pitchFamily="2" charset="2"/>
              <a:buNone/>
            </a:pPr>
            <a:r>
              <a:rPr lang="zh-CN" altLang="en-US" sz="2400"/>
              <a:t>（</a:t>
            </a:r>
            <a:r>
              <a:rPr lang="en-US" altLang="zh-CN" sz="2400"/>
              <a:t>2</a:t>
            </a:r>
            <a:r>
              <a:rPr lang="zh-CN" altLang="en-US" sz="2400"/>
              <a:t>）土的重力</a:t>
            </a:r>
          </a:p>
          <a:p>
            <a:pPr>
              <a:buFont typeface="Wingdings" pitchFamily="2" charset="2"/>
              <a:buNone/>
            </a:pPr>
            <a:endParaRPr lang="zh-CN" altLang="en-US" sz="2400"/>
          </a:p>
          <a:p>
            <a:pPr>
              <a:buFont typeface="Wingdings" pitchFamily="2" charset="2"/>
              <a:buNone/>
            </a:pPr>
            <a:r>
              <a:rPr lang="zh-CN" altLang="en-US" sz="2400"/>
              <a:t>	式中</a:t>
            </a:r>
            <a:r>
              <a:rPr lang="en-US" altLang="zh-CN" sz="2400" i="1"/>
              <a:t>γ</a:t>
            </a:r>
            <a:r>
              <a:rPr lang="en-US" altLang="zh-CN" sz="2400" baseline="-25000"/>
              <a:t>2</a:t>
            </a:r>
            <a:r>
              <a:rPr lang="zh-CN" altLang="en-US" sz="2400"/>
              <a:t>为填土的重力密度。</a:t>
            </a:r>
            <a:endParaRPr lang="zh-CN" altLang="en-US" sz="2400">
              <a:latin typeface="宋体" pitchFamily="2" charset="-122"/>
            </a:endParaRPr>
          </a:p>
          <a:p>
            <a:pPr>
              <a:lnSpc>
                <a:spcPct val="90000"/>
              </a:lnSpc>
            </a:pPr>
            <a:endParaRPr lang="zh-CN" altLang="en-US" sz="2800"/>
          </a:p>
          <a:p>
            <a:pPr>
              <a:lnSpc>
                <a:spcPct val="90000"/>
              </a:lnSpc>
            </a:pPr>
            <a:endParaRPr lang="en-US" altLang="zh-CN" sz="2800"/>
          </a:p>
        </p:txBody>
      </p:sp>
      <p:sp>
        <p:nvSpPr>
          <p:cNvPr id="158729" name="Rectangle 9"/>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58728" name="Object 8"/>
          <p:cNvGraphicFramePr>
            <a:graphicFrameLocks noChangeAspect="1"/>
          </p:cNvGraphicFramePr>
          <p:nvPr/>
        </p:nvGraphicFramePr>
        <p:xfrm>
          <a:off x="2051050" y="2420938"/>
          <a:ext cx="2649538" cy="457200"/>
        </p:xfrm>
        <a:graphic>
          <a:graphicData uri="http://schemas.openxmlformats.org/presentationml/2006/ole">
            <p:oleObj spid="_x0000_s158728" name="Equation" r:id="rId3" imgW="1320480" imgH="228600" progId="Equation.DSMT4">
              <p:embed/>
            </p:oleObj>
          </a:graphicData>
        </a:graphic>
      </p:graphicFrame>
      <p:sp>
        <p:nvSpPr>
          <p:cNvPr id="158731" name="Rectangle 11"/>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58730" name="Object 10"/>
          <p:cNvGraphicFramePr>
            <a:graphicFrameLocks noChangeAspect="1"/>
          </p:cNvGraphicFramePr>
          <p:nvPr/>
        </p:nvGraphicFramePr>
        <p:xfrm>
          <a:off x="2051050" y="4149725"/>
          <a:ext cx="1544638" cy="457200"/>
        </p:xfrm>
        <a:graphic>
          <a:graphicData uri="http://schemas.openxmlformats.org/presentationml/2006/ole">
            <p:oleObj spid="_x0000_s158730" name="Equation" r:id="rId4" imgW="774360" imgH="228600" progId="Equation.DSMT4">
              <p:embed/>
            </p:oleObj>
          </a:graphicData>
        </a:graphic>
      </p:graphicFrame>
      <p:sp>
        <p:nvSpPr>
          <p:cNvPr id="158732" name="Text Box 12"/>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9D64F087-5C96-42F9-A815-AA1017C19DAC}" type="slidenum">
              <a:rPr lang="en-US" altLang="zh-CN"/>
              <a:pPr/>
              <a:t>10</a:t>
            </a:fld>
            <a:endParaRPr lang="en-US" altLang="zh-CN"/>
          </a:p>
        </p:txBody>
      </p:sp>
      <p:sp>
        <p:nvSpPr>
          <p:cNvPr id="156675" name="Rectangle 1027"/>
          <p:cNvSpPr>
            <a:spLocks noGrp="1" noChangeArrowheads="1"/>
          </p:cNvSpPr>
          <p:nvPr>
            <p:ph type="body" idx="1"/>
          </p:nvPr>
        </p:nvSpPr>
        <p:spPr/>
        <p:txBody>
          <a:bodyPr/>
          <a:lstStyle/>
          <a:p>
            <a:r>
              <a:rPr lang="zh-CN" altLang="en-US" sz="2000"/>
              <a:t>目前对于涵洞的垂直土压力计算主要有以下三种方法：</a:t>
            </a:r>
          </a:p>
          <a:p>
            <a:r>
              <a:rPr lang="en-US" altLang="zh-CN" sz="2000"/>
              <a:t>1</a:t>
            </a:r>
            <a:r>
              <a:rPr lang="zh-CN" altLang="en-US" sz="2000"/>
              <a:t>）马斯顿等沉面理论</a:t>
            </a:r>
          </a:p>
          <a:p>
            <a:r>
              <a:rPr lang="en-US" altLang="zh-CN" sz="2000"/>
              <a:t>2</a:t>
            </a:r>
            <a:r>
              <a:rPr lang="zh-CN" altLang="en-US" sz="2000"/>
              <a:t>）卸荷拱理论</a:t>
            </a:r>
          </a:p>
          <a:p>
            <a:r>
              <a:rPr lang="en-US" altLang="zh-CN" sz="2000"/>
              <a:t>3</a:t>
            </a:r>
            <a:r>
              <a:rPr lang="zh-CN" altLang="en-US" sz="2000"/>
              <a:t>）土柱法</a:t>
            </a:r>
          </a:p>
          <a:p>
            <a:endParaRPr lang="en-US" altLang="zh-CN" sz="2000"/>
          </a:p>
        </p:txBody>
      </p:sp>
      <p:pic>
        <p:nvPicPr>
          <p:cNvPr id="156677" name="Picture 1029" descr="未标题-1"/>
          <p:cNvPicPr>
            <a:picLocks noChangeAspect="1" noChangeArrowheads="1"/>
          </p:cNvPicPr>
          <p:nvPr/>
        </p:nvPicPr>
        <p:blipFill>
          <a:blip r:embed="rId2"/>
          <a:srcRect/>
          <a:stretch>
            <a:fillRect/>
          </a:stretch>
        </p:blipFill>
        <p:spPr bwMode="auto">
          <a:xfrm>
            <a:off x="4427538" y="3500438"/>
            <a:ext cx="2732087" cy="2879725"/>
          </a:xfrm>
          <a:prstGeom prst="rect">
            <a:avLst/>
          </a:prstGeom>
          <a:noFill/>
          <a:ln w="9525">
            <a:noFill/>
            <a:miter lim="800000"/>
            <a:headEnd/>
            <a:tailEnd/>
          </a:ln>
          <a:effectLst/>
        </p:spPr>
      </p:pic>
      <p:pic>
        <p:nvPicPr>
          <p:cNvPr id="156678" name="Picture 1030" descr="未标题-2"/>
          <p:cNvPicPr>
            <a:picLocks noChangeAspect="1" noChangeArrowheads="1"/>
          </p:cNvPicPr>
          <p:nvPr/>
        </p:nvPicPr>
        <p:blipFill>
          <a:blip r:embed="rId3" cstate="print"/>
          <a:srcRect/>
          <a:stretch>
            <a:fillRect/>
          </a:stretch>
        </p:blipFill>
        <p:spPr bwMode="auto">
          <a:xfrm>
            <a:off x="1331913" y="3500438"/>
            <a:ext cx="2306637" cy="2879725"/>
          </a:xfrm>
          <a:prstGeom prst="rect">
            <a:avLst/>
          </a:prstGeom>
          <a:noFill/>
          <a:ln w="9525">
            <a:noFill/>
            <a:miter lim="800000"/>
            <a:headEnd/>
            <a:tailEnd/>
          </a:ln>
          <a:effectLst/>
        </p:spPr>
      </p:pic>
      <p:sp>
        <p:nvSpPr>
          <p:cNvPr id="156679" name="Rectangle 1031"/>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3.1</a:t>
            </a:r>
            <a:r>
              <a:rPr lang="zh-CN" altLang="en-US" sz="2400">
                <a:solidFill>
                  <a:srgbClr val="FFFF00"/>
                </a:solidFill>
                <a:effectLst>
                  <a:outerShdw blurRad="38100" dist="38100" dir="2700000" algn="tl">
                    <a:srgbClr val="000000"/>
                  </a:outerShdw>
                </a:effectLst>
                <a:latin typeface="Times New Roman" pitchFamily="18" charset="0"/>
              </a:rPr>
              <a:t>永久作用</a:t>
            </a:r>
          </a:p>
        </p:txBody>
      </p:sp>
      <p:sp>
        <p:nvSpPr>
          <p:cNvPr id="156680" name="Text Box 1032"/>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6"/>
          <p:cNvSpPr>
            <a:spLocks noGrp="1"/>
          </p:cNvSpPr>
          <p:nvPr>
            <p:ph type="sldNum" sz="quarter" idx="12"/>
          </p:nvPr>
        </p:nvSpPr>
        <p:spPr/>
        <p:txBody>
          <a:bodyPr/>
          <a:lstStyle/>
          <a:p>
            <a:fld id="{48A9E5B4-4D24-4EBC-A485-FDA7E0BC604D}" type="slidenum">
              <a:rPr lang="en-US" altLang="zh-CN"/>
              <a:pPr/>
              <a:t>11</a:t>
            </a:fld>
            <a:endParaRPr lang="en-US" altLang="zh-CN"/>
          </a:p>
        </p:txBody>
      </p:sp>
      <p:sp>
        <p:nvSpPr>
          <p:cNvPr id="162831" name="Rectangle 15"/>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公路设计中涵洞垂直土压力理论模型为上埋式管垂直土压力理论模型。卸荷拱理论主要应用于沟埋式或顶管施工的涵洞，在隧道设计中应用较多，而在新填土涵洞中较难实现</a:t>
            </a:r>
            <a:r>
              <a:rPr lang="zh-CN" altLang="en-US" sz="2400" b="1">
                <a:solidFill>
                  <a:schemeClr val="tx1"/>
                </a:solidFill>
                <a:effectLst/>
                <a:latin typeface="Times New Roman"/>
              </a:rPr>
              <a:t>“</a:t>
            </a:r>
            <a:r>
              <a:rPr lang="zh-CN" altLang="en-US" sz="2400" b="1">
                <a:solidFill>
                  <a:schemeClr val="tx1"/>
                </a:solidFill>
                <a:effectLst/>
                <a:latin typeface="Arial" charset="0"/>
              </a:rPr>
              <a:t>卸荷拱</a:t>
            </a:r>
            <a:r>
              <a:rPr lang="zh-CN" altLang="en-US" sz="2400" b="1">
                <a:solidFill>
                  <a:schemeClr val="tx1"/>
                </a:solidFill>
                <a:effectLst/>
                <a:latin typeface="Times New Roman"/>
              </a:rPr>
              <a:t>”</a:t>
            </a:r>
            <a:r>
              <a:rPr lang="zh-CN" altLang="en-US" sz="2400" b="1">
                <a:solidFill>
                  <a:schemeClr val="tx1"/>
                </a:solidFill>
                <a:effectLst/>
                <a:latin typeface="Arial" charset="0"/>
              </a:rPr>
              <a:t>；而马斯顿等沉面理论计算结果虽和新填土涵洞实测结果较为接近，但其计算过程较为复杂；土柱法计算方法简单，对高填土涵洞的计算结果与实测结果还是较为接近的。因此现行</a:t>
            </a:r>
            <a:r>
              <a:rPr lang="en-US" altLang="zh-CN" sz="2400" b="1">
                <a:solidFill>
                  <a:schemeClr val="tx1"/>
                </a:solidFill>
                <a:effectLst/>
                <a:latin typeface="Arial" charset="0"/>
              </a:rPr>
              <a:t>《</a:t>
            </a:r>
            <a:r>
              <a:rPr lang="zh-CN" altLang="en-US" sz="2400" b="1">
                <a:solidFill>
                  <a:schemeClr val="tx1"/>
                </a:solidFill>
                <a:effectLst/>
                <a:latin typeface="Arial" charset="0"/>
              </a:rPr>
              <a:t>通用规范</a:t>
            </a:r>
            <a:r>
              <a:rPr lang="en-US" altLang="zh-CN" sz="2400" b="1">
                <a:solidFill>
                  <a:schemeClr val="tx1"/>
                </a:solidFill>
                <a:effectLst/>
                <a:latin typeface="Arial" charset="0"/>
              </a:rPr>
              <a:t>》</a:t>
            </a:r>
            <a:r>
              <a:rPr lang="zh-CN" altLang="en-US" sz="2400" b="1">
                <a:solidFill>
                  <a:schemeClr val="tx1"/>
                </a:solidFill>
                <a:effectLst/>
                <a:latin typeface="Arial" charset="0"/>
              </a:rPr>
              <a:t>中对于新填土涵洞的垂直土压力计算仍然使用土柱法。</a:t>
            </a:r>
            <a:r>
              <a:rPr lang="zh-CN" altLang="en-US" sz="2000" b="1">
                <a:solidFill>
                  <a:schemeClr val="tx1"/>
                </a:solidFill>
                <a:effectLst/>
                <a:latin typeface="Arial" charset="0"/>
              </a:rPr>
              <a:t> </a:t>
            </a:r>
          </a:p>
        </p:txBody>
      </p:sp>
      <p:sp>
        <p:nvSpPr>
          <p:cNvPr id="162832" name="Rectangle 16"/>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3.1</a:t>
            </a:r>
            <a:r>
              <a:rPr lang="zh-CN" altLang="en-US" sz="2400">
                <a:solidFill>
                  <a:srgbClr val="FFFF00"/>
                </a:solidFill>
                <a:effectLst>
                  <a:outerShdw blurRad="38100" dist="38100" dir="2700000" algn="tl">
                    <a:srgbClr val="000000"/>
                  </a:outerShdw>
                </a:effectLst>
                <a:latin typeface="Times New Roman" pitchFamily="18" charset="0"/>
              </a:rPr>
              <a:t>永久作用</a:t>
            </a:r>
          </a:p>
        </p:txBody>
      </p:sp>
      <p:sp>
        <p:nvSpPr>
          <p:cNvPr id="162833" name="Text Box 17"/>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E64F46D5-4FBA-4EEF-96DD-3C2DDEAEB168}" type="slidenum">
              <a:rPr lang="en-US" altLang="zh-CN"/>
              <a:pPr/>
              <a:t>12</a:t>
            </a:fld>
            <a:endParaRPr lang="en-US" altLang="zh-CN"/>
          </a:p>
        </p:txBody>
      </p:sp>
      <p:sp>
        <p:nvSpPr>
          <p:cNvPr id="163843" name="Rectangle 3"/>
          <p:cNvSpPr>
            <a:spLocks noGrp="1" noChangeArrowheads="1"/>
          </p:cNvSpPr>
          <p:nvPr>
            <p:ph type="body" idx="1"/>
          </p:nvPr>
        </p:nvSpPr>
        <p:spPr/>
        <p:txBody>
          <a:bodyPr/>
          <a:lstStyle/>
          <a:p>
            <a:r>
              <a:rPr lang="zh-CN" altLang="en-US" sz="2400"/>
              <a:t>与以往规范规定有所不同的是，</a:t>
            </a:r>
            <a:r>
              <a:rPr lang="en-US" altLang="zh-CN" sz="2400"/>
              <a:t>《</a:t>
            </a:r>
            <a:r>
              <a:rPr lang="zh-CN" altLang="en-US" sz="2400"/>
              <a:t>通用规范</a:t>
            </a:r>
            <a:r>
              <a:rPr lang="en-US" altLang="zh-CN" sz="2400"/>
              <a:t>》</a:t>
            </a:r>
            <a:r>
              <a:rPr lang="zh-CN" altLang="en-US" sz="2400"/>
              <a:t>中对于公路－</a:t>
            </a:r>
            <a:r>
              <a:rPr lang="en-US" altLang="zh-CN" sz="2400"/>
              <a:t>I</a:t>
            </a:r>
            <a:r>
              <a:rPr lang="zh-CN" altLang="en-US" sz="2400"/>
              <a:t>级和公路－</a:t>
            </a:r>
            <a:r>
              <a:rPr lang="en-US" altLang="zh-CN" sz="2400"/>
              <a:t>II</a:t>
            </a:r>
            <a:r>
              <a:rPr lang="zh-CN" altLang="en-US" sz="2400"/>
              <a:t>级采用了相同的车辆荷载标准值，仅当四级公路上重型车辆较少时，车辆荷载效应可以乘以</a:t>
            </a:r>
            <a:r>
              <a:rPr lang="en-US" altLang="zh-CN" sz="2400"/>
              <a:t>0.7</a:t>
            </a:r>
            <a:r>
              <a:rPr lang="zh-CN" altLang="en-US" sz="2400"/>
              <a:t>的折减系数。</a:t>
            </a:r>
          </a:p>
          <a:p>
            <a:r>
              <a:rPr lang="zh-CN" altLang="en-US" sz="2400"/>
              <a:t>计算车辆荷载引起的竖向土压力时，车轮按其着地面积的边缘向下做</a:t>
            </a:r>
            <a:r>
              <a:rPr lang="en-US" altLang="zh-CN" sz="2400"/>
              <a:t>30°</a:t>
            </a:r>
            <a:r>
              <a:rPr lang="zh-CN" altLang="en-US" sz="2400"/>
              <a:t>角分布。当几个车轮的压力扩散线相重叠时，扩散面积以最外面的扩散线为准。</a:t>
            </a:r>
          </a:p>
          <a:p>
            <a:endParaRPr lang="zh-CN" altLang="en-US" sz="2800"/>
          </a:p>
          <a:p>
            <a:endParaRPr lang="en-US" altLang="zh-CN" sz="2800"/>
          </a:p>
        </p:txBody>
      </p:sp>
      <p:sp>
        <p:nvSpPr>
          <p:cNvPr id="163844"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3.2</a:t>
            </a:r>
            <a:r>
              <a:rPr lang="zh-CN" altLang="en-US" sz="2400">
                <a:solidFill>
                  <a:srgbClr val="FFFF00"/>
                </a:solidFill>
                <a:effectLst>
                  <a:outerShdw blurRad="38100" dist="38100" dir="2700000" algn="tl">
                    <a:srgbClr val="000000"/>
                  </a:outerShdw>
                </a:effectLst>
                <a:latin typeface="Times New Roman" pitchFamily="18" charset="0"/>
              </a:rPr>
              <a:t>可变作用（车辆荷载）</a:t>
            </a:r>
          </a:p>
        </p:txBody>
      </p:sp>
      <p:sp>
        <p:nvSpPr>
          <p:cNvPr id="163845" name="Text Box 5"/>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ED204027-0CDE-46F3-8797-8845F2A2248A}" type="slidenum">
              <a:rPr lang="en-US" altLang="zh-CN"/>
              <a:pPr/>
              <a:t>13</a:t>
            </a:fld>
            <a:endParaRPr lang="en-US" altLang="zh-CN"/>
          </a:p>
        </p:txBody>
      </p:sp>
      <p:pic>
        <p:nvPicPr>
          <p:cNvPr id="159754" name="Picture 10"/>
          <p:cNvPicPr>
            <a:picLocks noChangeAspect="1" noChangeArrowheads="1"/>
          </p:cNvPicPr>
          <p:nvPr/>
        </p:nvPicPr>
        <p:blipFill>
          <a:blip r:embed="rId2"/>
          <a:srcRect/>
          <a:stretch>
            <a:fillRect/>
          </a:stretch>
        </p:blipFill>
        <p:spPr bwMode="auto">
          <a:xfrm>
            <a:off x="323850" y="2349500"/>
            <a:ext cx="8637588" cy="2949575"/>
          </a:xfrm>
          <a:prstGeom prst="rect">
            <a:avLst/>
          </a:prstGeom>
          <a:solidFill>
            <a:schemeClr val="tx1"/>
          </a:solidFill>
        </p:spPr>
      </p:pic>
      <p:sp>
        <p:nvSpPr>
          <p:cNvPr id="159756" name="Rectangle 12"/>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3.2</a:t>
            </a:r>
            <a:r>
              <a:rPr lang="zh-CN" altLang="en-US" sz="2400">
                <a:solidFill>
                  <a:srgbClr val="FFFF00"/>
                </a:solidFill>
                <a:effectLst>
                  <a:outerShdw blurRad="38100" dist="38100" dir="2700000" algn="tl">
                    <a:srgbClr val="000000"/>
                  </a:outerShdw>
                </a:effectLst>
                <a:latin typeface="Times New Roman" pitchFamily="18" charset="0"/>
              </a:rPr>
              <a:t>可变作用（车辆荷载）</a:t>
            </a:r>
          </a:p>
        </p:txBody>
      </p:sp>
      <p:sp>
        <p:nvSpPr>
          <p:cNvPr id="159757" name="Text Box 13"/>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灯片编号占位符 5"/>
          <p:cNvSpPr>
            <a:spLocks noGrp="1"/>
          </p:cNvSpPr>
          <p:nvPr>
            <p:ph type="sldNum" sz="quarter" idx="12"/>
          </p:nvPr>
        </p:nvSpPr>
        <p:spPr/>
        <p:txBody>
          <a:bodyPr/>
          <a:lstStyle/>
          <a:p>
            <a:fld id="{881AF084-8955-452C-AE98-E8BCA10EB625}" type="slidenum">
              <a:rPr lang="en-US" altLang="zh-CN"/>
              <a:pPr/>
              <a:t>14</a:t>
            </a:fld>
            <a:endParaRPr lang="en-US" altLang="zh-CN"/>
          </a:p>
        </p:txBody>
      </p:sp>
      <p:graphicFrame>
        <p:nvGraphicFramePr>
          <p:cNvPr id="73792" name="Group 64"/>
          <p:cNvGraphicFramePr>
            <a:graphicFrameLocks noGrp="1"/>
          </p:cNvGraphicFramePr>
          <p:nvPr>
            <p:ph idx="1"/>
          </p:nvPr>
        </p:nvGraphicFramePr>
        <p:xfrm>
          <a:off x="539750" y="1981200"/>
          <a:ext cx="8064500" cy="4111625"/>
        </p:xfrm>
        <a:graphic>
          <a:graphicData uri="http://schemas.openxmlformats.org/drawingml/2006/table">
            <a:tbl>
              <a:tblPr/>
              <a:tblGrid>
                <a:gridCol w="1866900"/>
                <a:gridCol w="1228725"/>
                <a:gridCol w="2449513"/>
                <a:gridCol w="2519362"/>
              </a:tblGrid>
              <a:tr h="8223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填土高</a:t>
                      </a:r>
                      <a:r>
                        <a:rPr kumimoji="1" lang="en-US" altLang="zh-CN" sz="2000" b="1" i="1" u="none" strike="noStrike" cap="none" normalizeH="0" baseline="0" smtClean="0">
                          <a:ln>
                            <a:noFill/>
                          </a:ln>
                          <a:solidFill>
                            <a:schemeClr val="tx1"/>
                          </a:solidFill>
                          <a:effectLst/>
                          <a:latin typeface="Arial" charset="0"/>
                          <a:ea typeface="宋体" pitchFamily="2" charset="-122"/>
                        </a:rPr>
                        <a:t>H</a:t>
                      </a:r>
                      <a:r>
                        <a:rPr kumimoji="1" lang="en-US" altLang="zh-CN" sz="2000" b="1"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车辆荷载</a:t>
                      </a:r>
                      <a:r>
                        <a:rPr kumimoji="1" lang="en-US" altLang="zh-CN" sz="2000" b="1" i="1" u="none" strike="noStrike" cap="none" normalizeH="0" baseline="0" smtClean="0">
                          <a:ln>
                            <a:noFill/>
                          </a:ln>
                          <a:solidFill>
                            <a:schemeClr val="tx1"/>
                          </a:solidFill>
                          <a:effectLst/>
                          <a:latin typeface="Arial" charset="0"/>
                          <a:ea typeface="宋体" pitchFamily="2" charset="-122"/>
                        </a:rPr>
                        <a:t>P</a:t>
                      </a:r>
                      <a:r>
                        <a:rPr kumimoji="1" lang="en-US" altLang="zh-CN" sz="2000" b="0" i="0" u="none" strike="noStrike" cap="none" normalizeH="0" baseline="0" smtClean="0">
                          <a:ln>
                            <a:noFill/>
                          </a:ln>
                          <a:solidFill>
                            <a:schemeClr val="tx1"/>
                          </a:solidFill>
                          <a:effectLst/>
                          <a:latin typeface="Arial" charset="0"/>
                          <a:ea typeface="宋体" pitchFamily="2" charset="-122"/>
                        </a:rPr>
                        <a:t>(kN)</a:t>
                      </a:r>
                      <a:r>
                        <a:rPr kumimoji="1" lang="en-US" altLang="zh-CN" sz="2000" b="1"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顺板跨长</a:t>
                      </a:r>
                      <a:r>
                        <a:rPr kumimoji="1" lang="en-US" altLang="zh-CN" sz="2000" b="1" i="1" u="none" strike="noStrike" cap="none" normalizeH="0" baseline="0" smtClean="0">
                          <a:ln>
                            <a:noFill/>
                          </a:ln>
                          <a:solidFill>
                            <a:schemeClr val="tx1"/>
                          </a:solidFill>
                          <a:effectLst/>
                          <a:latin typeface="Arial" charset="0"/>
                          <a:ea typeface="宋体" pitchFamily="2" charset="-122"/>
                        </a:rPr>
                        <a:t>L</a:t>
                      </a:r>
                      <a:r>
                        <a:rPr kumimoji="1" lang="en-US" altLang="zh-CN" sz="2000" b="1" i="0" u="none" strike="noStrike" cap="none" normalizeH="0" baseline="-25000" smtClean="0">
                          <a:ln>
                            <a:noFill/>
                          </a:ln>
                          <a:solidFill>
                            <a:schemeClr val="tx1"/>
                          </a:solidFill>
                          <a:effectLst/>
                          <a:latin typeface="Arial" charset="0"/>
                          <a:ea typeface="宋体" pitchFamily="2" charset="-122"/>
                        </a:rPr>
                        <a:t>a</a:t>
                      </a:r>
                      <a:r>
                        <a:rPr kumimoji="1" lang="en-US" altLang="zh-CN" sz="2000" b="1"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2000" b="1" i="0" u="none" strike="noStrike" cap="none" normalizeH="0" baseline="0" smtClean="0">
                          <a:ln>
                            <a:noFill/>
                          </a:ln>
                          <a:solidFill>
                            <a:schemeClr val="tx1"/>
                          </a:solidFill>
                          <a:effectLst/>
                          <a:latin typeface="Arial" charset="0"/>
                          <a:ea typeface="宋体" pitchFamily="2" charset="-122"/>
                        </a:rPr>
                        <a:t>垂直板跨长</a:t>
                      </a:r>
                      <a:r>
                        <a:rPr kumimoji="1" lang="en-US" altLang="zh-CN" sz="2000" b="1" i="1" u="none" strike="noStrike" cap="none" normalizeH="0" baseline="0" smtClean="0">
                          <a:ln>
                            <a:noFill/>
                          </a:ln>
                          <a:solidFill>
                            <a:schemeClr val="tx1"/>
                          </a:solidFill>
                          <a:effectLst/>
                          <a:latin typeface="Arial" charset="0"/>
                          <a:ea typeface="宋体" pitchFamily="2" charset="-122"/>
                        </a:rPr>
                        <a:t>L</a:t>
                      </a:r>
                      <a:r>
                        <a:rPr kumimoji="1" lang="en-US" altLang="zh-CN" sz="2000" b="1" i="0" u="none" strike="noStrike" cap="none" normalizeH="0" baseline="-25000" smtClean="0">
                          <a:ln>
                            <a:noFill/>
                          </a:ln>
                          <a:solidFill>
                            <a:schemeClr val="tx1"/>
                          </a:solidFill>
                          <a:effectLst/>
                          <a:latin typeface="Arial" charset="0"/>
                          <a:ea typeface="宋体" pitchFamily="2" charset="-122"/>
                        </a:rPr>
                        <a:t>b</a:t>
                      </a:r>
                      <a:r>
                        <a:rPr kumimoji="1" lang="en-US" altLang="zh-CN" sz="2000" b="1"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0.5&lt;</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&lt;0.61 </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70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0.2+2×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0.6+2×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0.61≤</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&lt;1.04 </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140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0.2+2×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1.9+2×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1.04≤</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&lt;5.89 </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560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1.6+2×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5.5+2×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5.89 </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1100 </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13+2×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a:t>
                      </a:r>
                    </a:p>
                  </a:txBody>
                  <a:tcPr marL="93600" marR="936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2000" b="0" i="0" u="none" strike="noStrike" cap="none" normalizeH="0" baseline="0" smtClean="0">
                          <a:ln>
                            <a:noFill/>
                          </a:ln>
                          <a:solidFill>
                            <a:schemeClr val="tx1"/>
                          </a:solidFill>
                          <a:effectLst/>
                          <a:latin typeface="Arial" charset="0"/>
                          <a:ea typeface="宋体" pitchFamily="2" charset="-122"/>
                        </a:rPr>
                        <a:t>5.5+2×</a:t>
                      </a:r>
                      <a:r>
                        <a:rPr kumimoji="1" lang="en-US" altLang="zh-CN" sz="2000" b="0" i="1" u="none" strike="noStrike" cap="none" normalizeH="0" baseline="0" smtClean="0">
                          <a:ln>
                            <a:noFill/>
                          </a:ln>
                          <a:solidFill>
                            <a:schemeClr val="tx1"/>
                          </a:solidFill>
                          <a:effectLst/>
                          <a:latin typeface="Arial" charset="0"/>
                          <a:ea typeface="宋体" pitchFamily="2" charset="-122"/>
                        </a:rPr>
                        <a:t>H</a:t>
                      </a:r>
                      <a:r>
                        <a:rPr kumimoji="1" lang="en-US" altLang="zh-CN" sz="2000" b="0" i="0" u="none" strike="noStrike" cap="none" normalizeH="0" baseline="0" smtClean="0">
                          <a:ln>
                            <a:noFill/>
                          </a:ln>
                          <a:solidFill>
                            <a:schemeClr val="tx1"/>
                          </a:solidFill>
                          <a:effectLst/>
                          <a:latin typeface="Arial" charset="0"/>
                          <a:ea typeface="宋体" pitchFamily="2" charset="-122"/>
                        </a:rPr>
                        <a:t>×</a:t>
                      </a:r>
                      <a:r>
                        <a:rPr kumimoji="1" lang="en-US" altLang="zh-CN" sz="2000" b="0" i="1" u="none" strike="noStrike" cap="none" normalizeH="0" baseline="0" smtClean="0">
                          <a:ln>
                            <a:noFill/>
                          </a:ln>
                          <a:solidFill>
                            <a:schemeClr val="tx1"/>
                          </a:solidFill>
                          <a:effectLst/>
                          <a:latin typeface="Arial" charset="0"/>
                          <a:ea typeface="宋体" pitchFamily="2" charset="-122"/>
                        </a:rPr>
                        <a:t>tan30</a:t>
                      </a:r>
                      <a:r>
                        <a:rPr kumimoji="1" lang="en-US" altLang="zh-CN" sz="2000" b="0" i="0" u="none" strike="noStrike" cap="none" normalizeH="0" baseline="0" smtClean="0">
                          <a:ln>
                            <a:noFill/>
                          </a:ln>
                          <a:solidFill>
                            <a:schemeClr val="tx1"/>
                          </a:solidFill>
                          <a:effectLst/>
                          <a:latin typeface="Arial" charset="0"/>
                          <a:ea typeface="宋体" pitchFamily="2" charset="-122"/>
                        </a:rPr>
                        <a:t>° </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3794" name="Rectangle 66"/>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3.2</a:t>
            </a:r>
            <a:r>
              <a:rPr lang="zh-CN" altLang="en-US" sz="2400">
                <a:solidFill>
                  <a:srgbClr val="FFFF00"/>
                </a:solidFill>
                <a:effectLst>
                  <a:outerShdw blurRad="38100" dist="38100" dir="2700000" algn="tl">
                    <a:srgbClr val="000000"/>
                  </a:outerShdw>
                </a:effectLst>
                <a:latin typeface="Times New Roman" pitchFamily="18" charset="0"/>
              </a:rPr>
              <a:t>可变作用（车辆荷载）</a:t>
            </a:r>
          </a:p>
        </p:txBody>
      </p:sp>
      <p:sp>
        <p:nvSpPr>
          <p:cNvPr id="73795" name="Text Box 67"/>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5"/>
          <p:cNvSpPr>
            <a:spLocks noGrp="1"/>
          </p:cNvSpPr>
          <p:nvPr>
            <p:ph type="sldNum" sz="quarter" idx="12"/>
          </p:nvPr>
        </p:nvSpPr>
        <p:spPr/>
        <p:txBody>
          <a:bodyPr/>
          <a:lstStyle/>
          <a:p>
            <a:fld id="{91EE2F38-0B24-490D-872B-284B11BD32CE}" type="slidenum">
              <a:rPr lang="en-US" altLang="zh-CN"/>
              <a:pPr/>
              <a:t>15</a:t>
            </a:fld>
            <a:endParaRPr lang="en-US" altLang="zh-CN"/>
          </a:p>
        </p:txBody>
      </p:sp>
      <p:sp>
        <p:nvSpPr>
          <p:cNvPr id="74756" name="Rectangle 1028"/>
          <p:cNvSpPr>
            <a:spLocks noGrp="1" noChangeArrowheads="1"/>
          </p:cNvSpPr>
          <p:nvPr>
            <p:ph type="body" idx="1"/>
          </p:nvPr>
        </p:nvSpPr>
        <p:spPr/>
        <p:txBody>
          <a:bodyPr/>
          <a:lstStyle/>
          <a:p>
            <a:pPr>
              <a:buFont typeface="Wingdings" pitchFamily="2" charset="2"/>
              <a:buNone/>
            </a:pPr>
            <a:endParaRPr lang="en-US" altLang="zh-CN"/>
          </a:p>
          <a:p>
            <a:pPr>
              <a:buFont typeface="Wingdings" pitchFamily="2" charset="2"/>
              <a:buNone/>
            </a:pPr>
            <a:endParaRPr lang="en-US" altLang="zh-CN"/>
          </a:p>
        </p:txBody>
      </p:sp>
      <p:sp>
        <p:nvSpPr>
          <p:cNvPr id="74757" name="Rectangle 1029"/>
          <p:cNvSpPr>
            <a:spLocks noGrp="1" noChangeArrowheads="1"/>
          </p:cNvSpPr>
          <p:nvPr>
            <p:ph type="body" idx="1"/>
          </p:nvPr>
        </p:nvSpPr>
        <p:spPr/>
        <p:txBody>
          <a:bodyPr/>
          <a:lstStyle/>
          <a:p>
            <a:r>
              <a:rPr lang="zh-CN" altLang="en-US" sz="2400"/>
              <a:t>单位面积上的荷载强度</a:t>
            </a:r>
            <a:r>
              <a:rPr lang="en-US" altLang="zh-CN" sz="2400" i="1"/>
              <a:t>p</a:t>
            </a:r>
            <a:r>
              <a:rPr lang="zh-CN" altLang="en-US" sz="2400"/>
              <a:t>：</a:t>
            </a:r>
          </a:p>
          <a:p>
            <a:endParaRPr lang="zh-CN" altLang="en-US" sz="2400"/>
          </a:p>
          <a:p>
            <a:endParaRPr lang="zh-CN" altLang="en-US" sz="2400"/>
          </a:p>
          <a:p>
            <a:endParaRPr lang="zh-CN" altLang="en-US" sz="2400"/>
          </a:p>
          <a:p>
            <a:r>
              <a:rPr lang="zh-CN" altLang="en-US" sz="2400"/>
              <a:t>填料厚度大于等于</a:t>
            </a:r>
            <a:r>
              <a:rPr lang="en-US" altLang="zh-CN" sz="2400"/>
              <a:t>0.5m</a:t>
            </a:r>
            <a:r>
              <a:rPr lang="zh-CN" altLang="en-US" sz="2400"/>
              <a:t>的涵洞不计冲击力</a:t>
            </a:r>
          </a:p>
          <a:p>
            <a:r>
              <a:rPr lang="zh-CN" altLang="en-US" sz="2400"/>
              <a:t>明涵计算时须考虑冲击力，车辆荷载乘以冲击系数</a:t>
            </a:r>
            <a:r>
              <a:rPr lang="en-US" altLang="zh-CN" sz="2400"/>
              <a:t>1.3</a:t>
            </a:r>
          </a:p>
        </p:txBody>
      </p:sp>
      <p:sp>
        <p:nvSpPr>
          <p:cNvPr id="74759" name="Rectangle 1031"/>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74758" name="Object 1030"/>
          <p:cNvGraphicFramePr>
            <a:graphicFrameLocks noChangeAspect="1"/>
          </p:cNvGraphicFramePr>
          <p:nvPr/>
        </p:nvGraphicFramePr>
        <p:xfrm>
          <a:off x="3492500" y="2636838"/>
          <a:ext cx="1371600" cy="857250"/>
        </p:xfrm>
        <a:graphic>
          <a:graphicData uri="http://schemas.openxmlformats.org/presentationml/2006/ole">
            <p:oleObj spid="_x0000_s74758" name="Equation" r:id="rId3" imgW="685800" imgH="431640" progId="Equation.DSMT4">
              <p:embed/>
            </p:oleObj>
          </a:graphicData>
        </a:graphic>
      </p:graphicFrame>
      <p:sp>
        <p:nvSpPr>
          <p:cNvPr id="74760" name="Rectangle 1032"/>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3.2</a:t>
            </a:r>
            <a:r>
              <a:rPr lang="zh-CN" altLang="en-US" sz="2400">
                <a:solidFill>
                  <a:srgbClr val="FFFF00"/>
                </a:solidFill>
                <a:effectLst>
                  <a:outerShdw blurRad="38100" dist="38100" dir="2700000" algn="tl">
                    <a:srgbClr val="000000"/>
                  </a:outerShdw>
                </a:effectLst>
                <a:latin typeface="Times New Roman" pitchFamily="18" charset="0"/>
              </a:rPr>
              <a:t>可变作用（车辆荷载）</a:t>
            </a:r>
          </a:p>
        </p:txBody>
      </p:sp>
      <p:sp>
        <p:nvSpPr>
          <p:cNvPr id="74761" name="Text Box 1033"/>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84C3ED44-E2DC-4376-B6BF-2FBA9D0B18E8}" type="slidenum">
              <a:rPr lang="en-US" altLang="zh-CN"/>
              <a:pPr/>
              <a:t>16</a:t>
            </a:fld>
            <a:endParaRPr lang="en-US" altLang="zh-CN"/>
          </a:p>
        </p:txBody>
      </p:sp>
      <p:sp>
        <p:nvSpPr>
          <p:cNvPr id="54276" name="Rectangle 4"/>
          <p:cNvSpPr>
            <a:spLocks noGrp="1" noChangeArrowheads="1"/>
          </p:cNvSpPr>
          <p:nvPr>
            <p:ph type="body" idx="1"/>
          </p:nvPr>
        </p:nvSpPr>
        <p:spPr/>
        <p:txBody>
          <a:bodyPr/>
          <a:lstStyle/>
          <a:p>
            <a:r>
              <a:rPr lang="zh-CN" altLang="en-US" sz="2400"/>
              <a:t>将作用以最不利情况布置，最大弯矩</a:t>
            </a:r>
            <a:r>
              <a:rPr lang="en-US" altLang="zh-CN" sz="2400" i="1"/>
              <a:t>M</a:t>
            </a:r>
            <a:r>
              <a:rPr lang="zh-CN" altLang="en-US" sz="2400"/>
              <a:t>发生在跨中，最大剪力</a:t>
            </a:r>
            <a:r>
              <a:rPr lang="en-US" altLang="zh-CN" sz="2400" i="1"/>
              <a:t>V</a:t>
            </a:r>
            <a:r>
              <a:rPr lang="zh-CN" altLang="en-US" sz="2400"/>
              <a:t>发生在涵台内侧。</a:t>
            </a:r>
          </a:p>
          <a:p>
            <a:r>
              <a:rPr lang="zh-CN" altLang="en-US" sz="2400"/>
              <a:t>（</a:t>
            </a:r>
            <a:r>
              <a:rPr lang="en-US" altLang="zh-CN" sz="2400"/>
              <a:t>1</a:t>
            </a:r>
            <a:r>
              <a:rPr lang="zh-CN" altLang="en-US" sz="2400"/>
              <a:t>）永久作用引起的内力</a:t>
            </a:r>
            <a:r>
              <a:rPr lang="zh-CN" altLang="en-US"/>
              <a:t> </a:t>
            </a:r>
            <a:r>
              <a:rPr lang="zh-CN" altLang="en-US" sz="2400"/>
              <a:t> </a:t>
            </a:r>
          </a:p>
          <a:p>
            <a:r>
              <a:rPr lang="zh-CN" altLang="en-US" sz="2400"/>
              <a:t>由于永久作用是均布荷载，所以弯矩</a:t>
            </a:r>
            <a:r>
              <a:rPr lang="en-US" altLang="zh-CN" sz="2400" i="1"/>
              <a:t>M</a:t>
            </a:r>
            <a:r>
              <a:rPr lang="en-US" altLang="zh-CN" sz="2400" baseline="-25000"/>
              <a:t>1</a:t>
            </a:r>
            <a:r>
              <a:rPr lang="zh-CN" altLang="en-US" sz="2400"/>
              <a:t>及剪力</a:t>
            </a:r>
            <a:r>
              <a:rPr lang="en-US" altLang="zh-CN" sz="2400" i="1"/>
              <a:t>V</a:t>
            </a:r>
            <a:r>
              <a:rPr lang="en-US" altLang="zh-CN" sz="2400" baseline="-25000"/>
              <a:t>1</a:t>
            </a:r>
            <a:r>
              <a:rPr lang="zh-CN" altLang="en-US" sz="2400"/>
              <a:t>的计算公式为： </a:t>
            </a:r>
          </a:p>
        </p:txBody>
      </p:sp>
      <p:graphicFrame>
        <p:nvGraphicFramePr>
          <p:cNvPr id="54278" name="Object 6"/>
          <p:cNvGraphicFramePr>
            <a:graphicFrameLocks noChangeAspect="1"/>
          </p:cNvGraphicFramePr>
          <p:nvPr/>
        </p:nvGraphicFramePr>
        <p:xfrm>
          <a:off x="3132138" y="4365625"/>
          <a:ext cx="2076450" cy="838200"/>
        </p:xfrm>
        <a:graphic>
          <a:graphicData uri="http://schemas.openxmlformats.org/presentationml/2006/ole">
            <p:oleObj spid="_x0000_s54278" name="Equation" r:id="rId3" imgW="1041120" imgH="419040" progId="Equation.DSMT4">
              <p:embed/>
            </p:oleObj>
          </a:graphicData>
        </a:graphic>
      </p:graphicFrame>
      <p:graphicFrame>
        <p:nvGraphicFramePr>
          <p:cNvPr id="54277" name="Object 5"/>
          <p:cNvGraphicFramePr>
            <a:graphicFrameLocks noChangeAspect="1"/>
          </p:cNvGraphicFramePr>
          <p:nvPr/>
        </p:nvGraphicFramePr>
        <p:xfrm>
          <a:off x="3203575" y="5516563"/>
          <a:ext cx="1962150" cy="781050"/>
        </p:xfrm>
        <a:graphic>
          <a:graphicData uri="http://schemas.openxmlformats.org/presentationml/2006/ole">
            <p:oleObj spid="_x0000_s54277" name="Equation" r:id="rId4" imgW="977760" imgH="393480" progId="Equation.DSMT4">
              <p:embed/>
            </p:oleObj>
          </a:graphicData>
        </a:graphic>
      </p:graphicFrame>
      <p:sp>
        <p:nvSpPr>
          <p:cNvPr id="54279" name="Rectangle 7"/>
          <p:cNvSpPr>
            <a:spLocks noChangeArrowheads="1"/>
          </p:cNvSpPr>
          <p:nvPr/>
        </p:nvSpPr>
        <p:spPr bwMode="auto">
          <a:xfrm>
            <a:off x="0" y="30241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54280" name="Rectangle 8"/>
          <p:cNvSpPr>
            <a:spLocks noChangeArrowheads="1"/>
          </p:cNvSpPr>
          <p:nvPr/>
        </p:nvSpPr>
        <p:spPr bwMode="auto">
          <a:xfrm>
            <a:off x="0" y="34432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54282" name="Rectangle 10"/>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3.3</a:t>
            </a:r>
            <a:r>
              <a:rPr lang="zh-CN" altLang="en-US" sz="2400">
                <a:solidFill>
                  <a:srgbClr val="FFFF00"/>
                </a:solidFill>
                <a:effectLst>
                  <a:outerShdw blurRad="38100" dist="38100" dir="2700000" algn="tl">
                    <a:srgbClr val="000000"/>
                  </a:outerShdw>
                </a:effectLst>
                <a:latin typeface="Times New Roman" pitchFamily="18" charset="0"/>
              </a:rPr>
              <a:t>内力计算</a:t>
            </a:r>
          </a:p>
        </p:txBody>
      </p:sp>
      <p:sp>
        <p:nvSpPr>
          <p:cNvPr id="54283" name="Text Box 11"/>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4A42982B-D9E6-40F3-93AC-68CE70A2EB3B}" type="slidenum">
              <a:rPr lang="en-US" altLang="zh-CN"/>
              <a:pPr/>
              <a:t>17</a:t>
            </a:fld>
            <a:endParaRPr lang="en-US" altLang="zh-CN"/>
          </a:p>
        </p:txBody>
      </p:sp>
      <p:sp>
        <p:nvSpPr>
          <p:cNvPr id="22553" name="Rectangle 25"/>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lnSpc>
                <a:spcPct val="90000"/>
              </a:lnSpc>
              <a:spcBef>
                <a:spcPct val="20000"/>
              </a:spcBef>
              <a:buClr>
                <a:schemeClr val="accent2"/>
              </a:buClr>
              <a:buSzPct val="80000"/>
              <a:buFont typeface="Wingdings" pitchFamily="2" charset="2"/>
              <a:buChar char="l"/>
            </a:pPr>
            <a:r>
              <a:rPr lang="zh-CN" altLang="en-US" sz="2400" b="1">
                <a:solidFill>
                  <a:schemeClr val="tx1"/>
                </a:solidFill>
                <a:effectLst/>
              </a:rPr>
              <a:t>（</a:t>
            </a:r>
            <a:r>
              <a:rPr lang="en-US" altLang="zh-CN" sz="2400" b="1">
                <a:solidFill>
                  <a:schemeClr val="tx1"/>
                </a:solidFill>
                <a:effectLst/>
              </a:rPr>
              <a:t>2</a:t>
            </a:r>
            <a:r>
              <a:rPr lang="zh-CN" altLang="en-US" sz="2400" b="1">
                <a:solidFill>
                  <a:schemeClr val="tx1"/>
                </a:solidFill>
                <a:effectLst/>
              </a:rPr>
              <a:t>）可变作用（车辆荷载）引起的内力</a:t>
            </a:r>
          </a:p>
          <a:p>
            <a:pPr marL="342900" indent="-342900">
              <a:lnSpc>
                <a:spcPct val="90000"/>
              </a:lnSpc>
              <a:spcBef>
                <a:spcPct val="20000"/>
              </a:spcBef>
              <a:buClr>
                <a:schemeClr val="accent2"/>
              </a:buClr>
              <a:buSzPct val="80000"/>
              <a:buFont typeface="Wingdings" pitchFamily="2" charset="2"/>
              <a:buChar char="l"/>
            </a:pPr>
            <a:endParaRPr lang="zh-CN" altLang="en-US" sz="2400" b="1">
              <a:solidFill>
                <a:schemeClr val="tx1"/>
              </a:solidFill>
              <a:effectLst/>
            </a:endParaRPr>
          </a:p>
          <a:p>
            <a:pPr marL="342900" indent="-342900">
              <a:lnSpc>
                <a:spcPct val="90000"/>
              </a:lnSpc>
              <a:spcBef>
                <a:spcPct val="20000"/>
              </a:spcBef>
              <a:buClr>
                <a:schemeClr val="accent2"/>
              </a:buClr>
              <a:buSzPct val="80000"/>
              <a:buFont typeface="Wingdings" pitchFamily="2" charset="2"/>
              <a:buChar char="l"/>
            </a:pPr>
            <a:r>
              <a:rPr lang="zh-CN" altLang="en-US" sz="2400" b="1">
                <a:solidFill>
                  <a:schemeClr val="tx1"/>
                </a:solidFill>
                <a:effectLst/>
              </a:rPr>
              <a:t>当</a:t>
            </a:r>
            <a:r>
              <a:rPr lang="en-US" altLang="zh-CN" sz="2400" b="1" i="1">
                <a:solidFill>
                  <a:schemeClr val="tx1"/>
                </a:solidFill>
                <a:effectLst/>
              </a:rPr>
              <a:t>L</a:t>
            </a:r>
            <a:r>
              <a:rPr lang="en-US" altLang="zh-CN" sz="2400" b="1" baseline="-25000">
                <a:solidFill>
                  <a:schemeClr val="tx1"/>
                </a:solidFill>
                <a:effectLst/>
              </a:rPr>
              <a:t>a</a:t>
            </a:r>
            <a:r>
              <a:rPr lang="en-US" altLang="zh-CN" sz="2400" b="1">
                <a:solidFill>
                  <a:schemeClr val="tx1"/>
                </a:solidFill>
                <a:effectLst/>
              </a:rPr>
              <a:t>&gt;</a:t>
            </a:r>
            <a:r>
              <a:rPr lang="en-US" altLang="zh-CN" sz="2400" b="1" i="1">
                <a:solidFill>
                  <a:schemeClr val="tx1"/>
                </a:solidFill>
                <a:effectLst/>
              </a:rPr>
              <a:t>L</a:t>
            </a:r>
            <a:r>
              <a:rPr lang="zh-CN" altLang="en-US" sz="2400" b="1">
                <a:solidFill>
                  <a:schemeClr val="tx1"/>
                </a:solidFill>
                <a:effectLst/>
              </a:rPr>
              <a:t>时，由车辆荷载引起的外荷载为均布荷载，且满布：</a:t>
            </a:r>
            <a:r>
              <a:rPr lang="zh-CN" altLang="en-US" sz="2400">
                <a:solidFill>
                  <a:schemeClr val="tx1"/>
                </a:solidFill>
                <a:effectLst>
                  <a:outerShdw blurRad="38100" dist="38100" dir="2700000" algn="tl">
                    <a:srgbClr val="000000"/>
                  </a:outerShdw>
                </a:effectLst>
              </a:rPr>
              <a:t> </a:t>
            </a:r>
            <a:endParaRPr lang="zh-CN" altLang="en-US" sz="2400" b="1">
              <a:solidFill>
                <a:schemeClr val="tx1"/>
              </a:solidFill>
              <a:effectLst/>
            </a:endParaRPr>
          </a:p>
          <a:p>
            <a:pPr marL="342900" indent="-342900">
              <a:lnSpc>
                <a:spcPct val="90000"/>
              </a:lnSpc>
              <a:spcBef>
                <a:spcPct val="20000"/>
              </a:spcBef>
              <a:buClr>
                <a:schemeClr val="accent2"/>
              </a:buClr>
              <a:buSzPct val="80000"/>
              <a:buFont typeface="Wingdings" pitchFamily="2" charset="2"/>
              <a:buNone/>
            </a:pPr>
            <a:endParaRPr lang="zh-CN" altLang="en-US" sz="2400" b="1">
              <a:solidFill>
                <a:schemeClr val="tx1"/>
              </a:solidFill>
              <a:effectLst/>
            </a:endParaRPr>
          </a:p>
          <a:p>
            <a:pPr marL="342900" indent="-342900" algn="just">
              <a:lnSpc>
                <a:spcPct val="90000"/>
              </a:lnSpc>
              <a:spcBef>
                <a:spcPct val="20000"/>
              </a:spcBef>
              <a:buClr>
                <a:schemeClr val="accent2"/>
              </a:buClr>
              <a:buSzPct val="80000"/>
              <a:buFont typeface="Wingdings" pitchFamily="2" charset="2"/>
              <a:buNone/>
            </a:pPr>
            <a:r>
              <a:rPr lang="zh-CN" altLang="en-US" sz="2800" b="1">
                <a:solidFill>
                  <a:schemeClr val="tx1"/>
                </a:solidFill>
                <a:effectLst/>
              </a:rPr>
              <a:t>                  </a:t>
            </a:r>
            <a:endParaRPr lang="zh-CN" altLang="en-US" sz="2800" b="1">
              <a:solidFill>
                <a:schemeClr val="tx1"/>
              </a:solidFill>
              <a:effectLst/>
              <a:ea typeface="Arial Unicode MS" pitchFamily="34" charset="-122"/>
            </a:endParaRPr>
          </a:p>
          <a:p>
            <a:pPr marL="342900" indent="-342900">
              <a:lnSpc>
                <a:spcPct val="90000"/>
              </a:lnSpc>
              <a:spcBef>
                <a:spcPct val="20000"/>
              </a:spcBef>
              <a:buClr>
                <a:schemeClr val="accent2"/>
              </a:buClr>
              <a:buSzPct val="80000"/>
              <a:buFont typeface="Wingdings" pitchFamily="2" charset="2"/>
              <a:buNone/>
            </a:pPr>
            <a:endParaRPr lang="en-US" altLang="zh-CN" sz="2800" b="1">
              <a:solidFill>
                <a:schemeClr val="tx1"/>
              </a:solidFill>
              <a:effectLst/>
              <a:latin typeface="Arial" charset="0"/>
            </a:endParaRPr>
          </a:p>
        </p:txBody>
      </p:sp>
      <p:graphicFrame>
        <p:nvGraphicFramePr>
          <p:cNvPr id="22556" name="Object 28"/>
          <p:cNvGraphicFramePr>
            <a:graphicFrameLocks noChangeAspect="1"/>
          </p:cNvGraphicFramePr>
          <p:nvPr/>
        </p:nvGraphicFramePr>
        <p:xfrm>
          <a:off x="3924300" y="3933825"/>
          <a:ext cx="1770063" cy="838200"/>
        </p:xfrm>
        <a:graphic>
          <a:graphicData uri="http://schemas.openxmlformats.org/presentationml/2006/ole">
            <p:oleObj spid="_x0000_s22556" name="Equation" r:id="rId4" imgW="888840" imgH="419040" progId="Equation.DSMT4">
              <p:embed/>
            </p:oleObj>
          </a:graphicData>
        </a:graphic>
      </p:graphicFrame>
      <p:graphicFrame>
        <p:nvGraphicFramePr>
          <p:cNvPr id="22555" name="Object 27"/>
          <p:cNvGraphicFramePr>
            <a:graphicFrameLocks noChangeAspect="1"/>
          </p:cNvGraphicFramePr>
          <p:nvPr/>
        </p:nvGraphicFramePr>
        <p:xfrm>
          <a:off x="3995738" y="4941888"/>
          <a:ext cx="1658937" cy="781050"/>
        </p:xfrm>
        <a:graphic>
          <a:graphicData uri="http://schemas.openxmlformats.org/presentationml/2006/ole">
            <p:oleObj spid="_x0000_s22555" name="Equation" r:id="rId5" imgW="825480" imgH="393480" progId="Equation.DSMT4">
              <p:embed/>
            </p:oleObj>
          </a:graphicData>
        </a:graphic>
      </p:graphicFrame>
      <p:sp>
        <p:nvSpPr>
          <p:cNvPr id="22557" name="Rectangle 29"/>
          <p:cNvSpPr>
            <a:spLocks noChangeArrowheads="1"/>
          </p:cNvSpPr>
          <p:nvPr/>
        </p:nvSpPr>
        <p:spPr bwMode="auto">
          <a:xfrm>
            <a:off x="0" y="30241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2558" name="Rectangle 30"/>
          <p:cNvSpPr>
            <a:spLocks noChangeArrowheads="1"/>
          </p:cNvSpPr>
          <p:nvPr/>
        </p:nvSpPr>
        <p:spPr bwMode="auto">
          <a:xfrm>
            <a:off x="0" y="34432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2559" name="Rectangle 31"/>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3.3</a:t>
            </a:r>
            <a:r>
              <a:rPr lang="zh-CN" altLang="en-US" sz="2400">
                <a:solidFill>
                  <a:srgbClr val="FFFF00"/>
                </a:solidFill>
                <a:effectLst>
                  <a:outerShdw blurRad="38100" dist="38100" dir="2700000" algn="tl">
                    <a:srgbClr val="000000"/>
                  </a:outerShdw>
                </a:effectLst>
                <a:latin typeface="Times New Roman" pitchFamily="18" charset="0"/>
              </a:rPr>
              <a:t>内力计算</a:t>
            </a:r>
          </a:p>
        </p:txBody>
      </p:sp>
      <p:sp>
        <p:nvSpPr>
          <p:cNvPr id="22560" name="Text Box 32"/>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灯片编号占位符 6"/>
          <p:cNvSpPr>
            <a:spLocks noGrp="1"/>
          </p:cNvSpPr>
          <p:nvPr>
            <p:ph type="sldNum" sz="quarter" idx="12"/>
          </p:nvPr>
        </p:nvSpPr>
        <p:spPr/>
        <p:txBody>
          <a:bodyPr/>
          <a:lstStyle/>
          <a:p>
            <a:fld id="{6E423AAF-B0AE-427B-AC15-67B33CE2C9A2}" type="slidenum">
              <a:rPr lang="en-US" altLang="zh-CN"/>
              <a:pPr/>
              <a:t>18</a:t>
            </a:fld>
            <a:endParaRPr lang="en-US" altLang="zh-CN"/>
          </a:p>
        </p:txBody>
      </p:sp>
      <p:sp>
        <p:nvSpPr>
          <p:cNvPr id="110599" name="Rectangle 7"/>
          <p:cNvSpPr>
            <a:spLocks noGrp="1" noChangeArrowheads="1"/>
          </p:cNvSpPr>
          <p:nvPr>
            <p:ph type="body" sz="half" idx="2"/>
          </p:nvPr>
        </p:nvSpPr>
        <p:spPr/>
        <p:txBody>
          <a:bodyPr/>
          <a:lstStyle/>
          <a:p>
            <a:r>
              <a:rPr lang="zh-CN" altLang="en-US" sz="2000"/>
              <a:t>当</a:t>
            </a:r>
            <a:r>
              <a:rPr lang="en-US" altLang="zh-CN" sz="2000" i="1"/>
              <a:t>L</a:t>
            </a:r>
            <a:r>
              <a:rPr lang="en-US" altLang="zh-CN" sz="2000" baseline="-25000"/>
              <a:t>a</a:t>
            </a:r>
            <a:r>
              <a:rPr lang="en-US" altLang="zh-CN" sz="2000"/>
              <a:t>&lt;</a:t>
            </a:r>
            <a:r>
              <a:rPr lang="en-US" altLang="zh-CN" sz="2000" i="1"/>
              <a:t>L</a:t>
            </a:r>
            <a:r>
              <a:rPr lang="zh-CN" altLang="en-US" sz="2000"/>
              <a:t>时，由车辆荷载引起的外荷载的均布荷载在计算弯矩和剪力时所布的位置不同</a:t>
            </a:r>
            <a:r>
              <a:rPr lang="zh-CN" altLang="en-US" sz="2400"/>
              <a:t> </a:t>
            </a:r>
          </a:p>
          <a:p>
            <a:endParaRPr lang="zh-CN" altLang="en-US" sz="2400"/>
          </a:p>
          <a:p>
            <a:endParaRPr lang="zh-CN" altLang="en-US" sz="2400"/>
          </a:p>
          <a:p>
            <a:endParaRPr lang="zh-CN" altLang="en-US" sz="2400"/>
          </a:p>
          <a:p>
            <a:endParaRPr lang="zh-CN" altLang="en-US" sz="2400"/>
          </a:p>
          <a:p>
            <a:endParaRPr lang="zh-CN" altLang="en-US" sz="2400"/>
          </a:p>
          <a:p>
            <a:r>
              <a:rPr lang="zh-CN" altLang="en-US" sz="2000"/>
              <a:t>当</a:t>
            </a:r>
            <a:r>
              <a:rPr lang="en-US" altLang="zh-CN" sz="2000" i="1"/>
              <a:t>L</a:t>
            </a:r>
            <a:r>
              <a:rPr lang="en-US" altLang="zh-CN" sz="2000" baseline="-25000"/>
              <a:t>b</a:t>
            </a:r>
            <a:r>
              <a:rPr lang="en-US" altLang="zh-CN" sz="2000"/>
              <a:t>&lt;</a:t>
            </a:r>
            <a:r>
              <a:rPr lang="en-US" altLang="zh-CN" sz="2000" i="1"/>
              <a:t>b</a:t>
            </a:r>
            <a:r>
              <a:rPr lang="zh-CN" altLang="en-US" sz="2000"/>
              <a:t>时，应用</a:t>
            </a:r>
            <a:r>
              <a:rPr lang="en-US" altLang="zh-CN" sz="2000" i="1"/>
              <a:t>L</a:t>
            </a:r>
            <a:r>
              <a:rPr lang="en-US" altLang="zh-CN" sz="2000" baseline="-25000"/>
              <a:t>b</a:t>
            </a:r>
            <a:r>
              <a:rPr lang="zh-CN" altLang="en-US" sz="2000"/>
              <a:t>替换上述</a:t>
            </a:r>
            <a:r>
              <a:rPr lang="en-US" altLang="zh-CN" sz="2000" i="1"/>
              <a:t>M</a:t>
            </a:r>
            <a:r>
              <a:rPr lang="en-US" altLang="zh-CN" sz="2000" baseline="-25000"/>
              <a:t>2</a:t>
            </a:r>
            <a:r>
              <a:rPr lang="zh-CN" altLang="en-US" sz="2000"/>
              <a:t>和</a:t>
            </a:r>
            <a:r>
              <a:rPr lang="en-US" altLang="zh-CN" sz="2000" i="1"/>
              <a:t>V</a:t>
            </a:r>
            <a:r>
              <a:rPr lang="en-US" altLang="zh-CN" sz="2000" baseline="-25000"/>
              <a:t>2</a:t>
            </a:r>
            <a:r>
              <a:rPr lang="zh-CN" altLang="en-US" sz="2000"/>
              <a:t>计算公式中的</a:t>
            </a:r>
            <a:r>
              <a:rPr lang="en-US" altLang="zh-CN" sz="2000" i="1"/>
              <a:t>b</a:t>
            </a:r>
            <a:r>
              <a:rPr lang="zh-CN" altLang="en-US" sz="2000"/>
              <a:t>。</a:t>
            </a:r>
          </a:p>
        </p:txBody>
      </p:sp>
      <p:pic>
        <p:nvPicPr>
          <p:cNvPr id="110600" name="Picture 8"/>
          <p:cNvPicPr>
            <a:picLocks noChangeAspect="1" noChangeArrowheads="1"/>
          </p:cNvPicPr>
          <p:nvPr/>
        </p:nvPicPr>
        <p:blipFill>
          <a:blip r:embed="rId3"/>
          <a:srcRect/>
          <a:stretch>
            <a:fillRect/>
          </a:stretch>
        </p:blipFill>
        <p:spPr bwMode="auto">
          <a:xfrm>
            <a:off x="539750" y="2420938"/>
            <a:ext cx="3816350" cy="3332162"/>
          </a:xfrm>
          <a:prstGeom prst="rect">
            <a:avLst/>
          </a:prstGeom>
          <a:solidFill>
            <a:schemeClr val="tx1"/>
          </a:solidFill>
          <a:ln w="9525">
            <a:noFill/>
            <a:miter lim="800000"/>
            <a:headEnd/>
            <a:tailEnd/>
          </a:ln>
        </p:spPr>
      </p:pic>
      <p:graphicFrame>
        <p:nvGraphicFramePr>
          <p:cNvPr id="110602" name="Object 10"/>
          <p:cNvGraphicFramePr>
            <a:graphicFrameLocks noChangeAspect="1"/>
          </p:cNvGraphicFramePr>
          <p:nvPr/>
        </p:nvGraphicFramePr>
        <p:xfrm>
          <a:off x="5508625" y="3357563"/>
          <a:ext cx="2212975" cy="855662"/>
        </p:xfrm>
        <a:graphic>
          <a:graphicData uri="http://schemas.openxmlformats.org/presentationml/2006/ole">
            <p:oleObj spid="_x0000_s110602" name="Equation" r:id="rId4" imgW="1473120" imgH="571320" progId="Equation.DSMT4">
              <p:embed/>
            </p:oleObj>
          </a:graphicData>
        </a:graphic>
      </p:graphicFrame>
      <p:graphicFrame>
        <p:nvGraphicFramePr>
          <p:cNvPr id="110601" name="Object 9"/>
          <p:cNvGraphicFramePr>
            <a:graphicFrameLocks noChangeAspect="1"/>
          </p:cNvGraphicFramePr>
          <p:nvPr/>
        </p:nvGraphicFramePr>
        <p:xfrm>
          <a:off x="5508625" y="4437063"/>
          <a:ext cx="2170113" cy="914400"/>
        </p:xfrm>
        <a:graphic>
          <a:graphicData uri="http://schemas.openxmlformats.org/presentationml/2006/ole">
            <p:oleObj spid="_x0000_s110601" name="Equation" r:id="rId5" imgW="1447560" imgH="609480" progId="Equation.DSMT4">
              <p:embed/>
            </p:oleObj>
          </a:graphicData>
        </a:graphic>
      </p:graphicFrame>
      <p:sp>
        <p:nvSpPr>
          <p:cNvPr id="110603" name="Rectangle 11"/>
          <p:cNvSpPr>
            <a:spLocks noChangeArrowheads="1"/>
          </p:cNvSpPr>
          <p:nvPr/>
        </p:nvSpPr>
        <p:spPr bwMode="auto">
          <a:xfrm>
            <a:off x="0" y="28384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10604" name="Rectangle 12"/>
          <p:cNvSpPr>
            <a:spLocks noChangeArrowheads="1"/>
          </p:cNvSpPr>
          <p:nvPr/>
        </p:nvSpPr>
        <p:spPr bwMode="auto">
          <a:xfrm>
            <a:off x="0" y="34099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10606" name="Rectangle 1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3.3</a:t>
            </a:r>
            <a:r>
              <a:rPr lang="zh-CN" altLang="en-US" sz="2400">
                <a:solidFill>
                  <a:srgbClr val="FFFF00"/>
                </a:solidFill>
                <a:effectLst>
                  <a:outerShdw blurRad="38100" dist="38100" dir="2700000" algn="tl">
                    <a:srgbClr val="000000"/>
                  </a:outerShdw>
                </a:effectLst>
                <a:latin typeface="Times New Roman" pitchFamily="18" charset="0"/>
              </a:rPr>
              <a:t>内力计算</a:t>
            </a:r>
          </a:p>
        </p:txBody>
      </p:sp>
      <p:sp>
        <p:nvSpPr>
          <p:cNvPr id="110607" name="Text Box 15"/>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6"/>
          <p:cNvSpPr>
            <a:spLocks noGrp="1"/>
          </p:cNvSpPr>
          <p:nvPr>
            <p:ph type="sldNum" sz="quarter" idx="12"/>
          </p:nvPr>
        </p:nvSpPr>
        <p:spPr/>
        <p:txBody>
          <a:bodyPr/>
          <a:lstStyle/>
          <a:p>
            <a:fld id="{3FAC8CED-D731-4D74-BBB1-E81D88D53968}" type="slidenum">
              <a:rPr lang="en-US" altLang="zh-CN"/>
              <a:pPr/>
              <a:t>19</a:t>
            </a:fld>
            <a:endParaRPr lang="en-US" altLang="zh-CN"/>
          </a:p>
        </p:txBody>
      </p:sp>
      <p:sp>
        <p:nvSpPr>
          <p:cNvPr id="111622" name="Rectangle 6"/>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lnSpc>
                <a:spcPct val="90000"/>
              </a:lnSpc>
              <a:spcBef>
                <a:spcPct val="20000"/>
              </a:spcBef>
              <a:buClr>
                <a:schemeClr val="accent2"/>
              </a:buClr>
              <a:buSzPct val="80000"/>
              <a:buFont typeface="Wingdings" pitchFamily="2" charset="2"/>
              <a:buChar char="l"/>
            </a:pPr>
            <a:r>
              <a:rPr lang="zh-CN" altLang="en-US" sz="2400" b="1">
                <a:solidFill>
                  <a:schemeClr val="tx1"/>
                </a:solidFill>
                <a:effectLst/>
              </a:rPr>
              <a:t>（</a:t>
            </a:r>
            <a:r>
              <a:rPr lang="en-US" altLang="zh-CN" sz="2400" b="1">
                <a:solidFill>
                  <a:schemeClr val="tx1"/>
                </a:solidFill>
                <a:effectLst/>
              </a:rPr>
              <a:t>3</a:t>
            </a:r>
            <a:r>
              <a:rPr lang="zh-CN" altLang="en-US" sz="2400" b="1">
                <a:solidFill>
                  <a:schemeClr val="tx1"/>
                </a:solidFill>
                <a:effectLst/>
              </a:rPr>
              <a:t>）作用效应组合</a:t>
            </a:r>
          </a:p>
          <a:p>
            <a:pPr marL="342900" indent="-342900">
              <a:lnSpc>
                <a:spcPct val="90000"/>
              </a:lnSpc>
              <a:spcBef>
                <a:spcPct val="20000"/>
              </a:spcBef>
              <a:buClr>
                <a:schemeClr val="accent2"/>
              </a:buClr>
              <a:buSzPct val="80000"/>
              <a:buFont typeface="Wingdings" pitchFamily="2" charset="2"/>
              <a:buChar char="l"/>
            </a:pPr>
            <a:r>
              <a:rPr lang="zh-CN" altLang="en-US" sz="2400" b="1">
                <a:solidFill>
                  <a:schemeClr val="tx1"/>
                </a:solidFill>
                <a:effectLst/>
              </a:rPr>
              <a:t>涵洞的设计安全等级为三级，所以在作用效应组合中的结构重要性系数</a:t>
            </a:r>
            <a:r>
              <a:rPr lang="en-US" altLang="zh-CN" sz="2400" b="1" i="1">
                <a:solidFill>
                  <a:schemeClr val="tx1"/>
                </a:solidFill>
                <a:effectLst/>
              </a:rPr>
              <a:t>γ</a:t>
            </a:r>
            <a:r>
              <a:rPr lang="en-US" altLang="zh-CN" sz="2400" b="1" baseline="-25000">
                <a:solidFill>
                  <a:schemeClr val="tx1"/>
                </a:solidFill>
                <a:effectLst/>
              </a:rPr>
              <a:t>0</a:t>
            </a:r>
            <a:r>
              <a:rPr lang="zh-CN" altLang="en-US" sz="2400" b="1">
                <a:solidFill>
                  <a:schemeClr val="tx1"/>
                </a:solidFill>
                <a:effectLst/>
              </a:rPr>
              <a:t>取</a:t>
            </a:r>
            <a:r>
              <a:rPr lang="en-US" altLang="zh-CN" sz="2400" b="1">
                <a:solidFill>
                  <a:schemeClr val="tx1"/>
                </a:solidFill>
                <a:effectLst/>
              </a:rPr>
              <a:t>0.9</a:t>
            </a:r>
            <a:r>
              <a:rPr lang="zh-CN" altLang="en-US" sz="2400" b="1">
                <a:solidFill>
                  <a:schemeClr val="tx1"/>
                </a:solidFill>
                <a:effectLst/>
              </a:rPr>
              <a:t>，永久作用效应（盖板自重和土的重力）的分项系数为</a:t>
            </a:r>
            <a:r>
              <a:rPr lang="en-US" altLang="zh-CN" sz="2400" b="1">
                <a:solidFill>
                  <a:schemeClr val="tx1"/>
                </a:solidFill>
                <a:effectLst/>
              </a:rPr>
              <a:t>1.2</a:t>
            </a:r>
            <a:r>
              <a:rPr lang="zh-CN" altLang="en-US" sz="2400" b="1">
                <a:solidFill>
                  <a:schemeClr val="tx1"/>
                </a:solidFill>
                <a:effectLst/>
              </a:rPr>
              <a:t>，汽车荷载效应的分项系数为</a:t>
            </a:r>
            <a:r>
              <a:rPr lang="en-US" altLang="zh-CN" sz="2400" b="1">
                <a:solidFill>
                  <a:schemeClr val="tx1"/>
                </a:solidFill>
                <a:effectLst/>
              </a:rPr>
              <a:t>1.4</a:t>
            </a:r>
            <a:r>
              <a:rPr lang="zh-CN" altLang="en-US" sz="2400" b="1">
                <a:solidFill>
                  <a:schemeClr val="tx1"/>
                </a:solidFill>
                <a:effectLst/>
              </a:rPr>
              <a:t>。因此，盖板跨中弯矩和涵台内侧剪力的基本组合为：</a:t>
            </a:r>
          </a:p>
          <a:p>
            <a:pPr marL="342900" indent="-342900" algn="just">
              <a:lnSpc>
                <a:spcPct val="90000"/>
              </a:lnSpc>
              <a:spcBef>
                <a:spcPct val="20000"/>
              </a:spcBef>
              <a:buClr>
                <a:schemeClr val="accent2"/>
              </a:buClr>
              <a:buSzPct val="80000"/>
              <a:buFont typeface="Wingdings" pitchFamily="2" charset="2"/>
              <a:buNone/>
            </a:pPr>
            <a:r>
              <a:rPr lang="zh-CN" altLang="en-US" sz="2800" b="1">
                <a:solidFill>
                  <a:schemeClr val="tx1"/>
                </a:solidFill>
                <a:effectLst/>
              </a:rPr>
              <a:t>                  </a:t>
            </a:r>
            <a:endParaRPr lang="zh-CN" altLang="en-US" sz="2800" b="1">
              <a:solidFill>
                <a:schemeClr val="tx1"/>
              </a:solidFill>
              <a:effectLst/>
              <a:ea typeface="Arial Unicode MS" pitchFamily="34" charset="-122"/>
            </a:endParaRPr>
          </a:p>
          <a:p>
            <a:pPr marL="342900" indent="-342900">
              <a:lnSpc>
                <a:spcPct val="90000"/>
              </a:lnSpc>
              <a:spcBef>
                <a:spcPct val="20000"/>
              </a:spcBef>
              <a:buClr>
                <a:schemeClr val="accent2"/>
              </a:buClr>
              <a:buSzPct val="80000"/>
              <a:buFont typeface="Wingdings" pitchFamily="2" charset="2"/>
              <a:buNone/>
            </a:pPr>
            <a:endParaRPr lang="en-US" altLang="zh-CN" sz="2800" b="1">
              <a:solidFill>
                <a:schemeClr val="tx1"/>
              </a:solidFill>
              <a:effectLst/>
              <a:latin typeface="Arial" charset="0"/>
            </a:endParaRPr>
          </a:p>
        </p:txBody>
      </p:sp>
      <p:graphicFrame>
        <p:nvGraphicFramePr>
          <p:cNvPr id="111624" name="Object 8"/>
          <p:cNvGraphicFramePr>
            <a:graphicFrameLocks noChangeAspect="1"/>
          </p:cNvGraphicFramePr>
          <p:nvPr/>
        </p:nvGraphicFramePr>
        <p:xfrm>
          <a:off x="2411413" y="4292600"/>
          <a:ext cx="3868737" cy="457200"/>
        </p:xfrm>
        <a:graphic>
          <a:graphicData uri="http://schemas.openxmlformats.org/presentationml/2006/ole">
            <p:oleObj spid="_x0000_s111624" name="Equation" r:id="rId3" imgW="1930320" imgH="228600" progId="Equation.DSMT4">
              <p:embed/>
            </p:oleObj>
          </a:graphicData>
        </a:graphic>
      </p:graphicFrame>
      <p:graphicFrame>
        <p:nvGraphicFramePr>
          <p:cNvPr id="111623" name="Object 7"/>
          <p:cNvGraphicFramePr>
            <a:graphicFrameLocks noChangeAspect="1"/>
          </p:cNvGraphicFramePr>
          <p:nvPr/>
        </p:nvGraphicFramePr>
        <p:xfrm>
          <a:off x="2627313" y="4941888"/>
          <a:ext cx="3448050" cy="457200"/>
        </p:xfrm>
        <a:graphic>
          <a:graphicData uri="http://schemas.openxmlformats.org/presentationml/2006/ole">
            <p:oleObj spid="_x0000_s111623" name="Equation" r:id="rId4" imgW="1726920" imgH="228600" progId="Equation.DSMT4">
              <p:embed/>
            </p:oleObj>
          </a:graphicData>
        </a:graphic>
      </p:graphicFrame>
      <p:sp>
        <p:nvSpPr>
          <p:cNvPr id="111625" name="Rectangle 9"/>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11626" name="Rectangle 10"/>
          <p:cNvSpPr>
            <a:spLocks noChangeArrowheads="1"/>
          </p:cNvSpPr>
          <p:nvPr/>
        </p:nvSpPr>
        <p:spPr bwMode="auto">
          <a:xfrm>
            <a:off x="0" y="34290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11627" name="Rectangle 11"/>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3.3</a:t>
            </a:r>
            <a:r>
              <a:rPr lang="zh-CN" altLang="en-US" sz="2400">
                <a:solidFill>
                  <a:srgbClr val="FFFF00"/>
                </a:solidFill>
                <a:effectLst>
                  <a:outerShdw blurRad="38100" dist="38100" dir="2700000" algn="tl">
                    <a:srgbClr val="000000"/>
                  </a:outerShdw>
                </a:effectLst>
                <a:latin typeface="Times New Roman" pitchFamily="18" charset="0"/>
              </a:rPr>
              <a:t>内力计算</a:t>
            </a:r>
          </a:p>
        </p:txBody>
      </p:sp>
      <p:sp>
        <p:nvSpPr>
          <p:cNvPr id="111628" name="Text Box 12"/>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7"/>
          <p:cNvSpPr>
            <a:spLocks noGrp="1"/>
          </p:cNvSpPr>
          <p:nvPr>
            <p:ph type="sldNum" sz="quarter" idx="12"/>
          </p:nvPr>
        </p:nvSpPr>
        <p:spPr/>
        <p:txBody>
          <a:bodyPr/>
          <a:lstStyle/>
          <a:p>
            <a:fld id="{D2B63D9F-E62C-4035-9DDE-50232EA11B76}" type="slidenum">
              <a:rPr lang="en-US" altLang="zh-CN"/>
              <a:pPr/>
              <a:t>20</a:t>
            </a:fld>
            <a:endParaRPr lang="en-US" altLang="zh-CN"/>
          </a:p>
        </p:txBody>
      </p:sp>
      <p:sp>
        <p:nvSpPr>
          <p:cNvPr id="112647" name="Rectangle 7"/>
          <p:cNvSpPr>
            <a:spLocks noGrp="1" noChangeArrowheads="1"/>
          </p:cNvSpPr>
          <p:nvPr>
            <p:ph type="body" sz="half" idx="3"/>
          </p:nvPr>
        </p:nvSpPr>
        <p:spPr/>
        <p:txBody>
          <a:bodyPr/>
          <a:lstStyle/>
          <a:p>
            <a:r>
              <a:rPr lang="zh-CN" altLang="en-US" sz="2400"/>
              <a:t>承载能力极限状态计算是以阶段</a:t>
            </a:r>
            <a:r>
              <a:rPr lang="en-US" altLang="zh-CN" sz="2400"/>
              <a:t>Ⅲ</a:t>
            </a:r>
            <a:r>
              <a:rPr lang="zh-CN" altLang="en-US" sz="2400"/>
              <a:t>为基础，此时受拉区混凝土不参加工作，全部拉力由钢筋承受，混凝土受压区应力达到抗压强度极限值，上缘混凝土压碎，导致结构破坏。</a:t>
            </a:r>
          </a:p>
        </p:txBody>
      </p:sp>
      <p:pic>
        <p:nvPicPr>
          <p:cNvPr id="112649" name="Picture 9" descr="未标题-1"/>
          <p:cNvPicPr>
            <a:picLocks noChangeAspect="1" noChangeArrowheads="1"/>
          </p:cNvPicPr>
          <p:nvPr>
            <p:ph sz="quarter" idx="2"/>
          </p:nvPr>
        </p:nvPicPr>
        <p:blipFill>
          <a:blip r:embed="rId2"/>
          <a:srcRect/>
          <a:stretch>
            <a:fillRect/>
          </a:stretch>
        </p:blipFill>
        <p:spPr>
          <a:xfrm>
            <a:off x="1187450" y="1989138"/>
            <a:ext cx="6646863" cy="2093912"/>
          </a:xfrm>
          <a:noFill/>
          <a:ln/>
        </p:spPr>
      </p:pic>
      <p:sp>
        <p:nvSpPr>
          <p:cNvPr id="112653" name="Rectangle 13"/>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二 盖板验算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12"/>
          </p:nvPr>
        </p:nvSpPr>
        <p:spPr/>
        <p:txBody>
          <a:bodyPr/>
          <a:lstStyle/>
          <a:p>
            <a:fld id="{4DE53AAF-7EBA-48FB-A546-C5DC7E1B1DDC}" type="slidenum">
              <a:rPr lang="en-US" altLang="zh-CN"/>
              <a:pPr/>
              <a:t>21</a:t>
            </a:fld>
            <a:endParaRPr lang="en-US" altLang="zh-CN"/>
          </a:p>
        </p:txBody>
      </p:sp>
      <p:pic>
        <p:nvPicPr>
          <p:cNvPr id="113668" name="Picture 4" descr="页面提取自－ 公路钢筋混凝土及预应力混凝土桥涵设计规范"/>
          <p:cNvPicPr>
            <a:picLocks noChangeAspect="1" noChangeArrowheads="1"/>
          </p:cNvPicPr>
          <p:nvPr/>
        </p:nvPicPr>
        <p:blipFill>
          <a:blip r:embed="rId4"/>
          <a:srcRect/>
          <a:stretch>
            <a:fillRect/>
          </a:stretch>
        </p:blipFill>
        <p:spPr bwMode="auto">
          <a:xfrm>
            <a:off x="1258888" y="1989138"/>
            <a:ext cx="6624637" cy="2073275"/>
          </a:xfrm>
          <a:prstGeom prst="rect">
            <a:avLst/>
          </a:prstGeom>
          <a:noFill/>
          <a:ln w="9525">
            <a:noFill/>
            <a:miter lim="800000"/>
            <a:headEnd/>
            <a:tailEnd/>
          </a:ln>
          <a:effectLst/>
        </p:spPr>
      </p:pic>
      <p:sp>
        <p:nvSpPr>
          <p:cNvPr id="113669" name="Rectangle 5"/>
          <p:cNvSpPr>
            <a:spLocks noChangeArrowheads="1"/>
          </p:cNvSpPr>
          <p:nvPr/>
        </p:nvSpPr>
        <p:spPr bwMode="auto">
          <a:xfrm>
            <a:off x="685800" y="4114800"/>
            <a:ext cx="7772400" cy="19812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盖板横截面有效高度</a:t>
            </a:r>
            <a:r>
              <a:rPr lang="zh-CN" altLang="en-US" sz="2800" b="1">
                <a:solidFill>
                  <a:schemeClr val="tx1"/>
                </a:solidFill>
                <a:effectLst/>
                <a:latin typeface="Arial" charset="0"/>
              </a:rPr>
              <a:t> ：</a:t>
            </a:r>
          </a:p>
          <a:p>
            <a:pPr marL="342900" indent="-342900">
              <a:spcBef>
                <a:spcPct val="20000"/>
              </a:spcBef>
              <a:buClr>
                <a:schemeClr val="accent2"/>
              </a:buClr>
              <a:buSzPct val="80000"/>
              <a:buFont typeface="Wingdings" pitchFamily="2" charset="2"/>
              <a:buChar char="l"/>
            </a:pPr>
            <a:endParaRPr lang="zh-CN" altLang="en-US" sz="28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其中</a:t>
            </a:r>
            <a:r>
              <a:rPr lang="en-US" altLang="zh-CN" sz="2400" b="1" i="1">
                <a:solidFill>
                  <a:schemeClr val="tx1"/>
                </a:solidFill>
                <a:effectLst/>
                <a:latin typeface="Arial" charset="0"/>
              </a:rPr>
              <a:t>c</a:t>
            </a:r>
            <a:r>
              <a:rPr lang="zh-CN" altLang="en-US" sz="2400" b="1">
                <a:solidFill>
                  <a:schemeClr val="tx1"/>
                </a:solidFill>
                <a:effectLst/>
                <a:latin typeface="Arial" charset="0"/>
              </a:rPr>
              <a:t>为混凝土保护层厚度，</a:t>
            </a:r>
            <a:r>
              <a:rPr lang="en-US" altLang="zh-CN" sz="2400" b="1" i="1">
                <a:solidFill>
                  <a:schemeClr val="tx1"/>
                </a:solidFill>
                <a:effectLst/>
                <a:latin typeface="Arial" charset="0"/>
              </a:rPr>
              <a:t>R</a:t>
            </a:r>
            <a:r>
              <a:rPr lang="en-US" altLang="zh-CN" sz="2400" b="1" baseline="-25000">
                <a:solidFill>
                  <a:schemeClr val="tx1"/>
                </a:solidFill>
                <a:effectLst/>
                <a:latin typeface="Arial" charset="0"/>
              </a:rPr>
              <a:t>0</a:t>
            </a:r>
            <a:r>
              <a:rPr lang="zh-CN" altLang="en-US" sz="2400" b="1">
                <a:solidFill>
                  <a:schemeClr val="tx1"/>
                </a:solidFill>
                <a:effectLst/>
                <a:latin typeface="Arial" charset="0"/>
              </a:rPr>
              <a:t>为主筋外径 </a:t>
            </a:r>
          </a:p>
        </p:txBody>
      </p:sp>
      <p:sp>
        <p:nvSpPr>
          <p:cNvPr id="113671" name="Rectangle 7"/>
          <p:cNvSpPr>
            <a:spLocks noChangeArrowheads="1"/>
          </p:cNvSpPr>
          <p:nvPr/>
        </p:nvSpPr>
        <p:spPr bwMode="auto">
          <a:xfrm>
            <a:off x="0" y="323373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13670" name="Object 6"/>
          <p:cNvGraphicFramePr>
            <a:graphicFrameLocks noChangeAspect="1"/>
          </p:cNvGraphicFramePr>
          <p:nvPr/>
        </p:nvGraphicFramePr>
        <p:xfrm>
          <a:off x="3386138" y="4581525"/>
          <a:ext cx="1366837" cy="585788"/>
        </p:xfrm>
        <a:graphic>
          <a:graphicData uri="http://schemas.openxmlformats.org/presentationml/2006/ole">
            <p:oleObj spid="_x0000_s113670" name="Equation" r:id="rId5" imgW="914400" imgH="393480" progId="Equation.DSMT4">
              <p:embed/>
            </p:oleObj>
          </a:graphicData>
        </a:graphic>
      </p:graphicFrame>
      <p:sp>
        <p:nvSpPr>
          <p:cNvPr id="113674" name="Rectangle 10"/>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正截面抗弯承载力验算</a:t>
            </a:r>
          </a:p>
        </p:txBody>
      </p:sp>
      <p:sp>
        <p:nvSpPr>
          <p:cNvPr id="113675" name="Text Box 11"/>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12"/>
          </p:nvPr>
        </p:nvSpPr>
        <p:spPr/>
        <p:txBody>
          <a:bodyPr/>
          <a:lstStyle/>
          <a:p>
            <a:fld id="{1751B100-FB61-4846-895B-7961F3F7A747}" type="slidenum">
              <a:rPr lang="en-US" altLang="zh-CN"/>
              <a:pPr/>
              <a:t>22</a:t>
            </a:fld>
            <a:endParaRPr lang="en-US" altLang="zh-CN"/>
          </a:p>
        </p:txBody>
      </p:sp>
      <p:sp>
        <p:nvSpPr>
          <p:cNvPr id="114692" name="Rectangle 2052"/>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受压区高度</a:t>
            </a:r>
            <a:r>
              <a:rPr lang="en-US" altLang="zh-CN" sz="2400" b="1" i="1">
                <a:solidFill>
                  <a:schemeClr val="tx1"/>
                </a:solidFill>
                <a:effectLst/>
                <a:latin typeface="Arial" charset="0"/>
              </a:rPr>
              <a:t>x</a:t>
            </a:r>
            <a:r>
              <a:rPr lang="en-US" altLang="zh-CN" sz="3200" b="1">
                <a:solidFill>
                  <a:schemeClr val="tx1"/>
                </a:solidFill>
                <a:effectLst/>
                <a:latin typeface="Arial" charset="0"/>
              </a:rPr>
              <a:t> </a:t>
            </a:r>
            <a:r>
              <a:rPr lang="zh-CN" altLang="en-US" sz="24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5.2.2-2</a:t>
            </a:r>
            <a:r>
              <a:rPr lang="zh-CN" altLang="en-US" sz="20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式中，</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sd</a:t>
            </a:r>
            <a:r>
              <a:rPr lang="zh-CN" altLang="en-US" sz="2400" b="1">
                <a:solidFill>
                  <a:schemeClr val="tx1"/>
                </a:solidFill>
                <a:effectLst/>
                <a:latin typeface="Arial" charset="0"/>
              </a:rPr>
              <a:t>为纵向受拉区普通钢筋的抗拉强度设计值，</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cd</a:t>
            </a:r>
            <a:r>
              <a:rPr lang="zh-CN" altLang="en-US" sz="2400" b="1">
                <a:solidFill>
                  <a:schemeClr val="tx1"/>
                </a:solidFill>
                <a:effectLst/>
                <a:latin typeface="Arial" charset="0"/>
              </a:rPr>
              <a:t>为混凝土轴心抗压强度设计值，</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sd</a:t>
            </a:r>
            <a:r>
              <a:rPr lang="en-US" altLang="zh-CN" sz="2400" b="1" baseline="30000">
                <a:solidFill>
                  <a:schemeClr val="tx1"/>
                </a:solidFill>
                <a:effectLst/>
                <a:latin typeface="Times New Roman"/>
              </a:rPr>
              <a:t>’</a:t>
            </a:r>
            <a:r>
              <a:rPr lang="zh-CN" altLang="en-US" sz="2400" b="1">
                <a:solidFill>
                  <a:schemeClr val="tx1"/>
                </a:solidFill>
                <a:effectLst/>
                <a:latin typeface="Arial" charset="0"/>
              </a:rPr>
              <a:t>为纵向受压区普通钢筋的抗压强度设计值，</a:t>
            </a:r>
            <a:r>
              <a:rPr lang="en-US" altLang="zh-CN" sz="2400" b="1" i="1">
                <a:solidFill>
                  <a:schemeClr val="tx1"/>
                </a:solidFill>
                <a:effectLst/>
                <a:latin typeface="Arial" charset="0"/>
              </a:rPr>
              <a:t>A</a:t>
            </a:r>
            <a:r>
              <a:rPr lang="en-US" altLang="zh-CN" sz="2400" b="1" baseline="-25000">
                <a:solidFill>
                  <a:schemeClr val="tx1"/>
                </a:solidFill>
                <a:effectLst/>
                <a:latin typeface="Arial" charset="0"/>
              </a:rPr>
              <a:t>s</a:t>
            </a:r>
            <a:r>
              <a:rPr lang="en-US" altLang="zh-CN" sz="2400" b="1" baseline="30000">
                <a:solidFill>
                  <a:schemeClr val="tx1"/>
                </a:solidFill>
                <a:effectLst/>
                <a:latin typeface="Times New Roman"/>
              </a:rPr>
              <a:t>’</a:t>
            </a:r>
            <a:r>
              <a:rPr lang="zh-CN" altLang="en-US" sz="2400" b="1">
                <a:solidFill>
                  <a:schemeClr val="tx1"/>
                </a:solidFill>
                <a:effectLst/>
                <a:latin typeface="Arial" charset="0"/>
              </a:rPr>
              <a:t>为受压区普通钢筋截面面积， </a:t>
            </a:r>
            <a:r>
              <a:rPr lang="en-US" altLang="zh-CN" sz="2400" b="1" i="1">
                <a:solidFill>
                  <a:schemeClr val="tx1"/>
                </a:solidFill>
                <a:effectLst/>
                <a:latin typeface="Arial" charset="0"/>
              </a:rPr>
              <a:t>A</a:t>
            </a:r>
            <a:r>
              <a:rPr lang="en-US" altLang="zh-CN" sz="2400" b="1" baseline="-25000">
                <a:solidFill>
                  <a:schemeClr val="tx1"/>
                </a:solidFill>
                <a:effectLst/>
                <a:latin typeface="Arial" charset="0"/>
              </a:rPr>
              <a:t>s</a:t>
            </a:r>
            <a:r>
              <a:rPr lang="zh-CN" altLang="en-US" sz="2400" b="1">
                <a:solidFill>
                  <a:schemeClr val="tx1"/>
                </a:solidFill>
                <a:effectLst/>
                <a:latin typeface="Arial" charset="0"/>
              </a:rPr>
              <a:t>为受拉区普通钢筋截面面积。</a:t>
            </a:r>
            <a:r>
              <a:rPr lang="zh-CN" altLang="en-US" sz="3200" b="1">
                <a:solidFill>
                  <a:schemeClr val="tx1"/>
                </a:solidFill>
                <a:effectLst/>
                <a:latin typeface="Arial" charset="0"/>
              </a:rPr>
              <a:t> </a:t>
            </a: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endParaRPr lang="zh-CN" altLang="en-US" sz="28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endParaRPr lang="en-US" altLang="zh-CN" sz="2800" b="1">
              <a:solidFill>
                <a:schemeClr val="tx1"/>
              </a:solidFill>
              <a:effectLst/>
              <a:latin typeface="Arial" charset="0"/>
            </a:endParaRPr>
          </a:p>
        </p:txBody>
      </p:sp>
      <p:sp>
        <p:nvSpPr>
          <p:cNvPr id="114694" name="Rectangle 2054"/>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14693" name="Object 2053"/>
          <p:cNvGraphicFramePr>
            <a:graphicFrameLocks noChangeAspect="1"/>
          </p:cNvGraphicFramePr>
          <p:nvPr/>
        </p:nvGraphicFramePr>
        <p:xfrm>
          <a:off x="2555875" y="2708275"/>
          <a:ext cx="1957388" cy="642938"/>
        </p:xfrm>
        <a:graphic>
          <a:graphicData uri="http://schemas.openxmlformats.org/presentationml/2006/ole">
            <p:oleObj spid="_x0000_s114693" name="Equation" r:id="rId3" imgW="1307880" imgH="431640" progId="Equation.DSMT4">
              <p:embed/>
            </p:oleObj>
          </a:graphicData>
        </a:graphic>
      </p:graphicFrame>
      <p:sp>
        <p:nvSpPr>
          <p:cNvPr id="114695" name="Rectangle 2055"/>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正截面抗弯承载力验算</a:t>
            </a:r>
          </a:p>
        </p:txBody>
      </p:sp>
      <p:sp>
        <p:nvSpPr>
          <p:cNvPr id="114696" name="Text Box 2056"/>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6"/>
          <p:cNvSpPr>
            <a:spLocks noGrp="1"/>
          </p:cNvSpPr>
          <p:nvPr>
            <p:ph type="sldNum" sz="quarter" idx="12"/>
          </p:nvPr>
        </p:nvSpPr>
        <p:spPr/>
        <p:txBody>
          <a:bodyPr/>
          <a:lstStyle/>
          <a:p>
            <a:fld id="{851B6D98-25C8-421B-A28F-CD4930128CF8}" type="slidenum">
              <a:rPr lang="en-US" altLang="zh-CN"/>
              <a:pPr/>
              <a:t>23</a:t>
            </a:fld>
            <a:endParaRPr lang="en-US" altLang="zh-CN"/>
          </a:p>
        </p:txBody>
      </p:sp>
      <p:sp>
        <p:nvSpPr>
          <p:cNvPr id="121863" name="Rectangle 7"/>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受压区高度</a:t>
            </a:r>
            <a:r>
              <a:rPr lang="en-US" altLang="zh-CN" sz="2400" b="1" i="1">
                <a:solidFill>
                  <a:schemeClr val="tx1"/>
                </a:solidFill>
                <a:effectLst/>
                <a:latin typeface="Arial" charset="0"/>
              </a:rPr>
              <a:t>x</a:t>
            </a:r>
            <a:r>
              <a:rPr lang="zh-CN" altLang="en-US" sz="2400" b="1">
                <a:solidFill>
                  <a:schemeClr val="tx1"/>
                </a:solidFill>
                <a:effectLst/>
                <a:latin typeface="Arial" charset="0"/>
              </a:rPr>
              <a:t>应符合下列要求</a:t>
            </a:r>
            <a:r>
              <a:rPr lang="zh-CN" altLang="en-US" sz="3200" b="1">
                <a:solidFill>
                  <a:schemeClr val="tx1"/>
                </a:solidFill>
                <a:effectLst/>
                <a:latin typeface="Arial" charset="0"/>
              </a:rPr>
              <a:t> </a:t>
            </a:r>
            <a:r>
              <a:rPr lang="zh-CN" altLang="en-US" sz="24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5.2.2-3</a:t>
            </a:r>
            <a:r>
              <a:rPr lang="zh-CN" altLang="en-US" sz="20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r>
              <a:rPr lang="en-US" altLang="zh-CN" sz="2400" b="1" i="1">
                <a:solidFill>
                  <a:schemeClr val="tx1"/>
                </a:solidFill>
                <a:effectLst/>
                <a:latin typeface="Arial" charset="0"/>
              </a:rPr>
              <a:t>ξ</a:t>
            </a:r>
            <a:r>
              <a:rPr lang="en-US" altLang="zh-CN" sz="2400" b="1" baseline="-25000">
                <a:solidFill>
                  <a:schemeClr val="tx1"/>
                </a:solidFill>
                <a:effectLst/>
                <a:latin typeface="Arial" charset="0"/>
              </a:rPr>
              <a:t>b</a:t>
            </a:r>
            <a:r>
              <a:rPr lang="zh-CN" altLang="en-US" sz="2400" b="1">
                <a:solidFill>
                  <a:schemeClr val="tx1"/>
                </a:solidFill>
                <a:effectLst/>
                <a:latin typeface="Arial" charset="0"/>
              </a:rPr>
              <a:t>为相对界限受压区高度，当混凝土强度等级为</a:t>
            </a:r>
            <a:r>
              <a:rPr lang="en-US" altLang="zh-CN" sz="2400" b="1">
                <a:solidFill>
                  <a:schemeClr val="tx1"/>
                </a:solidFill>
                <a:effectLst/>
                <a:latin typeface="Arial" charset="0"/>
              </a:rPr>
              <a:t>C50</a:t>
            </a:r>
            <a:r>
              <a:rPr lang="zh-CN" altLang="en-US" sz="2400" b="1">
                <a:solidFill>
                  <a:schemeClr val="tx1"/>
                </a:solidFill>
                <a:effectLst/>
                <a:latin typeface="Arial" charset="0"/>
              </a:rPr>
              <a:t>以下且纵向受拉钢筋种类为</a:t>
            </a:r>
            <a:r>
              <a:rPr lang="en-US" altLang="zh-CN" sz="2400" b="1">
                <a:solidFill>
                  <a:schemeClr val="tx1"/>
                </a:solidFill>
                <a:effectLst/>
                <a:latin typeface="Arial" charset="0"/>
              </a:rPr>
              <a:t>HRB335</a:t>
            </a:r>
            <a:r>
              <a:rPr lang="zh-CN" altLang="en-US" sz="2400" b="1">
                <a:solidFill>
                  <a:schemeClr val="tx1"/>
                </a:solidFill>
                <a:effectLst/>
                <a:latin typeface="Arial" charset="0"/>
              </a:rPr>
              <a:t>时，</a:t>
            </a:r>
            <a:r>
              <a:rPr lang="en-US" altLang="zh-CN" sz="2400" b="1" i="1">
                <a:solidFill>
                  <a:schemeClr val="tx1"/>
                </a:solidFill>
                <a:effectLst/>
                <a:latin typeface="Arial" charset="0"/>
              </a:rPr>
              <a:t>ξ</a:t>
            </a:r>
            <a:r>
              <a:rPr lang="en-US" altLang="zh-CN" sz="2400" b="1" baseline="-25000">
                <a:solidFill>
                  <a:schemeClr val="tx1"/>
                </a:solidFill>
                <a:effectLst/>
                <a:latin typeface="Arial" charset="0"/>
              </a:rPr>
              <a:t>b</a:t>
            </a:r>
            <a:r>
              <a:rPr lang="zh-CN" altLang="en-US" sz="2400" b="1">
                <a:solidFill>
                  <a:schemeClr val="tx1"/>
                </a:solidFill>
                <a:effectLst/>
                <a:latin typeface="Arial" charset="0"/>
              </a:rPr>
              <a:t>取</a:t>
            </a:r>
            <a:r>
              <a:rPr lang="en-US" altLang="zh-CN" sz="2400" b="1">
                <a:solidFill>
                  <a:schemeClr val="tx1"/>
                </a:solidFill>
                <a:effectLst/>
                <a:latin typeface="Arial" charset="0"/>
              </a:rPr>
              <a:t>0.56</a:t>
            </a:r>
            <a:r>
              <a:rPr lang="zh-CN" altLang="en-US" sz="24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5.2.2-5</a:t>
            </a:r>
            <a:r>
              <a:rPr lang="zh-CN" altLang="en-US" sz="20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r>
              <a:rPr lang="en-US" altLang="zh-CN" sz="2400" b="1" i="1">
                <a:solidFill>
                  <a:schemeClr val="tx1"/>
                </a:solidFill>
                <a:effectLst/>
                <a:latin typeface="Arial" charset="0"/>
              </a:rPr>
              <a:t>a</a:t>
            </a:r>
            <a:r>
              <a:rPr lang="en-US" altLang="zh-CN" sz="2400" b="1" baseline="-25000">
                <a:solidFill>
                  <a:schemeClr val="tx1"/>
                </a:solidFill>
                <a:effectLst/>
                <a:latin typeface="Arial" charset="0"/>
              </a:rPr>
              <a:t>s</a:t>
            </a:r>
            <a:r>
              <a:rPr lang="en-US" altLang="zh-CN" sz="2400" b="1" baseline="30000">
                <a:solidFill>
                  <a:schemeClr val="tx1"/>
                </a:solidFill>
                <a:effectLst/>
                <a:latin typeface="Times New Roman"/>
              </a:rPr>
              <a:t>’</a:t>
            </a:r>
            <a:r>
              <a:rPr lang="zh-CN" altLang="en-US" sz="2400" b="1">
                <a:solidFill>
                  <a:schemeClr val="tx1"/>
                </a:solidFill>
                <a:effectLst/>
                <a:latin typeface="Arial" charset="0"/>
              </a:rPr>
              <a:t>为受压区普通钢筋合力点至受压区边缘的距离 。</a:t>
            </a:r>
            <a:r>
              <a:rPr lang="zh-CN" altLang="en-US" sz="3200" b="1">
                <a:solidFill>
                  <a:schemeClr val="tx1"/>
                </a:solidFill>
                <a:effectLst/>
                <a:latin typeface="Arial" charset="0"/>
              </a:rPr>
              <a:t> </a:t>
            </a:r>
          </a:p>
        </p:txBody>
      </p:sp>
      <p:sp>
        <p:nvSpPr>
          <p:cNvPr id="121865" name="Rectangle 9"/>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21864" name="Object 8"/>
          <p:cNvGraphicFramePr>
            <a:graphicFrameLocks noChangeAspect="1"/>
          </p:cNvGraphicFramePr>
          <p:nvPr/>
        </p:nvGraphicFramePr>
        <p:xfrm>
          <a:off x="3708400" y="2565400"/>
          <a:ext cx="1011238" cy="457200"/>
        </p:xfrm>
        <a:graphic>
          <a:graphicData uri="http://schemas.openxmlformats.org/presentationml/2006/ole">
            <p:oleObj spid="_x0000_s121864" name="Equation" r:id="rId3" imgW="507960" imgH="228600" progId="Equation.DSMT4">
              <p:embed/>
            </p:oleObj>
          </a:graphicData>
        </a:graphic>
      </p:graphicFrame>
      <p:sp>
        <p:nvSpPr>
          <p:cNvPr id="121867" name="Rectangle 11"/>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21866" name="Object 10"/>
          <p:cNvGraphicFramePr>
            <a:graphicFrameLocks noChangeAspect="1"/>
          </p:cNvGraphicFramePr>
          <p:nvPr/>
        </p:nvGraphicFramePr>
        <p:xfrm>
          <a:off x="3635375" y="4221163"/>
          <a:ext cx="1198563" cy="457200"/>
        </p:xfrm>
        <a:graphic>
          <a:graphicData uri="http://schemas.openxmlformats.org/presentationml/2006/ole">
            <p:oleObj spid="_x0000_s121866" name="Equation" r:id="rId4" imgW="596880" imgH="228600" progId="Equation.DSMT4">
              <p:embed/>
            </p:oleObj>
          </a:graphicData>
        </a:graphic>
      </p:graphicFrame>
      <p:sp>
        <p:nvSpPr>
          <p:cNvPr id="121868" name="Rectangle 12"/>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正截面抗弯承载力验算</a:t>
            </a:r>
          </a:p>
        </p:txBody>
      </p:sp>
      <p:sp>
        <p:nvSpPr>
          <p:cNvPr id="121869" name="Text Box 13"/>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4F4B3F4F-92CC-4DEB-BC8C-751F1C7BCC1E}" type="slidenum">
              <a:rPr lang="en-US" altLang="zh-CN"/>
              <a:pPr/>
              <a:t>24</a:t>
            </a:fld>
            <a:endParaRPr lang="en-US" altLang="zh-CN"/>
          </a:p>
        </p:txBody>
      </p:sp>
      <p:sp>
        <p:nvSpPr>
          <p:cNvPr id="183299" name="Rectangle 3"/>
          <p:cNvSpPr>
            <a:spLocks noGrp="1" noChangeArrowheads="1"/>
          </p:cNvSpPr>
          <p:nvPr>
            <p:ph type="body" idx="1"/>
          </p:nvPr>
        </p:nvSpPr>
        <p:spPr/>
        <p:txBody>
          <a:bodyPr/>
          <a:lstStyle/>
          <a:p>
            <a:r>
              <a:rPr lang="zh-CN" altLang="en-US" sz="2400"/>
              <a:t>根据</a:t>
            </a:r>
            <a:r>
              <a:rPr lang="en-US" altLang="zh-CN" sz="2400"/>
              <a:t>《</a:t>
            </a:r>
            <a:r>
              <a:rPr lang="zh-CN" altLang="en-US" sz="2400"/>
              <a:t>公桥规</a:t>
            </a:r>
            <a:r>
              <a:rPr lang="en-US" altLang="zh-CN" sz="2400"/>
              <a:t>》</a:t>
            </a:r>
            <a:r>
              <a:rPr lang="zh-CN" altLang="en-US" sz="2400"/>
              <a:t>中</a:t>
            </a:r>
            <a:r>
              <a:rPr lang="en-US" altLang="zh-CN" sz="2400"/>
              <a:t>5.2.2</a:t>
            </a:r>
            <a:r>
              <a:rPr lang="zh-CN" altLang="en-US" sz="2400"/>
              <a:t>关于矩形截面正截面抗弯承载力计算应符合下列规定：</a:t>
            </a:r>
          </a:p>
          <a:p>
            <a:endParaRPr lang="zh-CN" altLang="en-US" sz="2400"/>
          </a:p>
          <a:p>
            <a:endParaRPr lang="zh-CN" altLang="en-US" sz="2400"/>
          </a:p>
          <a:p>
            <a:endParaRPr lang="zh-CN" altLang="en-US" sz="2400"/>
          </a:p>
          <a:p>
            <a:r>
              <a:rPr lang="zh-CN" altLang="en-US" sz="2400"/>
              <a:t>                				     </a:t>
            </a:r>
            <a:r>
              <a:rPr lang="en-US" altLang="zh-CN" sz="2000"/>
              <a:t>《</a:t>
            </a:r>
            <a:r>
              <a:rPr lang="zh-CN" altLang="en-US" sz="2000"/>
              <a:t>公桥规</a:t>
            </a:r>
            <a:r>
              <a:rPr lang="en-US" altLang="zh-CN" sz="2000"/>
              <a:t>》</a:t>
            </a:r>
            <a:r>
              <a:rPr lang="zh-CN" altLang="en-US" sz="2000"/>
              <a:t>（</a:t>
            </a:r>
            <a:r>
              <a:rPr lang="en-US" altLang="zh-CN" sz="2000"/>
              <a:t>5.2.2-1</a:t>
            </a:r>
            <a:r>
              <a:rPr lang="zh-CN" altLang="en-US" sz="2000"/>
              <a:t>）</a:t>
            </a:r>
          </a:p>
          <a:p>
            <a:endParaRPr lang="zh-CN" altLang="en-US" sz="2400"/>
          </a:p>
          <a:p>
            <a:endParaRPr lang="en-US" altLang="zh-CN" sz="2400"/>
          </a:p>
        </p:txBody>
      </p:sp>
      <p:sp>
        <p:nvSpPr>
          <p:cNvPr id="183301" name="Rectangle 5"/>
          <p:cNvSpPr>
            <a:spLocks noChangeArrowheads="1"/>
          </p:cNvSpPr>
          <p:nvPr/>
        </p:nvSpPr>
        <p:spPr bwMode="auto">
          <a:xfrm>
            <a:off x="0" y="323373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3300" name="Object 4"/>
          <p:cNvGraphicFramePr>
            <a:graphicFrameLocks noChangeAspect="1"/>
          </p:cNvGraphicFramePr>
          <p:nvPr/>
        </p:nvGraphicFramePr>
        <p:xfrm>
          <a:off x="1835150" y="3141663"/>
          <a:ext cx="5314950" cy="781050"/>
        </p:xfrm>
        <a:graphic>
          <a:graphicData uri="http://schemas.openxmlformats.org/presentationml/2006/ole">
            <p:oleObj spid="_x0000_s183300" name="Equation" r:id="rId3" imgW="2654280" imgH="393480" progId="Equation.DSMT4">
              <p:embed/>
            </p:oleObj>
          </a:graphicData>
        </a:graphic>
      </p:graphicFrame>
      <p:sp>
        <p:nvSpPr>
          <p:cNvPr id="183304" name="Rectangle 8"/>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正截面抗弯承载力验算</a:t>
            </a:r>
          </a:p>
        </p:txBody>
      </p:sp>
      <p:sp>
        <p:nvSpPr>
          <p:cNvPr id="183305" name="Text Box 9"/>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6"/>
          <p:cNvSpPr>
            <a:spLocks noGrp="1"/>
          </p:cNvSpPr>
          <p:nvPr>
            <p:ph type="sldNum" sz="quarter" idx="12"/>
          </p:nvPr>
        </p:nvSpPr>
        <p:spPr/>
        <p:txBody>
          <a:bodyPr/>
          <a:lstStyle/>
          <a:p>
            <a:fld id="{A3DE0CB0-159C-4CE0-82AC-44FAC8BE63E9}" type="slidenum">
              <a:rPr lang="en-US" altLang="zh-CN"/>
              <a:pPr/>
              <a:t>25</a:t>
            </a:fld>
            <a:endParaRPr lang="en-US" altLang="zh-CN"/>
          </a:p>
        </p:txBody>
      </p:sp>
      <p:sp>
        <p:nvSpPr>
          <p:cNvPr id="122888" name="Rectangle 8"/>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en-US" altLang="zh-CN" sz="2400" b="1">
                <a:solidFill>
                  <a:schemeClr val="tx1"/>
                </a:solidFill>
                <a:effectLst/>
                <a:latin typeface="Arial" charset="0"/>
              </a:rPr>
              <a:t>《</a:t>
            </a:r>
            <a:r>
              <a:rPr lang="zh-CN" altLang="en-US" sz="2400" b="1">
                <a:solidFill>
                  <a:schemeClr val="tx1"/>
                </a:solidFill>
                <a:effectLst/>
                <a:latin typeface="Arial" charset="0"/>
              </a:rPr>
              <a:t>公桥规</a:t>
            </a:r>
            <a:r>
              <a:rPr lang="en-US" altLang="zh-CN" sz="2400" b="1">
                <a:solidFill>
                  <a:schemeClr val="tx1"/>
                </a:solidFill>
                <a:effectLst/>
                <a:latin typeface="Arial" charset="0"/>
              </a:rPr>
              <a:t>》9.1.12</a:t>
            </a:r>
            <a:r>
              <a:rPr lang="zh-CN" altLang="en-US" sz="2400" b="1">
                <a:solidFill>
                  <a:schemeClr val="tx1"/>
                </a:solidFill>
                <a:effectLst/>
                <a:latin typeface="Arial" charset="0"/>
              </a:rPr>
              <a:t>中对于受弯构件一侧受拉钢筋的配筋百分率规定不应小于</a:t>
            </a:r>
            <a:r>
              <a:rPr lang="en-US" altLang="zh-CN" sz="2400" b="1">
                <a:solidFill>
                  <a:schemeClr val="tx1"/>
                </a:solidFill>
                <a:effectLst/>
                <a:latin typeface="Arial" charset="0"/>
              </a:rPr>
              <a:t>45</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td</a:t>
            </a:r>
            <a:r>
              <a:rPr lang="en-US" altLang="zh-CN" sz="2400" b="1">
                <a:solidFill>
                  <a:schemeClr val="tx1"/>
                </a:solidFill>
                <a:effectLst/>
                <a:latin typeface="Arial" charset="0"/>
              </a:rPr>
              <a:t> / </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sd</a:t>
            </a:r>
            <a:r>
              <a:rPr lang="zh-CN" altLang="en-US" sz="2400" b="1">
                <a:solidFill>
                  <a:schemeClr val="tx1"/>
                </a:solidFill>
                <a:effectLst/>
                <a:latin typeface="Arial" charset="0"/>
              </a:rPr>
              <a:t>，同时不能小于</a:t>
            </a:r>
            <a:r>
              <a:rPr lang="en-US" altLang="zh-CN" sz="2400" b="1">
                <a:solidFill>
                  <a:schemeClr val="tx1"/>
                </a:solidFill>
                <a:effectLst/>
                <a:latin typeface="Arial" charset="0"/>
              </a:rPr>
              <a:t>0.20</a:t>
            </a:r>
            <a:r>
              <a:rPr lang="zh-CN" altLang="en-US" sz="2400" b="1">
                <a:solidFill>
                  <a:schemeClr val="tx1"/>
                </a:solidFill>
                <a:effectLst/>
                <a:latin typeface="Arial" charset="0"/>
              </a:rPr>
              <a:t>，</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td</a:t>
            </a:r>
            <a:r>
              <a:rPr lang="zh-CN" altLang="en-US" sz="2400" b="1">
                <a:solidFill>
                  <a:schemeClr val="tx1"/>
                </a:solidFill>
                <a:effectLst/>
                <a:latin typeface="Arial" charset="0"/>
              </a:rPr>
              <a:t>为混凝土抗拉强度设计值。</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配筋百分率</a:t>
            </a:r>
            <a:r>
              <a:rPr lang="en-US" altLang="zh-CN" sz="2400" b="1" i="1">
                <a:solidFill>
                  <a:schemeClr val="tx1"/>
                </a:solidFill>
                <a:effectLst/>
                <a:latin typeface="Arial" charset="0"/>
              </a:rPr>
              <a:t>P</a:t>
            </a:r>
            <a:r>
              <a:rPr lang="zh-CN" altLang="en-US" sz="24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9.1.12</a:t>
            </a:r>
            <a:r>
              <a:rPr lang="zh-CN" altLang="en-US" sz="2000" b="1">
                <a:solidFill>
                  <a:schemeClr val="tx1"/>
                </a:solidFill>
                <a:effectLst/>
                <a:latin typeface="Arial" charset="0"/>
              </a:rPr>
              <a:t>）</a:t>
            </a:r>
          </a:p>
          <a:p>
            <a:pPr marL="342900" indent="-342900">
              <a:spcBef>
                <a:spcPct val="20000"/>
              </a:spcBef>
              <a:buClr>
                <a:schemeClr val="accent2"/>
              </a:buClr>
              <a:buSzPct val="80000"/>
              <a:buFont typeface="Wingdings" pitchFamily="2" charset="2"/>
              <a:buNone/>
            </a:pPr>
            <a:endParaRPr lang="en-US" altLang="zh-CN" sz="3200" b="1">
              <a:solidFill>
                <a:schemeClr val="tx1"/>
              </a:solidFill>
              <a:effectLst/>
              <a:latin typeface="Arial" charset="0"/>
            </a:endParaRPr>
          </a:p>
        </p:txBody>
      </p:sp>
      <p:sp>
        <p:nvSpPr>
          <p:cNvPr id="122890" name="Rectangle 10"/>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22889" name="Object 9"/>
          <p:cNvGraphicFramePr>
            <a:graphicFrameLocks noChangeAspect="1"/>
          </p:cNvGraphicFramePr>
          <p:nvPr/>
        </p:nvGraphicFramePr>
        <p:xfrm>
          <a:off x="2195513" y="3860800"/>
          <a:ext cx="2951162" cy="857250"/>
        </p:xfrm>
        <a:graphic>
          <a:graphicData uri="http://schemas.openxmlformats.org/presentationml/2006/ole">
            <p:oleObj spid="_x0000_s122889" name="Equation" r:id="rId3" imgW="1473120" imgH="431640" progId="Equation.DSMT4">
              <p:embed/>
            </p:oleObj>
          </a:graphicData>
        </a:graphic>
      </p:graphicFrame>
      <p:sp>
        <p:nvSpPr>
          <p:cNvPr id="122891" name="Rectangle 11"/>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4.2</a:t>
            </a:r>
            <a:r>
              <a:rPr lang="zh-CN" altLang="en-US" sz="2400">
                <a:solidFill>
                  <a:srgbClr val="FFFF00"/>
                </a:solidFill>
                <a:effectLst>
                  <a:outerShdw blurRad="38100" dist="38100" dir="2700000" algn="tl">
                    <a:srgbClr val="000000"/>
                  </a:outerShdw>
                </a:effectLst>
                <a:latin typeface="Times New Roman" pitchFamily="18" charset="0"/>
              </a:rPr>
              <a:t>最小配筋百分率计算</a:t>
            </a:r>
          </a:p>
        </p:txBody>
      </p:sp>
      <p:sp>
        <p:nvSpPr>
          <p:cNvPr id="122892" name="Text Box 12"/>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6"/>
          <p:cNvSpPr>
            <a:spLocks noGrp="1"/>
          </p:cNvSpPr>
          <p:nvPr>
            <p:ph type="sldNum" sz="quarter" idx="12"/>
          </p:nvPr>
        </p:nvSpPr>
        <p:spPr/>
        <p:txBody>
          <a:bodyPr/>
          <a:lstStyle/>
          <a:p>
            <a:fld id="{C05549CC-4A4D-4DFA-8A5B-CC90A70457E8}" type="slidenum">
              <a:rPr lang="en-US" altLang="zh-CN"/>
              <a:pPr/>
              <a:t>26</a:t>
            </a:fld>
            <a:endParaRPr lang="en-US" altLang="zh-CN"/>
          </a:p>
        </p:txBody>
      </p:sp>
      <p:sp>
        <p:nvSpPr>
          <p:cNvPr id="123912" name="Rectangle 8"/>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为了防止盖板斜裂缝开展过宽或出现斜压破坏，盖板横截面必须满足</a:t>
            </a:r>
            <a:r>
              <a:rPr lang="en-US" altLang="zh-CN" sz="2400" b="1">
                <a:solidFill>
                  <a:schemeClr val="tx1"/>
                </a:solidFill>
                <a:effectLst/>
                <a:latin typeface="Arial" charset="0"/>
              </a:rPr>
              <a:t>《</a:t>
            </a:r>
            <a:r>
              <a:rPr lang="zh-CN" altLang="en-US" sz="2400" b="1">
                <a:solidFill>
                  <a:schemeClr val="tx1"/>
                </a:solidFill>
                <a:effectLst/>
                <a:latin typeface="Arial" charset="0"/>
              </a:rPr>
              <a:t>公桥规</a:t>
            </a:r>
            <a:r>
              <a:rPr lang="en-US" altLang="zh-CN" sz="2400" b="1">
                <a:solidFill>
                  <a:schemeClr val="tx1"/>
                </a:solidFill>
                <a:effectLst/>
                <a:latin typeface="Arial" charset="0"/>
              </a:rPr>
              <a:t>》5.2.9</a:t>
            </a:r>
            <a:r>
              <a:rPr lang="zh-CN" altLang="en-US" sz="2400" b="1">
                <a:solidFill>
                  <a:schemeClr val="tx1"/>
                </a:solidFill>
                <a:effectLst/>
                <a:latin typeface="Arial" charset="0"/>
              </a:rPr>
              <a:t>中关于抗剪截面的要求：</a:t>
            </a:r>
            <a:r>
              <a:rPr lang="zh-CN" altLang="en-US" sz="3200" b="1">
                <a:solidFill>
                  <a:schemeClr val="tx1"/>
                </a:solidFill>
                <a:effectLst/>
                <a:latin typeface="Arial" charset="0"/>
              </a:rPr>
              <a:t> </a:t>
            </a: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5.2.9</a:t>
            </a:r>
            <a:r>
              <a:rPr lang="zh-CN" altLang="en-US" sz="20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cu,k</a:t>
            </a:r>
            <a:r>
              <a:rPr lang="zh-CN" altLang="en-US" sz="2400" b="1">
                <a:solidFill>
                  <a:schemeClr val="tx1"/>
                </a:solidFill>
                <a:effectLst/>
                <a:latin typeface="Arial" charset="0"/>
              </a:rPr>
              <a:t>为边长为</a:t>
            </a:r>
            <a:r>
              <a:rPr lang="en-US" altLang="zh-CN" sz="2400" b="1">
                <a:solidFill>
                  <a:schemeClr val="tx1"/>
                </a:solidFill>
                <a:effectLst/>
                <a:latin typeface="Arial" charset="0"/>
              </a:rPr>
              <a:t>150mm</a:t>
            </a:r>
            <a:r>
              <a:rPr lang="zh-CN" altLang="en-US" sz="2400" b="1">
                <a:solidFill>
                  <a:schemeClr val="tx1"/>
                </a:solidFill>
                <a:effectLst/>
                <a:latin typeface="Arial" charset="0"/>
              </a:rPr>
              <a:t>的混凝土立方体抗压强度标准值，即为混凝土强度等级。</a:t>
            </a:r>
            <a:r>
              <a:rPr lang="zh-CN" altLang="en-US" sz="3200" b="1">
                <a:solidFill>
                  <a:schemeClr val="tx1"/>
                </a:solidFill>
                <a:effectLst/>
                <a:latin typeface="Arial" charset="0"/>
              </a:rPr>
              <a:t> </a:t>
            </a:r>
            <a:endParaRPr lang="zh-CN" altLang="en-US" sz="2000" b="1">
              <a:solidFill>
                <a:schemeClr val="tx1"/>
              </a:solidFill>
              <a:effectLst/>
              <a:latin typeface="Arial" charset="0"/>
            </a:endParaRPr>
          </a:p>
          <a:p>
            <a:pPr marL="342900" indent="-342900">
              <a:spcBef>
                <a:spcPct val="20000"/>
              </a:spcBef>
              <a:buClr>
                <a:schemeClr val="accent2"/>
              </a:buClr>
              <a:buSzPct val="80000"/>
              <a:buFont typeface="Wingdings" pitchFamily="2" charset="2"/>
              <a:buNone/>
            </a:pPr>
            <a:endParaRPr lang="en-US" altLang="zh-CN" sz="3200" b="1">
              <a:solidFill>
                <a:schemeClr val="tx1"/>
              </a:solidFill>
              <a:effectLst/>
              <a:latin typeface="Arial" charset="0"/>
            </a:endParaRPr>
          </a:p>
        </p:txBody>
      </p:sp>
      <p:sp>
        <p:nvSpPr>
          <p:cNvPr id="123914" name="Rectangle 10"/>
          <p:cNvSpPr>
            <a:spLocks noChangeArrowheads="1"/>
          </p:cNvSpPr>
          <p:nvPr/>
        </p:nvSpPr>
        <p:spPr bwMode="auto">
          <a:xfrm>
            <a:off x="0" y="32908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23913" name="Object 9"/>
          <p:cNvGraphicFramePr>
            <a:graphicFrameLocks noChangeAspect="1"/>
          </p:cNvGraphicFramePr>
          <p:nvPr/>
        </p:nvGraphicFramePr>
        <p:xfrm>
          <a:off x="2771775" y="3068638"/>
          <a:ext cx="3581400" cy="552450"/>
        </p:xfrm>
        <a:graphic>
          <a:graphicData uri="http://schemas.openxmlformats.org/presentationml/2006/ole">
            <p:oleObj spid="_x0000_s123913" name="Equation" r:id="rId3" imgW="1790640" imgH="279360" progId="Equation.DSMT4">
              <p:embed/>
            </p:oleObj>
          </a:graphicData>
        </a:graphic>
      </p:graphicFrame>
      <p:sp>
        <p:nvSpPr>
          <p:cNvPr id="123915" name="Rectangle 11"/>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4.3</a:t>
            </a:r>
            <a:r>
              <a:rPr lang="zh-CN" altLang="en-US" sz="2400">
                <a:solidFill>
                  <a:srgbClr val="FFFF00"/>
                </a:solidFill>
                <a:effectLst>
                  <a:outerShdw blurRad="38100" dist="38100" dir="2700000" algn="tl">
                    <a:srgbClr val="000000"/>
                  </a:outerShdw>
                </a:effectLst>
                <a:latin typeface="Times New Roman" pitchFamily="18" charset="0"/>
              </a:rPr>
              <a:t>斜截面抗剪承载力验算</a:t>
            </a:r>
          </a:p>
        </p:txBody>
      </p:sp>
      <p:sp>
        <p:nvSpPr>
          <p:cNvPr id="123916" name="Text Box 12"/>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6"/>
          <p:cNvSpPr>
            <a:spLocks noGrp="1"/>
          </p:cNvSpPr>
          <p:nvPr>
            <p:ph type="sldNum" sz="quarter" idx="12"/>
          </p:nvPr>
        </p:nvSpPr>
        <p:spPr/>
        <p:txBody>
          <a:bodyPr/>
          <a:lstStyle/>
          <a:p>
            <a:fld id="{3B10B02F-03F1-4D13-A1A6-560989A1CD98}" type="slidenum">
              <a:rPr lang="en-US" altLang="zh-CN"/>
              <a:pPr/>
              <a:t>27</a:t>
            </a:fld>
            <a:endParaRPr lang="en-US" altLang="zh-CN"/>
          </a:p>
        </p:txBody>
      </p:sp>
      <p:sp>
        <p:nvSpPr>
          <p:cNvPr id="130056" name="Rectangle 1032"/>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当满足</a:t>
            </a:r>
            <a:r>
              <a:rPr lang="en-US" altLang="zh-CN" sz="2400" b="1">
                <a:solidFill>
                  <a:schemeClr val="tx1"/>
                </a:solidFill>
                <a:effectLst/>
                <a:latin typeface="Arial" charset="0"/>
              </a:rPr>
              <a:t>《</a:t>
            </a:r>
            <a:r>
              <a:rPr lang="zh-CN" altLang="en-US" sz="2400" b="1">
                <a:solidFill>
                  <a:schemeClr val="tx1"/>
                </a:solidFill>
                <a:effectLst/>
                <a:latin typeface="Arial" charset="0"/>
              </a:rPr>
              <a:t>公桥规</a:t>
            </a:r>
            <a:r>
              <a:rPr lang="en-US" altLang="zh-CN" sz="2400" b="1">
                <a:solidFill>
                  <a:schemeClr val="tx1"/>
                </a:solidFill>
                <a:effectLst/>
                <a:latin typeface="Arial" charset="0"/>
              </a:rPr>
              <a:t>》5.2.10</a:t>
            </a:r>
            <a:r>
              <a:rPr lang="zh-CN" altLang="en-US" sz="2400" b="1">
                <a:solidFill>
                  <a:schemeClr val="tx1"/>
                </a:solidFill>
                <a:effectLst/>
                <a:latin typeface="Arial" charset="0"/>
              </a:rPr>
              <a:t>中的条件时，即：</a:t>
            </a: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5.2.10</a:t>
            </a:r>
            <a:r>
              <a:rPr lang="zh-CN" altLang="en-US" sz="2000" b="1">
                <a:solidFill>
                  <a:schemeClr val="tx1"/>
                </a:solidFill>
                <a:effectLst/>
                <a:latin typeface="Arial" charset="0"/>
              </a:rPr>
              <a:t>）</a:t>
            </a: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可不进行斜截面抗剪承载力的验算，仅按照构造要求配置箍筋。</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式中，</a:t>
            </a:r>
            <a:r>
              <a:rPr lang="en-US" altLang="zh-CN" sz="2400" b="1" i="1">
                <a:solidFill>
                  <a:schemeClr val="tx1"/>
                </a:solidFill>
                <a:effectLst/>
                <a:latin typeface="Arial" charset="0"/>
              </a:rPr>
              <a:t>a</a:t>
            </a:r>
            <a:r>
              <a:rPr lang="en-US" altLang="zh-CN" sz="2400" b="1" baseline="-25000">
                <a:solidFill>
                  <a:schemeClr val="tx1"/>
                </a:solidFill>
                <a:effectLst/>
                <a:latin typeface="Arial" charset="0"/>
              </a:rPr>
              <a:t>2</a:t>
            </a:r>
            <a:r>
              <a:rPr lang="zh-CN" altLang="en-US" sz="2400" b="1">
                <a:solidFill>
                  <a:schemeClr val="tx1"/>
                </a:solidFill>
                <a:effectLst/>
                <a:latin typeface="Arial" charset="0"/>
              </a:rPr>
              <a:t>为预应力提高系数，由于盖板属于钢筋混凝土受弯构件，</a:t>
            </a:r>
            <a:r>
              <a:rPr lang="en-US" altLang="zh-CN" sz="2400" b="1" i="1">
                <a:solidFill>
                  <a:schemeClr val="tx1"/>
                </a:solidFill>
                <a:effectLst/>
                <a:latin typeface="Arial" charset="0"/>
              </a:rPr>
              <a:t>a</a:t>
            </a:r>
            <a:r>
              <a:rPr lang="en-US" altLang="zh-CN" sz="2400" b="1" baseline="-25000">
                <a:solidFill>
                  <a:schemeClr val="tx1"/>
                </a:solidFill>
                <a:effectLst/>
                <a:latin typeface="Arial" charset="0"/>
              </a:rPr>
              <a:t>2</a:t>
            </a:r>
            <a:r>
              <a:rPr lang="zh-CN" altLang="en-US" sz="2400" b="1">
                <a:solidFill>
                  <a:schemeClr val="tx1"/>
                </a:solidFill>
                <a:effectLst/>
                <a:latin typeface="Arial" charset="0"/>
              </a:rPr>
              <a:t>取</a:t>
            </a:r>
            <a:r>
              <a:rPr lang="en-US" altLang="zh-CN" sz="2400" b="1">
                <a:solidFill>
                  <a:schemeClr val="tx1"/>
                </a:solidFill>
                <a:effectLst/>
                <a:latin typeface="Arial" charset="0"/>
              </a:rPr>
              <a:t>1.0</a:t>
            </a:r>
            <a:r>
              <a:rPr lang="zh-CN" altLang="en-US" sz="2400" b="1">
                <a:solidFill>
                  <a:schemeClr val="tx1"/>
                </a:solidFill>
                <a:effectLst/>
                <a:latin typeface="Arial" charset="0"/>
              </a:rPr>
              <a:t>；</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td</a:t>
            </a:r>
            <a:r>
              <a:rPr lang="zh-CN" altLang="en-US" sz="2400" b="1">
                <a:solidFill>
                  <a:schemeClr val="tx1"/>
                </a:solidFill>
                <a:effectLst/>
                <a:latin typeface="Arial" charset="0"/>
              </a:rPr>
              <a:t>为混凝土抗拉强度设计值。</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对于板式受弯构件，上式右边计算值可乘以</a:t>
            </a:r>
            <a:r>
              <a:rPr lang="en-US" altLang="zh-CN" sz="2400" b="1">
                <a:solidFill>
                  <a:schemeClr val="tx1"/>
                </a:solidFill>
                <a:effectLst/>
                <a:latin typeface="Arial" charset="0"/>
              </a:rPr>
              <a:t>1.25</a:t>
            </a:r>
            <a:r>
              <a:rPr lang="zh-CN" altLang="en-US" sz="2400" b="1">
                <a:solidFill>
                  <a:schemeClr val="tx1"/>
                </a:solidFill>
                <a:effectLst/>
                <a:latin typeface="Arial" charset="0"/>
              </a:rPr>
              <a:t>提高系数（上式已计入）。</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注意：公式（</a:t>
            </a:r>
            <a:r>
              <a:rPr lang="en-US" altLang="zh-CN" sz="2400" b="1">
                <a:solidFill>
                  <a:schemeClr val="tx1"/>
                </a:solidFill>
                <a:effectLst/>
                <a:latin typeface="Arial" charset="0"/>
              </a:rPr>
              <a:t>5.2.10</a:t>
            </a:r>
            <a:r>
              <a:rPr lang="zh-CN" altLang="en-US" sz="2400" b="1">
                <a:solidFill>
                  <a:schemeClr val="tx1"/>
                </a:solidFill>
                <a:effectLst/>
                <a:latin typeface="Arial" charset="0"/>
              </a:rPr>
              <a:t>）中</a:t>
            </a:r>
            <a:r>
              <a:rPr lang="en-US" altLang="zh-CN" sz="2400" b="1" i="1">
                <a:solidFill>
                  <a:schemeClr val="tx1"/>
                </a:solidFill>
                <a:effectLst/>
                <a:latin typeface="Arial" charset="0"/>
              </a:rPr>
              <a:t>b</a:t>
            </a:r>
            <a:r>
              <a:rPr lang="zh-CN" altLang="en-US" sz="2400" b="1">
                <a:solidFill>
                  <a:schemeClr val="tx1"/>
                </a:solidFill>
                <a:effectLst/>
                <a:latin typeface="Arial" charset="0"/>
              </a:rPr>
              <a:t>、</a:t>
            </a:r>
            <a:r>
              <a:rPr lang="en-US" altLang="zh-CN" sz="2400" b="1" i="1">
                <a:solidFill>
                  <a:schemeClr val="tx1"/>
                </a:solidFill>
                <a:effectLst/>
                <a:latin typeface="Arial" charset="0"/>
              </a:rPr>
              <a:t>h</a:t>
            </a:r>
            <a:r>
              <a:rPr lang="en-US" altLang="zh-CN" sz="2400" b="1" baseline="-25000">
                <a:solidFill>
                  <a:schemeClr val="tx1"/>
                </a:solidFill>
                <a:effectLst/>
                <a:latin typeface="Arial" charset="0"/>
              </a:rPr>
              <a:t>0</a:t>
            </a:r>
            <a:r>
              <a:rPr lang="zh-CN" altLang="en-US" sz="2400" b="1">
                <a:solidFill>
                  <a:schemeClr val="tx1"/>
                </a:solidFill>
                <a:effectLst/>
                <a:latin typeface="Arial" charset="0"/>
              </a:rPr>
              <a:t>的计量单位为</a:t>
            </a:r>
            <a:r>
              <a:rPr lang="en-US" altLang="zh-CN" sz="2400" b="1">
                <a:solidFill>
                  <a:schemeClr val="tx1"/>
                </a:solidFill>
                <a:effectLst/>
                <a:latin typeface="Arial" charset="0"/>
              </a:rPr>
              <a:t>mm</a:t>
            </a:r>
            <a:r>
              <a:rPr lang="zh-CN" altLang="en-US" sz="2400" b="1">
                <a:solidFill>
                  <a:schemeClr val="tx1"/>
                </a:solidFill>
                <a:effectLst/>
                <a:latin typeface="Arial" charset="0"/>
              </a:rPr>
              <a:t>。</a:t>
            </a:r>
          </a:p>
        </p:txBody>
      </p:sp>
      <p:sp>
        <p:nvSpPr>
          <p:cNvPr id="130058" name="Rectangle 1034"/>
          <p:cNvSpPr>
            <a:spLocks noChangeArrowheads="1"/>
          </p:cNvSpPr>
          <p:nvPr/>
        </p:nvSpPr>
        <p:spPr bwMode="auto">
          <a:xfrm>
            <a:off x="0" y="330993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30057" name="Object 1033"/>
          <p:cNvGraphicFramePr>
            <a:graphicFrameLocks noChangeAspect="1"/>
          </p:cNvGraphicFramePr>
          <p:nvPr/>
        </p:nvGraphicFramePr>
        <p:xfrm>
          <a:off x="1403350" y="2708275"/>
          <a:ext cx="4494213" cy="476250"/>
        </p:xfrm>
        <a:graphic>
          <a:graphicData uri="http://schemas.openxmlformats.org/presentationml/2006/ole">
            <p:oleObj spid="_x0000_s130057" name="Equation" r:id="rId3" imgW="2247840" imgH="241200" progId="Equation.DSMT4">
              <p:embed/>
            </p:oleObj>
          </a:graphicData>
        </a:graphic>
      </p:graphicFrame>
      <p:sp>
        <p:nvSpPr>
          <p:cNvPr id="130059" name="Rectangle 1035"/>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4.3</a:t>
            </a:r>
            <a:r>
              <a:rPr lang="zh-CN" altLang="en-US" sz="2400">
                <a:solidFill>
                  <a:srgbClr val="FFFF00"/>
                </a:solidFill>
                <a:effectLst>
                  <a:outerShdw blurRad="38100" dist="38100" dir="2700000" algn="tl">
                    <a:srgbClr val="000000"/>
                  </a:outerShdw>
                </a:effectLst>
                <a:latin typeface="Times New Roman" pitchFamily="18" charset="0"/>
              </a:rPr>
              <a:t>斜截面抗剪承载力验算</a:t>
            </a:r>
          </a:p>
        </p:txBody>
      </p:sp>
      <p:sp>
        <p:nvSpPr>
          <p:cNvPr id="130060" name="Text Box 1036"/>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7AD2D05D-14B0-4783-B34D-1C655735C1A6}" type="slidenum">
              <a:rPr lang="en-US" altLang="zh-CN"/>
              <a:pPr/>
              <a:t>28</a:t>
            </a:fld>
            <a:endParaRPr lang="en-US" altLang="zh-CN"/>
          </a:p>
        </p:txBody>
      </p:sp>
      <p:sp>
        <p:nvSpPr>
          <p:cNvPr id="230403" name="Rectangle 3"/>
          <p:cNvSpPr>
            <a:spLocks noGrp="1" noChangeArrowheads="1"/>
          </p:cNvSpPr>
          <p:nvPr>
            <p:ph type="body" sz="half" idx="1"/>
          </p:nvPr>
        </p:nvSpPr>
        <p:spPr>
          <a:xfrm>
            <a:off x="685800" y="1981200"/>
            <a:ext cx="7773988" cy="4114800"/>
          </a:xfrm>
        </p:spPr>
        <p:txBody>
          <a:bodyPr/>
          <a:lstStyle/>
          <a:p>
            <a:r>
              <a:rPr lang="en-US" altLang="zh-CN" sz="2000"/>
              <a:t>《</a:t>
            </a:r>
            <a:r>
              <a:rPr lang="zh-CN" altLang="en-US" sz="2000"/>
              <a:t>公桥规</a:t>
            </a:r>
            <a:r>
              <a:rPr lang="en-US" altLang="zh-CN" sz="2000"/>
              <a:t>》5.2.9</a:t>
            </a:r>
            <a:r>
              <a:rPr lang="zh-CN" altLang="en-US" sz="2000"/>
              <a:t>与</a:t>
            </a:r>
            <a:r>
              <a:rPr lang="en-US" altLang="zh-CN" sz="2000"/>
              <a:t>5.2.10</a:t>
            </a:r>
            <a:r>
              <a:rPr lang="zh-CN" altLang="en-US" sz="2000"/>
              <a:t>通过规定抗剪强度的上限值与下限值来使构件发生剪压破坏。</a:t>
            </a:r>
          </a:p>
          <a:p>
            <a:endParaRPr lang="zh-CN" altLang="en-US" sz="2000"/>
          </a:p>
          <a:p>
            <a:endParaRPr lang="zh-CN" altLang="en-US" sz="2000"/>
          </a:p>
          <a:p>
            <a:r>
              <a:rPr lang="zh-CN" altLang="en-US" sz="2000"/>
              <a:t>抗剪强度满足上述公式的条件下，构件才会发生剪压破坏，才可用</a:t>
            </a:r>
            <a:r>
              <a:rPr lang="en-US" altLang="zh-CN" sz="2000"/>
              <a:t>《</a:t>
            </a:r>
            <a:r>
              <a:rPr lang="zh-CN" altLang="en-US" sz="2000"/>
              <a:t>公桥规</a:t>
            </a:r>
            <a:r>
              <a:rPr lang="en-US" altLang="zh-CN" sz="2000"/>
              <a:t>》5.2.7</a:t>
            </a:r>
            <a:r>
              <a:rPr lang="zh-CN" altLang="en-US" sz="2000"/>
              <a:t>计算抗剪承载力</a:t>
            </a:r>
          </a:p>
          <a:p>
            <a:endParaRPr lang="en-US" altLang="zh-CN" sz="2000"/>
          </a:p>
        </p:txBody>
      </p:sp>
      <p:graphicFrame>
        <p:nvGraphicFramePr>
          <p:cNvPr id="230405" name="Object 5"/>
          <p:cNvGraphicFramePr>
            <a:graphicFrameLocks noChangeAspect="1"/>
          </p:cNvGraphicFramePr>
          <p:nvPr>
            <p:ph sz="half" idx="2"/>
          </p:nvPr>
        </p:nvGraphicFramePr>
        <p:xfrm>
          <a:off x="1187450" y="2781300"/>
          <a:ext cx="6754813" cy="501650"/>
        </p:xfrm>
        <a:graphic>
          <a:graphicData uri="http://schemas.openxmlformats.org/presentationml/2006/ole">
            <p:oleObj spid="_x0000_s230405" name="Equation" r:id="rId3" imgW="3746160" imgH="279360" progId="Equation.DSMT4">
              <p:embed/>
            </p:oleObj>
          </a:graphicData>
        </a:graphic>
      </p:graphicFrame>
      <p:sp>
        <p:nvSpPr>
          <p:cNvPr id="230408" name="Rectangle 8"/>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4.3</a:t>
            </a:r>
            <a:r>
              <a:rPr lang="zh-CN" altLang="en-US" sz="2400">
                <a:solidFill>
                  <a:srgbClr val="FFFF00"/>
                </a:solidFill>
                <a:effectLst>
                  <a:outerShdw blurRad="38100" dist="38100" dir="2700000" algn="tl">
                    <a:srgbClr val="000000"/>
                  </a:outerShdw>
                </a:effectLst>
                <a:latin typeface="Times New Roman" pitchFamily="18" charset="0"/>
              </a:rPr>
              <a:t>斜截面抗剪承载力验算</a:t>
            </a:r>
          </a:p>
        </p:txBody>
      </p:sp>
      <p:sp>
        <p:nvSpPr>
          <p:cNvPr id="230409" name="Text Box 9"/>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6"/>
          <p:cNvSpPr>
            <a:spLocks noGrp="1"/>
          </p:cNvSpPr>
          <p:nvPr>
            <p:ph type="sldNum" sz="quarter" idx="12"/>
          </p:nvPr>
        </p:nvSpPr>
        <p:spPr/>
        <p:txBody>
          <a:bodyPr/>
          <a:lstStyle/>
          <a:p>
            <a:fld id="{84DCE330-63FF-43CD-AE25-47071BF1DAE0}" type="slidenum">
              <a:rPr lang="en-US" altLang="zh-CN"/>
              <a:pPr/>
              <a:t>29</a:t>
            </a:fld>
            <a:endParaRPr lang="en-US" altLang="zh-CN"/>
          </a:p>
        </p:txBody>
      </p:sp>
      <p:sp>
        <p:nvSpPr>
          <p:cNvPr id="131082" name="Rectangle 10"/>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000" b="1">
                <a:solidFill>
                  <a:schemeClr val="tx1"/>
                </a:solidFill>
                <a:effectLst/>
                <a:latin typeface="Arial" charset="0"/>
              </a:rPr>
              <a:t>按</a:t>
            </a:r>
            <a:r>
              <a:rPr lang="en-US" altLang="zh-CN" sz="2000" b="1">
                <a:solidFill>
                  <a:schemeClr val="tx1"/>
                </a:solidFill>
                <a:effectLst/>
                <a:latin typeface="Arial" charset="0"/>
              </a:rPr>
              <a:t>《</a:t>
            </a:r>
            <a:r>
              <a:rPr lang="zh-CN" altLang="en-US" sz="2000" b="1">
                <a:solidFill>
                  <a:schemeClr val="tx1"/>
                </a:solidFill>
                <a:effectLst/>
                <a:latin typeface="Arial" charset="0"/>
              </a:rPr>
              <a:t>公桥规</a:t>
            </a:r>
            <a:r>
              <a:rPr lang="en-US" altLang="zh-CN" sz="2000" b="1">
                <a:solidFill>
                  <a:schemeClr val="tx1"/>
                </a:solidFill>
                <a:effectLst/>
                <a:latin typeface="Arial" charset="0"/>
              </a:rPr>
              <a:t>》5.2.7</a:t>
            </a:r>
            <a:r>
              <a:rPr lang="zh-CN" altLang="en-US" sz="2000" b="1">
                <a:solidFill>
                  <a:schemeClr val="tx1"/>
                </a:solidFill>
                <a:effectLst/>
                <a:latin typeface="Arial" charset="0"/>
              </a:rPr>
              <a:t>规定计算斜截面抗剪承载力：</a:t>
            </a:r>
          </a:p>
          <a:p>
            <a:pPr marL="342900" indent="-342900">
              <a:spcBef>
                <a:spcPct val="20000"/>
              </a:spcBef>
              <a:buClr>
                <a:schemeClr val="accent2"/>
              </a:buClr>
              <a:buSzPct val="80000"/>
              <a:buFont typeface="Wingdings" pitchFamily="2" charset="2"/>
              <a:buChar char="l"/>
            </a:pPr>
            <a:endParaRPr lang="zh-CN" altLang="en-US" sz="16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1600" b="1">
                <a:solidFill>
                  <a:schemeClr val="tx1"/>
                </a:solidFill>
                <a:effectLst/>
                <a:latin typeface="Arial" charset="0"/>
              </a:rPr>
              <a:t>    						</a:t>
            </a:r>
            <a:r>
              <a:rPr lang="en-US" altLang="zh-CN" sz="1600" b="1">
                <a:solidFill>
                  <a:schemeClr val="tx1"/>
                </a:solidFill>
                <a:effectLst/>
                <a:latin typeface="Arial" charset="0"/>
              </a:rPr>
              <a:t>《</a:t>
            </a:r>
            <a:r>
              <a:rPr lang="zh-CN" altLang="en-US" sz="1600" b="1">
                <a:solidFill>
                  <a:schemeClr val="tx1"/>
                </a:solidFill>
                <a:effectLst/>
                <a:latin typeface="Arial" charset="0"/>
              </a:rPr>
              <a:t>公桥规</a:t>
            </a:r>
            <a:r>
              <a:rPr lang="en-US" altLang="zh-CN" sz="1600" b="1">
                <a:solidFill>
                  <a:schemeClr val="tx1"/>
                </a:solidFill>
                <a:effectLst/>
                <a:latin typeface="Arial" charset="0"/>
              </a:rPr>
              <a:t>》</a:t>
            </a:r>
            <a:r>
              <a:rPr lang="zh-CN" altLang="en-US" sz="1600" b="1">
                <a:solidFill>
                  <a:schemeClr val="tx1"/>
                </a:solidFill>
                <a:effectLst/>
                <a:latin typeface="Arial" charset="0"/>
              </a:rPr>
              <a:t>（</a:t>
            </a:r>
            <a:r>
              <a:rPr lang="en-US" altLang="zh-CN" sz="1600" b="1">
                <a:solidFill>
                  <a:schemeClr val="tx1"/>
                </a:solidFill>
                <a:effectLst/>
                <a:latin typeface="Arial" charset="0"/>
              </a:rPr>
              <a:t>5.2.7-1</a:t>
            </a:r>
            <a:r>
              <a:rPr lang="zh-CN" altLang="en-US" sz="16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endParaRPr lang="zh-CN" altLang="en-US" sz="16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endParaRPr lang="zh-CN" altLang="en-US" sz="16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1600" b="1">
                <a:solidFill>
                  <a:schemeClr val="tx1"/>
                </a:solidFill>
                <a:effectLst/>
                <a:latin typeface="Arial" charset="0"/>
              </a:rPr>
              <a:t> 						</a:t>
            </a:r>
            <a:r>
              <a:rPr lang="en-US" altLang="zh-CN" sz="1600" b="1">
                <a:solidFill>
                  <a:schemeClr val="tx1"/>
                </a:solidFill>
                <a:effectLst/>
                <a:latin typeface="Arial" charset="0"/>
              </a:rPr>
              <a:t>《</a:t>
            </a:r>
            <a:r>
              <a:rPr lang="zh-CN" altLang="en-US" sz="1600" b="1">
                <a:solidFill>
                  <a:schemeClr val="tx1"/>
                </a:solidFill>
                <a:effectLst/>
                <a:latin typeface="Arial" charset="0"/>
              </a:rPr>
              <a:t>公桥规</a:t>
            </a:r>
            <a:r>
              <a:rPr lang="en-US" altLang="zh-CN" sz="1600" b="1">
                <a:solidFill>
                  <a:schemeClr val="tx1"/>
                </a:solidFill>
                <a:effectLst/>
                <a:latin typeface="Arial" charset="0"/>
              </a:rPr>
              <a:t>》</a:t>
            </a:r>
            <a:r>
              <a:rPr lang="zh-CN" altLang="en-US" sz="1600" b="1">
                <a:solidFill>
                  <a:schemeClr val="tx1"/>
                </a:solidFill>
                <a:effectLst/>
                <a:latin typeface="Arial" charset="0"/>
              </a:rPr>
              <a:t>（</a:t>
            </a:r>
            <a:r>
              <a:rPr lang="en-US" altLang="zh-CN" sz="1600" b="1">
                <a:solidFill>
                  <a:schemeClr val="tx1"/>
                </a:solidFill>
                <a:effectLst/>
                <a:latin typeface="Arial" charset="0"/>
              </a:rPr>
              <a:t>5.2.7-2</a:t>
            </a:r>
            <a:r>
              <a:rPr lang="zh-CN" altLang="en-US" sz="16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endParaRPr lang="zh-CN" altLang="en-US" sz="20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1600" b="1">
                <a:solidFill>
                  <a:schemeClr val="tx1"/>
                </a:solidFill>
                <a:effectLst/>
                <a:latin typeface="Arial" charset="0"/>
              </a:rPr>
              <a:t> 						</a:t>
            </a:r>
            <a:r>
              <a:rPr lang="en-US" altLang="zh-CN" sz="1600" b="1">
                <a:solidFill>
                  <a:schemeClr val="tx1"/>
                </a:solidFill>
                <a:effectLst/>
                <a:latin typeface="Arial" charset="0"/>
              </a:rPr>
              <a:t>《</a:t>
            </a:r>
            <a:r>
              <a:rPr lang="zh-CN" altLang="en-US" sz="1600" b="1">
                <a:solidFill>
                  <a:schemeClr val="tx1"/>
                </a:solidFill>
                <a:effectLst/>
                <a:latin typeface="Arial" charset="0"/>
              </a:rPr>
              <a:t>公桥规</a:t>
            </a:r>
            <a:r>
              <a:rPr lang="en-US" altLang="zh-CN" sz="1600" b="1">
                <a:solidFill>
                  <a:schemeClr val="tx1"/>
                </a:solidFill>
                <a:effectLst/>
                <a:latin typeface="Arial" charset="0"/>
              </a:rPr>
              <a:t>》</a:t>
            </a:r>
            <a:r>
              <a:rPr lang="zh-CN" altLang="en-US" sz="1600" b="1">
                <a:solidFill>
                  <a:schemeClr val="tx1"/>
                </a:solidFill>
                <a:effectLst/>
                <a:latin typeface="Arial" charset="0"/>
              </a:rPr>
              <a:t>（</a:t>
            </a:r>
            <a:r>
              <a:rPr lang="en-US" altLang="zh-CN" sz="1600" b="1">
                <a:solidFill>
                  <a:schemeClr val="tx1"/>
                </a:solidFill>
                <a:effectLst/>
                <a:latin typeface="Arial" charset="0"/>
              </a:rPr>
              <a:t>5.2.7-3</a:t>
            </a:r>
            <a:r>
              <a:rPr lang="zh-CN" altLang="en-US" sz="1600" b="1">
                <a:solidFill>
                  <a:schemeClr val="tx1"/>
                </a:solidFill>
                <a:effectLst/>
                <a:latin typeface="Arial" charset="0"/>
              </a:rPr>
              <a:t>）</a:t>
            </a:r>
            <a:endParaRPr lang="zh-CN" altLang="en-US" sz="20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000" b="1">
                <a:solidFill>
                  <a:schemeClr val="tx1"/>
                </a:solidFill>
                <a:effectLst/>
                <a:latin typeface="Arial" charset="0"/>
              </a:rPr>
              <a:t>式中，</a:t>
            </a:r>
            <a:r>
              <a:rPr lang="en-US" altLang="zh-CN" sz="2000" b="1" i="1">
                <a:solidFill>
                  <a:schemeClr val="tx1"/>
                </a:solidFill>
                <a:effectLst/>
                <a:latin typeface="Arial" charset="0"/>
              </a:rPr>
              <a:t>V</a:t>
            </a:r>
            <a:r>
              <a:rPr lang="en-US" altLang="zh-CN" sz="2000" b="1" baseline="-25000">
                <a:solidFill>
                  <a:schemeClr val="tx1"/>
                </a:solidFill>
                <a:effectLst/>
                <a:latin typeface="Arial" charset="0"/>
              </a:rPr>
              <a:t>cs</a:t>
            </a:r>
            <a:r>
              <a:rPr lang="zh-CN" altLang="en-US" sz="2000" b="1">
                <a:solidFill>
                  <a:schemeClr val="tx1"/>
                </a:solidFill>
                <a:effectLst/>
                <a:latin typeface="Arial" charset="0"/>
              </a:rPr>
              <a:t>为斜截面内混凝土和箍筋共同的抗剪承载力设计值；</a:t>
            </a:r>
            <a:r>
              <a:rPr lang="en-US" altLang="zh-CN" sz="2000" b="1" i="1">
                <a:solidFill>
                  <a:schemeClr val="tx1"/>
                </a:solidFill>
                <a:effectLst/>
                <a:latin typeface="Arial" charset="0"/>
              </a:rPr>
              <a:t>V</a:t>
            </a:r>
            <a:r>
              <a:rPr lang="en-US" altLang="zh-CN" sz="2000" b="1" baseline="-25000">
                <a:solidFill>
                  <a:schemeClr val="tx1"/>
                </a:solidFill>
                <a:effectLst/>
                <a:latin typeface="Arial" charset="0"/>
              </a:rPr>
              <a:t>sb</a:t>
            </a:r>
            <a:r>
              <a:rPr lang="zh-CN" altLang="en-US" sz="2000" b="1">
                <a:solidFill>
                  <a:schemeClr val="tx1"/>
                </a:solidFill>
                <a:effectLst/>
                <a:latin typeface="Arial" charset="0"/>
              </a:rPr>
              <a:t>为与斜截面相交的普通弯起钢筋抗剪承载力设计值；</a:t>
            </a:r>
            <a:r>
              <a:rPr lang="en-US" altLang="zh-CN" sz="2000" b="1" i="1">
                <a:solidFill>
                  <a:schemeClr val="tx1"/>
                </a:solidFill>
                <a:effectLst/>
                <a:latin typeface="Arial" charset="0"/>
              </a:rPr>
              <a:t>a</a:t>
            </a:r>
            <a:r>
              <a:rPr lang="en-US" altLang="zh-CN" sz="2000" b="1" baseline="-25000">
                <a:solidFill>
                  <a:schemeClr val="tx1"/>
                </a:solidFill>
                <a:effectLst/>
                <a:latin typeface="Arial" charset="0"/>
              </a:rPr>
              <a:t>1</a:t>
            </a:r>
            <a:r>
              <a:rPr lang="zh-CN" altLang="en-US" sz="2000" b="1">
                <a:solidFill>
                  <a:schemeClr val="tx1"/>
                </a:solidFill>
                <a:effectLst/>
                <a:latin typeface="Arial" charset="0"/>
              </a:rPr>
              <a:t>为异号弯矩影响系数，取</a:t>
            </a:r>
            <a:r>
              <a:rPr lang="en-US" altLang="zh-CN" sz="2000" b="1">
                <a:solidFill>
                  <a:schemeClr val="tx1"/>
                </a:solidFill>
                <a:effectLst/>
                <a:latin typeface="Arial" charset="0"/>
              </a:rPr>
              <a:t>1.0</a:t>
            </a:r>
            <a:r>
              <a:rPr lang="zh-CN" altLang="en-US" sz="2000" b="1">
                <a:solidFill>
                  <a:schemeClr val="tx1"/>
                </a:solidFill>
                <a:effectLst/>
                <a:latin typeface="Arial" charset="0"/>
              </a:rPr>
              <a:t>；</a:t>
            </a:r>
            <a:r>
              <a:rPr lang="en-US" altLang="zh-CN" sz="2000" b="1" i="1">
                <a:solidFill>
                  <a:schemeClr val="tx1"/>
                </a:solidFill>
                <a:effectLst/>
                <a:latin typeface="Arial" charset="0"/>
              </a:rPr>
              <a:t>a</a:t>
            </a:r>
            <a:r>
              <a:rPr lang="en-US" altLang="zh-CN" sz="2000" b="1" baseline="-25000">
                <a:solidFill>
                  <a:schemeClr val="tx1"/>
                </a:solidFill>
                <a:effectLst/>
                <a:latin typeface="Arial" charset="0"/>
              </a:rPr>
              <a:t>3</a:t>
            </a:r>
            <a:r>
              <a:rPr lang="zh-CN" altLang="en-US" sz="2000" b="1">
                <a:solidFill>
                  <a:schemeClr val="tx1"/>
                </a:solidFill>
                <a:effectLst/>
                <a:latin typeface="Arial" charset="0"/>
              </a:rPr>
              <a:t>为受压翼缘的影响系数，取</a:t>
            </a:r>
            <a:r>
              <a:rPr lang="en-US" altLang="zh-CN" sz="2000" b="1">
                <a:solidFill>
                  <a:schemeClr val="tx1"/>
                </a:solidFill>
                <a:effectLst/>
                <a:latin typeface="Arial" charset="0"/>
              </a:rPr>
              <a:t>1.1</a:t>
            </a:r>
            <a:r>
              <a:rPr lang="zh-CN" altLang="en-US" sz="2000" b="1">
                <a:solidFill>
                  <a:schemeClr val="tx1"/>
                </a:solidFill>
                <a:effectLst/>
                <a:latin typeface="Arial" charset="0"/>
              </a:rPr>
              <a:t>；</a:t>
            </a:r>
            <a:r>
              <a:rPr lang="en-US" altLang="zh-CN" sz="2000" b="1" i="1">
                <a:solidFill>
                  <a:schemeClr val="tx1"/>
                </a:solidFill>
                <a:effectLst/>
                <a:latin typeface="Arial" charset="0"/>
              </a:rPr>
              <a:t>P</a:t>
            </a:r>
            <a:r>
              <a:rPr lang="zh-CN" altLang="en-US" sz="2000" b="1">
                <a:solidFill>
                  <a:schemeClr val="tx1"/>
                </a:solidFill>
                <a:effectLst/>
                <a:latin typeface="Arial" charset="0"/>
              </a:rPr>
              <a:t>为受拉钢筋配筋百分率；</a:t>
            </a:r>
            <a:r>
              <a:rPr lang="en-US" altLang="zh-CN" sz="2000" b="1" i="1">
                <a:solidFill>
                  <a:schemeClr val="tx1"/>
                </a:solidFill>
                <a:effectLst/>
                <a:latin typeface="Arial" charset="0"/>
              </a:rPr>
              <a:t>ρ</a:t>
            </a:r>
            <a:r>
              <a:rPr lang="en-US" altLang="zh-CN" sz="2000" b="1" baseline="-25000">
                <a:solidFill>
                  <a:schemeClr val="tx1"/>
                </a:solidFill>
                <a:effectLst/>
                <a:latin typeface="Arial" charset="0"/>
              </a:rPr>
              <a:t>sv</a:t>
            </a:r>
            <a:r>
              <a:rPr lang="zh-CN" altLang="en-US" sz="2000" b="1">
                <a:solidFill>
                  <a:schemeClr val="tx1"/>
                </a:solidFill>
                <a:effectLst/>
                <a:latin typeface="Arial" charset="0"/>
              </a:rPr>
              <a:t>为斜截面内箍筋配筋率；</a:t>
            </a:r>
            <a:r>
              <a:rPr lang="en-US" altLang="zh-CN" sz="2000" b="1" i="1">
                <a:solidFill>
                  <a:schemeClr val="tx1"/>
                </a:solidFill>
                <a:effectLst/>
                <a:latin typeface="Arial" charset="0"/>
              </a:rPr>
              <a:t>f</a:t>
            </a:r>
            <a:r>
              <a:rPr lang="en-US" altLang="zh-CN" sz="2000" b="1" baseline="-25000">
                <a:solidFill>
                  <a:schemeClr val="tx1"/>
                </a:solidFill>
                <a:effectLst/>
                <a:latin typeface="Arial" charset="0"/>
              </a:rPr>
              <a:t>sv</a:t>
            </a:r>
            <a:r>
              <a:rPr lang="zh-CN" altLang="en-US" sz="2000" b="1">
                <a:solidFill>
                  <a:schemeClr val="tx1"/>
                </a:solidFill>
                <a:effectLst/>
                <a:latin typeface="Arial" charset="0"/>
              </a:rPr>
              <a:t>为箍筋抗拉强度设计值；</a:t>
            </a:r>
            <a:r>
              <a:rPr lang="en-US" altLang="zh-CN" sz="2000" b="1" i="1">
                <a:solidFill>
                  <a:schemeClr val="tx1"/>
                </a:solidFill>
                <a:effectLst/>
                <a:latin typeface="Arial" charset="0"/>
              </a:rPr>
              <a:t>A</a:t>
            </a:r>
            <a:r>
              <a:rPr lang="en-US" altLang="zh-CN" sz="2000" b="1" baseline="-25000">
                <a:solidFill>
                  <a:schemeClr val="tx1"/>
                </a:solidFill>
                <a:effectLst/>
                <a:latin typeface="Arial" charset="0"/>
              </a:rPr>
              <a:t>sb</a:t>
            </a:r>
            <a:r>
              <a:rPr lang="zh-CN" altLang="en-US" sz="2000" b="1">
                <a:solidFill>
                  <a:schemeClr val="tx1"/>
                </a:solidFill>
                <a:effectLst/>
                <a:latin typeface="Arial" charset="0"/>
              </a:rPr>
              <a:t>为斜截面内在同一弯起平面的普通钢筋截面面积；</a:t>
            </a:r>
            <a:r>
              <a:rPr lang="en-US" altLang="zh-CN" sz="2000" b="1" i="1">
                <a:solidFill>
                  <a:schemeClr val="tx1"/>
                </a:solidFill>
                <a:effectLst/>
                <a:latin typeface="Arial" charset="0"/>
              </a:rPr>
              <a:t>θ</a:t>
            </a:r>
            <a:r>
              <a:rPr lang="en-US" altLang="zh-CN" sz="2000" b="1" baseline="-25000">
                <a:solidFill>
                  <a:schemeClr val="tx1"/>
                </a:solidFill>
                <a:effectLst/>
                <a:latin typeface="Arial" charset="0"/>
              </a:rPr>
              <a:t>s</a:t>
            </a:r>
            <a:r>
              <a:rPr lang="zh-CN" altLang="en-US" sz="2000" b="1">
                <a:solidFill>
                  <a:schemeClr val="tx1"/>
                </a:solidFill>
                <a:effectLst/>
                <a:latin typeface="Arial" charset="0"/>
              </a:rPr>
              <a:t>为普通弯起钢筋的切线与水平线的夹角。 </a:t>
            </a:r>
          </a:p>
        </p:txBody>
      </p:sp>
      <p:graphicFrame>
        <p:nvGraphicFramePr>
          <p:cNvPr id="131085" name="Object 13"/>
          <p:cNvGraphicFramePr>
            <a:graphicFrameLocks noChangeAspect="1"/>
          </p:cNvGraphicFramePr>
          <p:nvPr/>
        </p:nvGraphicFramePr>
        <p:xfrm>
          <a:off x="3851275" y="2565400"/>
          <a:ext cx="1382713" cy="342900"/>
        </p:xfrm>
        <a:graphic>
          <a:graphicData uri="http://schemas.openxmlformats.org/presentationml/2006/ole">
            <p:oleObj spid="_x0000_s131085" name="Equation" r:id="rId3" imgW="927000" imgH="228600" progId="Equation.DSMT4">
              <p:embed/>
            </p:oleObj>
          </a:graphicData>
        </a:graphic>
      </p:graphicFrame>
      <p:graphicFrame>
        <p:nvGraphicFramePr>
          <p:cNvPr id="131084" name="Object 12"/>
          <p:cNvGraphicFramePr>
            <a:graphicFrameLocks noChangeAspect="1"/>
          </p:cNvGraphicFramePr>
          <p:nvPr/>
        </p:nvGraphicFramePr>
        <p:xfrm>
          <a:off x="1692275" y="3141663"/>
          <a:ext cx="5556250" cy="500062"/>
        </p:xfrm>
        <a:graphic>
          <a:graphicData uri="http://schemas.openxmlformats.org/presentationml/2006/ole">
            <p:oleObj spid="_x0000_s131084" name="Equation" r:id="rId4" imgW="3708360" imgH="330120" progId="Equation.DSMT4">
              <p:embed/>
            </p:oleObj>
          </a:graphicData>
        </a:graphic>
      </p:graphicFrame>
      <p:graphicFrame>
        <p:nvGraphicFramePr>
          <p:cNvPr id="131083" name="Object 11"/>
          <p:cNvGraphicFramePr>
            <a:graphicFrameLocks noChangeAspect="1"/>
          </p:cNvGraphicFramePr>
          <p:nvPr/>
        </p:nvGraphicFramePr>
        <p:xfrm>
          <a:off x="3132138" y="4005263"/>
          <a:ext cx="2786062" cy="385762"/>
        </p:xfrm>
        <a:graphic>
          <a:graphicData uri="http://schemas.openxmlformats.org/presentationml/2006/ole">
            <p:oleObj spid="_x0000_s131083" name="Equation" r:id="rId5" imgW="1854000" imgH="253800" progId="Equation.DSMT4">
              <p:embed/>
            </p:oleObj>
          </a:graphicData>
        </a:graphic>
      </p:graphicFrame>
      <p:sp>
        <p:nvSpPr>
          <p:cNvPr id="131086" name="Rectangle 14"/>
          <p:cNvSpPr>
            <a:spLocks noChangeArrowheads="1"/>
          </p:cNvSpPr>
          <p:nvPr/>
        </p:nvSpPr>
        <p:spPr bwMode="auto">
          <a:xfrm>
            <a:off x="0" y="301942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31087" name="Rectangle 15"/>
          <p:cNvSpPr>
            <a:spLocks noChangeArrowheads="1"/>
          </p:cNvSpPr>
          <p:nvPr/>
        </p:nvSpPr>
        <p:spPr bwMode="auto">
          <a:xfrm>
            <a:off x="0" y="324802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31088" name="Rectangle 16"/>
          <p:cNvSpPr>
            <a:spLocks noChangeArrowheads="1"/>
          </p:cNvSpPr>
          <p:nvPr/>
        </p:nvSpPr>
        <p:spPr bwMode="auto">
          <a:xfrm>
            <a:off x="0" y="3581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31089" name="Rectangle 17"/>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持久状况承载能力极限状态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4.3</a:t>
            </a:r>
            <a:r>
              <a:rPr lang="zh-CN" altLang="en-US" sz="2400">
                <a:solidFill>
                  <a:srgbClr val="FFFF00"/>
                </a:solidFill>
                <a:effectLst>
                  <a:outerShdw blurRad="38100" dist="38100" dir="2700000" algn="tl">
                    <a:srgbClr val="000000"/>
                  </a:outerShdw>
                </a:effectLst>
                <a:latin typeface="Times New Roman" pitchFamily="18" charset="0"/>
              </a:rPr>
              <a:t>斜截面抗剪承载力验算</a:t>
            </a:r>
          </a:p>
        </p:txBody>
      </p:sp>
      <p:sp>
        <p:nvSpPr>
          <p:cNvPr id="131090" name="Text Box 18"/>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6"/>
          <p:cNvSpPr>
            <a:spLocks noGrp="1"/>
          </p:cNvSpPr>
          <p:nvPr>
            <p:ph type="sldNum" sz="quarter" idx="12"/>
          </p:nvPr>
        </p:nvSpPr>
        <p:spPr/>
        <p:txBody>
          <a:bodyPr/>
          <a:lstStyle/>
          <a:p>
            <a:fld id="{7225E274-A3CD-4261-9C0F-E54C46EB5FC5}" type="slidenum">
              <a:rPr lang="en-US" altLang="zh-CN"/>
              <a:pPr/>
              <a:t>30</a:t>
            </a:fld>
            <a:endParaRPr lang="en-US" altLang="zh-CN"/>
          </a:p>
        </p:txBody>
      </p:sp>
      <p:sp>
        <p:nvSpPr>
          <p:cNvPr id="132100" name="Rectangle 4"/>
          <p:cNvSpPr>
            <a:spLocks noChangeArrowheads="1"/>
          </p:cNvSpPr>
          <p:nvPr/>
        </p:nvSpPr>
        <p:spPr bwMode="auto">
          <a:xfrm>
            <a:off x="1938338" y="1790700"/>
            <a:ext cx="9144000" cy="0"/>
          </a:xfrm>
          <a:prstGeom prst="rect">
            <a:avLst/>
          </a:prstGeom>
          <a:noFill/>
          <a:ln w="9525">
            <a:noFill/>
            <a:miter lim="800000"/>
            <a:headEnd/>
            <a:tailEnd/>
          </a:ln>
          <a:effectLst/>
        </p:spPr>
        <p:txBody>
          <a:bodyPr>
            <a:spAutoFit/>
          </a:bodyPr>
          <a:lstStyle/>
          <a:p>
            <a:endParaRPr lang="zh-CN" altLang="en-US"/>
          </a:p>
        </p:txBody>
      </p:sp>
      <p:sp>
        <p:nvSpPr>
          <p:cNvPr id="132105" name="Rectangle 9"/>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lgn="just">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国内现有构造物结构验算（尤其是小型构造物）的普遍情况是注重承载能力极限状态的验算而忽视正常使用极限状态的验算，以致公路投入到运营使用之后几年的时间内，许多构造物即出现裂缝过宽、变形过大等诸多问题，严重影响结构的适用性和耐久性。因此，在此重点阐述持久状况正常使用极限状态的验算。</a:t>
            </a:r>
          </a:p>
        </p:txBody>
      </p:sp>
      <p:sp>
        <p:nvSpPr>
          <p:cNvPr id="132107" name="Rectangle 11"/>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二 盖板验算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821B4171-0F77-46F1-AA55-6217D3A169E3}" type="slidenum">
              <a:rPr lang="en-US" altLang="zh-CN"/>
              <a:pPr/>
              <a:t>31</a:t>
            </a:fld>
            <a:endParaRPr lang="en-US" altLang="zh-CN"/>
          </a:p>
        </p:txBody>
      </p:sp>
      <p:sp>
        <p:nvSpPr>
          <p:cNvPr id="184323" name="Rectangle 3"/>
          <p:cNvSpPr>
            <a:spLocks noGrp="1" noChangeArrowheads="1"/>
          </p:cNvSpPr>
          <p:nvPr>
            <p:ph type="body" idx="1"/>
          </p:nvPr>
        </p:nvSpPr>
        <p:spPr/>
        <p:txBody>
          <a:bodyPr/>
          <a:lstStyle/>
          <a:p>
            <a:r>
              <a:rPr lang="zh-CN" altLang="en-US" sz="2400"/>
              <a:t>钢筋混凝土构件在正常使用极限状态下的裂缝宽度，应按作用短期效应组合并考虑长期效应影响进行验算。</a:t>
            </a:r>
          </a:p>
          <a:p>
            <a:r>
              <a:rPr lang="zh-CN" altLang="en-US" sz="2400"/>
              <a:t>导致受弯构件开裂的内力为弯矩，因此对弯矩进行组合，短期效应组合的内力值（弯矩）</a:t>
            </a:r>
            <a:r>
              <a:rPr lang="en-US" altLang="zh-CN" sz="2400" i="1"/>
              <a:t>N</a:t>
            </a:r>
            <a:r>
              <a:rPr lang="en-US" altLang="zh-CN" sz="2400" baseline="-25000"/>
              <a:t>s</a:t>
            </a:r>
            <a:r>
              <a:rPr lang="zh-CN" altLang="en-US" sz="2400"/>
              <a:t>：</a:t>
            </a:r>
          </a:p>
          <a:p>
            <a:endParaRPr lang="zh-CN" altLang="en-US" sz="2400"/>
          </a:p>
          <a:p>
            <a:endParaRPr lang="zh-CN" altLang="en-US" sz="2400"/>
          </a:p>
          <a:p>
            <a:r>
              <a:rPr lang="zh-CN" altLang="en-US" sz="2400"/>
              <a:t>长期效应组合的内力值（弯矩）</a:t>
            </a:r>
            <a:r>
              <a:rPr lang="en-US" altLang="zh-CN" sz="2400" i="1"/>
              <a:t>N</a:t>
            </a:r>
            <a:r>
              <a:rPr lang="en-US" altLang="zh-CN" sz="2400" i="1" baseline="-25000"/>
              <a:t>l</a:t>
            </a:r>
            <a:r>
              <a:rPr lang="zh-CN" altLang="en-US" sz="2400"/>
              <a:t>：</a:t>
            </a:r>
          </a:p>
        </p:txBody>
      </p:sp>
      <p:sp>
        <p:nvSpPr>
          <p:cNvPr id="184326" name="Rectangle 6"/>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4325" name="Object 5"/>
          <p:cNvGraphicFramePr>
            <a:graphicFrameLocks noChangeAspect="1"/>
          </p:cNvGraphicFramePr>
          <p:nvPr/>
        </p:nvGraphicFramePr>
        <p:xfrm>
          <a:off x="3059113" y="4221163"/>
          <a:ext cx="2800350" cy="457200"/>
        </p:xfrm>
        <a:graphic>
          <a:graphicData uri="http://schemas.openxmlformats.org/presentationml/2006/ole">
            <p:oleObj spid="_x0000_s184325" name="Equation" r:id="rId3" imgW="1396800" imgH="228600" progId="Equation.DSMT4">
              <p:embed/>
            </p:oleObj>
          </a:graphicData>
        </a:graphic>
      </p:graphicFrame>
      <p:sp>
        <p:nvSpPr>
          <p:cNvPr id="184328" name="Rectangle 8"/>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4327" name="Object 7"/>
          <p:cNvGraphicFramePr>
            <a:graphicFrameLocks noChangeAspect="1"/>
          </p:cNvGraphicFramePr>
          <p:nvPr/>
        </p:nvGraphicFramePr>
        <p:xfrm>
          <a:off x="3059113" y="5445125"/>
          <a:ext cx="2760662" cy="457200"/>
        </p:xfrm>
        <a:graphic>
          <a:graphicData uri="http://schemas.openxmlformats.org/presentationml/2006/ole">
            <p:oleObj spid="_x0000_s184327" name="Equation" r:id="rId4" imgW="1384200" imgH="228600" progId="Equation.DSMT4">
              <p:embed/>
            </p:oleObj>
          </a:graphicData>
        </a:graphic>
      </p:graphicFrame>
      <p:sp>
        <p:nvSpPr>
          <p:cNvPr id="184332" name="Rectangle 12"/>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5.1</a:t>
            </a:r>
            <a:r>
              <a:rPr lang="zh-CN" altLang="en-US" sz="2400">
                <a:solidFill>
                  <a:srgbClr val="FFFF00"/>
                </a:solidFill>
                <a:effectLst>
                  <a:outerShdw blurRad="38100" dist="38100" dir="2700000" algn="tl">
                    <a:srgbClr val="000000"/>
                  </a:outerShdw>
                </a:effectLst>
                <a:latin typeface="Times New Roman" pitchFamily="18" charset="0"/>
              </a:rPr>
              <a:t>裂缝宽度验算</a:t>
            </a:r>
          </a:p>
        </p:txBody>
      </p:sp>
      <p:sp>
        <p:nvSpPr>
          <p:cNvPr id="184333" name="Text Box 13"/>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AB59143C-6599-4174-B601-72213968E2BC}" type="slidenum">
              <a:rPr lang="en-US" altLang="zh-CN"/>
              <a:pPr/>
              <a:t>32</a:t>
            </a:fld>
            <a:endParaRPr lang="en-US" altLang="zh-CN"/>
          </a:p>
        </p:txBody>
      </p:sp>
      <p:sp>
        <p:nvSpPr>
          <p:cNvPr id="185347" name="Rectangle 3"/>
          <p:cNvSpPr>
            <a:spLocks noGrp="1" noChangeArrowheads="1"/>
          </p:cNvSpPr>
          <p:nvPr>
            <p:ph type="body" idx="1"/>
          </p:nvPr>
        </p:nvSpPr>
        <p:spPr>
          <a:xfrm>
            <a:off x="685800" y="1981200"/>
            <a:ext cx="7772400" cy="4400550"/>
          </a:xfrm>
        </p:spPr>
        <p:txBody>
          <a:bodyPr/>
          <a:lstStyle/>
          <a:p>
            <a:pPr>
              <a:lnSpc>
                <a:spcPct val="90000"/>
              </a:lnSpc>
            </a:pPr>
            <a:r>
              <a:rPr lang="zh-CN" altLang="en-US" sz="2400"/>
              <a:t>最大裂缝宽度</a:t>
            </a:r>
            <a:r>
              <a:rPr lang="en-US" altLang="zh-CN" sz="2400" i="1"/>
              <a:t>W</a:t>
            </a:r>
            <a:r>
              <a:rPr lang="en-US" altLang="zh-CN" sz="2400" baseline="-25000"/>
              <a:t>fk</a:t>
            </a:r>
            <a:r>
              <a:rPr lang="zh-CN" altLang="en-US" sz="2400"/>
              <a:t>可按下列公式计算：</a:t>
            </a:r>
          </a:p>
          <a:p>
            <a:pPr>
              <a:lnSpc>
                <a:spcPct val="90000"/>
              </a:lnSpc>
            </a:pPr>
            <a:endParaRPr lang="zh-CN" altLang="en-US" sz="2400"/>
          </a:p>
          <a:p>
            <a:pPr>
              <a:lnSpc>
                <a:spcPct val="90000"/>
              </a:lnSpc>
            </a:pPr>
            <a:r>
              <a:rPr lang="zh-CN" altLang="en-US" sz="2000"/>
              <a:t> 					       </a:t>
            </a:r>
            <a:r>
              <a:rPr lang="en-US" altLang="zh-CN" sz="2000"/>
              <a:t>《</a:t>
            </a:r>
            <a:r>
              <a:rPr lang="zh-CN" altLang="en-US" sz="2000"/>
              <a:t>公桥规</a:t>
            </a:r>
            <a:r>
              <a:rPr lang="en-US" altLang="zh-CN" sz="2000"/>
              <a:t>》</a:t>
            </a:r>
            <a:r>
              <a:rPr lang="zh-CN" altLang="en-US" sz="2000"/>
              <a:t>（</a:t>
            </a:r>
            <a:r>
              <a:rPr lang="en-US" altLang="zh-CN" sz="2000"/>
              <a:t>6.4.3</a:t>
            </a:r>
            <a:r>
              <a:rPr lang="zh-CN" altLang="en-US" sz="2000"/>
              <a:t>）</a:t>
            </a:r>
          </a:p>
          <a:p>
            <a:pPr>
              <a:lnSpc>
                <a:spcPct val="90000"/>
              </a:lnSpc>
            </a:pPr>
            <a:endParaRPr lang="zh-CN" altLang="en-US" sz="2400" i="1"/>
          </a:p>
          <a:p>
            <a:pPr>
              <a:lnSpc>
                <a:spcPct val="90000"/>
              </a:lnSpc>
            </a:pPr>
            <a:endParaRPr lang="zh-CN" altLang="en-US" sz="2400" i="1"/>
          </a:p>
          <a:p>
            <a:pPr>
              <a:lnSpc>
                <a:spcPct val="90000"/>
              </a:lnSpc>
            </a:pPr>
            <a:r>
              <a:rPr lang="en-US" altLang="zh-CN" sz="2400" i="1"/>
              <a:t>C</a:t>
            </a:r>
            <a:r>
              <a:rPr lang="en-US" altLang="zh-CN" sz="2400" baseline="-25000"/>
              <a:t>1</a:t>
            </a:r>
            <a:r>
              <a:rPr lang="zh-CN" altLang="en-US" sz="2400"/>
              <a:t>为钢筋表面形状系数，当主筋为带肋钢筋时，</a:t>
            </a:r>
            <a:r>
              <a:rPr lang="en-US" altLang="zh-CN" sz="2400" i="1"/>
              <a:t>C</a:t>
            </a:r>
            <a:r>
              <a:rPr lang="en-US" altLang="zh-CN" sz="2400" baseline="-25000"/>
              <a:t>1</a:t>
            </a:r>
            <a:r>
              <a:rPr lang="zh-CN" altLang="en-US" sz="2400"/>
              <a:t>＝</a:t>
            </a:r>
            <a:r>
              <a:rPr lang="en-US" altLang="zh-CN" sz="2400"/>
              <a:t>1.0</a:t>
            </a:r>
            <a:r>
              <a:rPr lang="zh-CN" altLang="en-US" sz="2400"/>
              <a:t>；</a:t>
            </a:r>
            <a:r>
              <a:rPr lang="en-US" altLang="zh-CN" sz="2400" i="1"/>
              <a:t>C</a:t>
            </a:r>
            <a:r>
              <a:rPr lang="en-US" altLang="zh-CN" sz="2400" baseline="-25000"/>
              <a:t>2</a:t>
            </a:r>
            <a:r>
              <a:rPr lang="zh-CN" altLang="en-US" sz="2400"/>
              <a:t>为作用长期效应影响系数；</a:t>
            </a:r>
            <a:r>
              <a:rPr lang="en-US" altLang="zh-CN" sz="2400" i="1"/>
              <a:t>C</a:t>
            </a:r>
            <a:r>
              <a:rPr lang="en-US" altLang="zh-CN" sz="2400" baseline="-25000"/>
              <a:t>3</a:t>
            </a:r>
            <a:r>
              <a:rPr lang="zh-CN" altLang="en-US" sz="2400"/>
              <a:t>为与构件受力性质有关的系数，盖板为钢筋混凝土板式受弯构件，所以</a:t>
            </a:r>
            <a:r>
              <a:rPr lang="en-US" altLang="zh-CN" sz="2400" i="1"/>
              <a:t>C</a:t>
            </a:r>
            <a:r>
              <a:rPr lang="en-US" altLang="zh-CN" sz="2400" baseline="-25000"/>
              <a:t>3</a:t>
            </a:r>
            <a:r>
              <a:rPr lang="zh-CN" altLang="en-US" sz="2400"/>
              <a:t>＝</a:t>
            </a:r>
            <a:r>
              <a:rPr lang="en-US" altLang="zh-CN" sz="2400"/>
              <a:t>1.15</a:t>
            </a:r>
            <a:r>
              <a:rPr lang="zh-CN" altLang="en-US" sz="2400"/>
              <a:t>；</a:t>
            </a:r>
            <a:r>
              <a:rPr lang="en-US" altLang="zh-CN" sz="2400" i="1"/>
              <a:t>E</a:t>
            </a:r>
            <a:r>
              <a:rPr lang="en-US" altLang="zh-CN" sz="2400" baseline="-25000"/>
              <a:t>s</a:t>
            </a:r>
            <a:r>
              <a:rPr lang="zh-CN" altLang="en-US" sz="2400"/>
              <a:t>为普通钢筋的弹性模量；</a:t>
            </a:r>
            <a:r>
              <a:rPr lang="en-US" altLang="zh-CN" sz="2400" i="1"/>
              <a:t>d</a:t>
            </a:r>
            <a:r>
              <a:rPr lang="zh-CN" altLang="en-US" sz="2400"/>
              <a:t>为纵向受拉钢筋直径；</a:t>
            </a:r>
            <a:r>
              <a:rPr lang="en-US" altLang="zh-CN" sz="2400" i="1"/>
              <a:t>ρ</a:t>
            </a:r>
            <a:r>
              <a:rPr lang="zh-CN" altLang="en-US" sz="2400"/>
              <a:t>为纵向受拉钢筋配筋率，</a:t>
            </a:r>
            <a:r>
              <a:rPr lang="en-US" altLang="zh-CN" sz="2400" i="1"/>
              <a:t>ρ</a:t>
            </a:r>
            <a:r>
              <a:rPr lang="zh-CN" altLang="en-US" sz="2400"/>
              <a:t>＝</a:t>
            </a:r>
            <a:r>
              <a:rPr lang="en-US" altLang="zh-CN" sz="2400" i="1"/>
              <a:t>P</a:t>
            </a:r>
            <a:r>
              <a:rPr lang="en-US" altLang="zh-CN" sz="2400"/>
              <a:t>/100</a:t>
            </a:r>
            <a:r>
              <a:rPr lang="zh-CN" altLang="en-US" sz="2400"/>
              <a:t>，当</a:t>
            </a:r>
            <a:r>
              <a:rPr lang="en-US" altLang="zh-CN" sz="2400" i="1"/>
              <a:t>ρ</a:t>
            </a:r>
            <a:r>
              <a:rPr lang="en-US" altLang="zh-CN" sz="2400"/>
              <a:t>&gt;0.02</a:t>
            </a:r>
            <a:r>
              <a:rPr lang="zh-CN" altLang="en-US" sz="2400"/>
              <a:t>时，取</a:t>
            </a:r>
            <a:r>
              <a:rPr lang="en-US" altLang="zh-CN" sz="2400" i="1"/>
              <a:t>ρ</a:t>
            </a:r>
            <a:r>
              <a:rPr lang="zh-CN" altLang="en-US" sz="2400"/>
              <a:t>＝</a:t>
            </a:r>
            <a:r>
              <a:rPr lang="en-US" altLang="zh-CN" sz="2400"/>
              <a:t>0.02</a:t>
            </a:r>
            <a:r>
              <a:rPr lang="zh-CN" altLang="en-US" sz="2400"/>
              <a:t>，当</a:t>
            </a:r>
            <a:r>
              <a:rPr lang="en-US" altLang="zh-CN" sz="2400" i="1"/>
              <a:t>ρ</a:t>
            </a:r>
            <a:r>
              <a:rPr lang="en-US" altLang="zh-CN" sz="2400"/>
              <a:t>&lt;0.006</a:t>
            </a:r>
            <a:r>
              <a:rPr lang="zh-CN" altLang="en-US" sz="2400"/>
              <a:t>时，取</a:t>
            </a:r>
            <a:r>
              <a:rPr lang="en-US" altLang="zh-CN" sz="2400" i="1"/>
              <a:t>ρ</a:t>
            </a:r>
            <a:r>
              <a:rPr lang="zh-CN" altLang="en-US" sz="2400"/>
              <a:t>＝</a:t>
            </a:r>
            <a:r>
              <a:rPr lang="en-US" altLang="zh-CN" sz="2400"/>
              <a:t>0.006</a:t>
            </a:r>
            <a:r>
              <a:rPr lang="zh-CN" altLang="en-US" sz="2400"/>
              <a:t>；</a:t>
            </a:r>
            <a:r>
              <a:rPr lang="en-US" altLang="zh-CN" sz="2400" i="1"/>
              <a:t>σ</a:t>
            </a:r>
            <a:r>
              <a:rPr lang="en-US" altLang="zh-CN" sz="2400" baseline="-25000"/>
              <a:t>ss</a:t>
            </a:r>
            <a:r>
              <a:rPr lang="zh-CN" altLang="en-US" sz="2400"/>
              <a:t>为受拉钢筋应力。 </a:t>
            </a:r>
          </a:p>
        </p:txBody>
      </p:sp>
      <p:sp>
        <p:nvSpPr>
          <p:cNvPr id="185349" name="Rectangle 5"/>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5348" name="Object 4"/>
          <p:cNvGraphicFramePr>
            <a:graphicFrameLocks noChangeAspect="1"/>
          </p:cNvGraphicFramePr>
          <p:nvPr/>
        </p:nvGraphicFramePr>
        <p:xfrm>
          <a:off x="2411413" y="2492375"/>
          <a:ext cx="3390900" cy="687388"/>
        </p:xfrm>
        <a:graphic>
          <a:graphicData uri="http://schemas.openxmlformats.org/presentationml/2006/ole">
            <p:oleObj spid="_x0000_s185348" name="Equation" r:id="rId3" imgW="2260440" imgH="457200" progId="Equation.DSMT4">
              <p:embed/>
            </p:oleObj>
          </a:graphicData>
        </a:graphic>
      </p:graphicFrame>
      <p:sp>
        <p:nvSpPr>
          <p:cNvPr id="185351" name="Rectangle 7"/>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5350" name="Object 6"/>
          <p:cNvGraphicFramePr>
            <a:graphicFrameLocks noChangeAspect="1"/>
          </p:cNvGraphicFramePr>
          <p:nvPr/>
        </p:nvGraphicFramePr>
        <p:xfrm>
          <a:off x="3348038" y="3284538"/>
          <a:ext cx="1406525" cy="639762"/>
        </p:xfrm>
        <a:graphic>
          <a:graphicData uri="http://schemas.openxmlformats.org/presentationml/2006/ole">
            <p:oleObj spid="_x0000_s185350" name="Equation" r:id="rId4" imgW="939600" imgH="431640" progId="Equation.DSMT4">
              <p:embed/>
            </p:oleObj>
          </a:graphicData>
        </a:graphic>
      </p:graphicFrame>
      <p:sp>
        <p:nvSpPr>
          <p:cNvPr id="185352" name="Rectangle 8"/>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5.1</a:t>
            </a:r>
            <a:r>
              <a:rPr lang="zh-CN" altLang="en-US" sz="2400">
                <a:solidFill>
                  <a:srgbClr val="FFFF00"/>
                </a:solidFill>
                <a:effectLst>
                  <a:outerShdw blurRad="38100" dist="38100" dir="2700000" algn="tl">
                    <a:srgbClr val="000000"/>
                  </a:outerShdw>
                </a:effectLst>
                <a:latin typeface="Times New Roman" pitchFamily="18" charset="0"/>
              </a:rPr>
              <a:t>裂缝宽度验算</a:t>
            </a:r>
          </a:p>
        </p:txBody>
      </p:sp>
      <p:sp>
        <p:nvSpPr>
          <p:cNvPr id="185353" name="Text Box 9"/>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D715DE6D-5FEF-4BCE-BC45-F9384DCC1979}" type="slidenum">
              <a:rPr lang="en-US" altLang="zh-CN"/>
              <a:pPr/>
              <a:t>33</a:t>
            </a:fld>
            <a:endParaRPr lang="en-US" altLang="zh-CN"/>
          </a:p>
        </p:txBody>
      </p:sp>
      <p:sp>
        <p:nvSpPr>
          <p:cNvPr id="186371" name="Rectangle 3"/>
          <p:cNvSpPr>
            <a:spLocks noGrp="1" noChangeArrowheads="1"/>
          </p:cNvSpPr>
          <p:nvPr>
            <p:ph type="body" idx="1"/>
          </p:nvPr>
        </p:nvSpPr>
        <p:spPr/>
        <p:txBody>
          <a:bodyPr/>
          <a:lstStyle/>
          <a:p>
            <a:endParaRPr lang="en-US" altLang="zh-CN"/>
          </a:p>
          <a:p>
            <a:r>
              <a:rPr lang="en-US" altLang="zh-CN" sz="2000"/>
              <a:t> 					      《</a:t>
            </a:r>
            <a:r>
              <a:rPr lang="zh-CN" altLang="en-US" sz="2000"/>
              <a:t>公桥规</a:t>
            </a:r>
            <a:r>
              <a:rPr lang="en-US" altLang="zh-CN" sz="2000"/>
              <a:t>》</a:t>
            </a:r>
            <a:r>
              <a:rPr lang="zh-CN" altLang="en-US" sz="2000"/>
              <a:t>（</a:t>
            </a:r>
            <a:r>
              <a:rPr lang="en-US" altLang="zh-CN" sz="2000"/>
              <a:t>6.4.4-2</a:t>
            </a:r>
            <a:r>
              <a:rPr lang="zh-CN" altLang="en-US" sz="2000"/>
              <a:t>）</a:t>
            </a:r>
          </a:p>
          <a:p>
            <a:r>
              <a:rPr lang="en-US" altLang="zh-CN" sz="2400" i="1"/>
              <a:t>M</a:t>
            </a:r>
            <a:r>
              <a:rPr lang="en-US" altLang="zh-CN" sz="2400" baseline="-25000"/>
              <a:t>s</a:t>
            </a:r>
            <a:r>
              <a:rPr lang="zh-CN" altLang="en-US" sz="2400"/>
              <a:t>为短期效应组合的弯矩值，即</a:t>
            </a:r>
            <a:r>
              <a:rPr lang="en-US" altLang="zh-CN" sz="2400" i="1"/>
              <a:t>M</a:t>
            </a:r>
            <a:r>
              <a:rPr lang="en-US" altLang="zh-CN" sz="2400" baseline="-25000"/>
              <a:t>s</a:t>
            </a:r>
            <a:r>
              <a:rPr lang="zh-CN" altLang="en-US" sz="2400"/>
              <a:t>＝</a:t>
            </a:r>
            <a:r>
              <a:rPr lang="en-US" altLang="zh-CN" sz="2400" i="1"/>
              <a:t>N</a:t>
            </a:r>
            <a:r>
              <a:rPr lang="en-US" altLang="zh-CN" sz="2400" baseline="-25000"/>
              <a:t>s</a:t>
            </a:r>
            <a:r>
              <a:rPr lang="en-US" altLang="zh-CN"/>
              <a:t> </a:t>
            </a:r>
          </a:p>
          <a:p>
            <a:endParaRPr lang="en-US" altLang="zh-CN"/>
          </a:p>
          <a:p>
            <a:r>
              <a:rPr lang="zh-CN" altLang="en-US" sz="2400"/>
              <a:t>各类环境对裂缝宽度对限制：</a:t>
            </a:r>
          </a:p>
          <a:p>
            <a:r>
              <a:rPr lang="en-US" altLang="zh-CN" sz="2400"/>
              <a:t>Ⅰ</a:t>
            </a:r>
            <a:r>
              <a:rPr lang="zh-CN" altLang="en-US" sz="2400"/>
              <a:t>类和</a:t>
            </a:r>
            <a:r>
              <a:rPr lang="en-US" altLang="zh-CN" sz="2400"/>
              <a:t>Ⅱ</a:t>
            </a:r>
            <a:r>
              <a:rPr lang="zh-CN" altLang="en-US" sz="2400"/>
              <a:t>类环境                     	</a:t>
            </a:r>
            <a:r>
              <a:rPr lang="en-US" altLang="zh-CN" sz="2400"/>
              <a:t>0.20mm</a:t>
            </a:r>
          </a:p>
          <a:p>
            <a:r>
              <a:rPr lang="en-US" altLang="zh-CN" sz="2400"/>
              <a:t>Ⅲ</a:t>
            </a:r>
            <a:r>
              <a:rPr lang="zh-CN" altLang="en-US" sz="2400"/>
              <a:t>类和</a:t>
            </a:r>
            <a:r>
              <a:rPr lang="en-US" altLang="zh-CN" sz="2400"/>
              <a:t>Ⅳ</a:t>
            </a:r>
            <a:r>
              <a:rPr lang="zh-CN" altLang="en-US" sz="2400"/>
              <a:t>类环境 			</a:t>
            </a:r>
            <a:r>
              <a:rPr lang="en-US" altLang="zh-CN" sz="2400"/>
              <a:t>0.15mm</a:t>
            </a:r>
          </a:p>
        </p:txBody>
      </p:sp>
      <p:sp>
        <p:nvSpPr>
          <p:cNvPr id="186373" name="Rectangle 5"/>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6372" name="Object 4"/>
          <p:cNvGraphicFramePr>
            <a:graphicFrameLocks noChangeAspect="1"/>
          </p:cNvGraphicFramePr>
          <p:nvPr/>
        </p:nvGraphicFramePr>
        <p:xfrm>
          <a:off x="3419475" y="2205038"/>
          <a:ext cx="2209800" cy="857250"/>
        </p:xfrm>
        <a:graphic>
          <a:graphicData uri="http://schemas.openxmlformats.org/presentationml/2006/ole">
            <p:oleObj spid="_x0000_s186372" name="Equation" r:id="rId3" imgW="1104840" imgH="431640" progId="Equation.DSMT4">
              <p:embed/>
            </p:oleObj>
          </a:graphicData>
        </a:graphic>
      </p:graphicFrame>
      <p:sp>
        <p:nvSpPr>
          <p:cNvPr id="186374" name="Rectangle 6"/>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5.1</a:t>
            </a:r>
            <a:r>
              <a:rPr lang="zh-CN" altLang="en-US" sz="2400">
                <a:solidFill>
                  <a:srgbClr val="FFFF00"/>
                </a:solidFill>
                <a:effectLst>
                  <a:outerShdw blurRad="38100" dist="38100" dir="2700000" algn="tl">
                    <a:srgbClr val="000000"/>
                  </a:outerShdw>
                </a:effectLst>
                <a:latin typeface="Times New Roman" pitchFamily="18" charset="0"/>
              </a:rPr>
              <a:t>裂缝宽度验算</a:t>
            </a:r>
          </a:p>
        </p:txBody>
      </p:sp>
      <p:sp>
        <p:nvSpPr>
          <p:cNvPr id="186375" name="Text Box 7"/>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B2C083B2-39D6-4FC2-B03F-FBEA2569BD30}" type="slidenum">
              <a:rPr lang="en-US" altLang="zh-CN"/>
              <a:pPr/>
              <a:t>34</a:t>
            </a:fld>
            <a:endParaRPr lang="en-US" altLang="zh-CN"/>
          </a:p>
        </p:txBody>
      </p:sp>
      <p:sp>
        <p:nvSpPr>
          <p:cNvPr id="187395" name="Rectangle 3"/>
          <p:cNvSpPr>
            <a:spLocks noGrp="1" noChangeArrowheads="1"/>
          </p:cNvSpPr>
          <p:nvPr>
            <p:ph type="body" idx="1"/>
          </p:nvPr>
        </p:nvSpPr>
        <p:spPr/>
        <p:txBody>
          <a:bodyPr/>
          <a:lstStyle/>
          <a:p>
            <a:r>
              <a:rPr lang="zh-CN" altLang="en-US" sz="2400"/>
              <a:t>钢筋混凝土受弯构件，在正常使用极限状态下的挠度，可根据给定的构件刚度用结构力学的方法计算。</a:t>
            </a:r>
          </a:p>
          <a:p>
            <a:r>
              <a:rPr lang="zh-CN" altLang="en-US" sz="2400"/>
              <a:t>盖板跨中截面挠度计算采用荷载短期效应组合。</a:t>
            </a:r>
          </a:p>
          <a:p>
            <a:r>
              <a:rPr lang="zh-CN" altLang="en-US" sz="2400"/>
              <a:t>简支梁在均布荷载作用下，跨中最大挠度：</a:t>
            </a:r>
          </a:p>
          <a:p>
            <a:endParaRPr lang="zh-CN" altLang="en-US" sz="2400"/>
          </a:p>
          <a:p>
            <a:endParaRPr lang="zh-CN" altLang="en-US" sz="2400"/>
          </a:p>
          <a:p>
            <a:r>
              <a:rPr lang="en-US" altLang="zh-CN" sz="2400" i="1"/>
              <a:t>B</a:t>
            </a:r>
            <a:r>
              <a:rPr lang="zh-CN" altLang="en-US" sz="2400"/>
              <a:t>为开裂构件等效截面的抗弯刚度</a:t>
            </a:r>
            <a:r>
              <a:rPr lang="zh-CN" altLang="en-US"/>
              <a:t> </a:t>
            </a:r>
          </a:p>
        </p:txBody>
      </p:sp>
      <p:sp>
        <p:nvSpPr>
          <p:cNvPr id="187397" name="Rectangle 5"/>
          <p:cNvSpPr>
            <a:spLocks noChangeArrowheads="1"/>
          </p:cNvSpPr>
          <p:nvPr/>
        </p:nvSpPr>
        <p:spPr bwMode="auto">
          <a:xfrm>
            <a:off x="0" y="32194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7396" name="Object 4"/>
          <p:cNvGraphicFramePr>
            <a:graphicFrameLocks noChangeAspect="1"/>
          </p:cNvGraphicFramePr>
          <p:nvPr/>
        </p:nvGraphicFramePr>
        <p:xfrm>
          <a:off x="3419475" y="3789363"/>
          <a:ext cx="2133600" cy="838200"/>
        </p:xfrm>
        <a:graphic>
          <a:graphicData uri="http://schemas.openxmlformats.org/presentationml/2006/ole">
            <p:oleObj spid="_x0000_s187396" name="Equation" r:id="rId3" imgW="1066680" imgH="419040" progId="Equation.DSMT4">
              <p:embed/>
            </p:oleObj>
          </a:graphicData>
        </a:graphic>
      </p:graphicFrame>
      <p:sp>
        <p:nvSpPr>
          <p:cNvPr id="187399" name="Rectangle 7"/>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87400" name="Text Box 8"/>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a:spLocks noGrp="1"/>
          </p:cNvSpPr>
          <p:nvPr>
            <p:ph type="sldNum" sz="quarter" idx="12"/>
          </p:nvPr>
        </p:nvSpPr>
        <p:spPr/>
        <p:txBody>
          <a:bodyPr/>
          <a:lstStyle/>
          <a:p>
            <a:fld id="{5F77BDFD-0120-4361-9A4C-0FC16509A744}" type="slidenum">
              <a:rPr lang="en-US" altLang="zh-CN"/>
              <a:pPr/>
              <a:t>35</a:t>
            </a:fld>
            <a:endParaRPr lang="en-US" altLang="zh-CN"/>
          </a:p>
        </p:txBody>
      </p:sp>
      <p:sp>
        <p:nvSpPr>
          <p:cNvPr id="188419" name="Rectangle 3"/>
          <p:cNvSpPr>
            <a:spLocks noGrp="1" noChangeArrowheads="1"/>
          </p:cNvSpPr>
          <p:nvPr>
            <p:ph type="body" idx="1"/>
          </p:nvPr>
        </p:nvSpPr>
        <p:spPr>
          <a:xfrm>
            <a:off x="685800" y="1981200"/>
            <a:ext cx="7772400" cy="4471988"/>
          </a:xfrm>
        </p:spPr>
        <p:txBody>
          <a:bodyPr/>
          <a:lstStyle/>
          <a:p>
            <a:endParaRPr lang="en-US" altLang="zh-CN" sz="2800"/>
          </a:p>
          <a:p>
            <a:r>
              <a:rPr lang="en-US" altLang="zh-CN" sz="1800"/>
              <a:t> 					         《</a:t>
            </a:r>
            <a:r>
              <a:rPr lang="zh-CN" altLang="en-US" sz="1800"/>
              <a:t>公桥规</a:t>
            </a:r>
            <a:r>
              <a:rPr lang="en-US" altLang="zh-CN" sz="1800"/>
              <a:t>》</a:t>
            </a:r>
            <a:r>
              <a:rPr lang="zh-CN" altLang="en-US" sz="1800"/>
              <a:t>（</a:t>
            </a:r>
            <a:r>
              <a:rPr lang="en-US" altLang="zh-CN" sz="1800"/>
              <a:t>6.5.2-1</a:t>
            </a:r>
            <a:r>
              <a:rPr lang="zh-CN" altLang="en-US" sz="1800"/>
              <a:t>）</a:t>
            </a:r>
            <a:endParaRPr lang="zh-CN" altLang="en-US" sz="2800"/>
          </a:p>
          <a:p>
            <a:endParaRPr lang="zh-CN" altLang="en-US" sz="2800"/>
          </a:p>
          <a:p>
            <a:r>
              <a:rPr lang="zh-CN" altLang="en-US" sz="1800"/>
              <a:t> 					         </a:t>
            </a:r>
            <a:r>
              <a:rPr lang="en-US" altLang="zh-CN" sz="1800"/>
              <a:t>《</a:t>
            </a:r>
            <a:r>
              <a:rPr lang="zh-CN" altLang="en-US" sz="1800"/>
              <a:t>公桥规</a:t>
            </a:r>
            <a:r>
              <a:rPr lang="en-US" altLang="zh-CN" sz="1800"/>
              <a:t>》</a:t>
            </a:r>
            <a:r>
              <a:rPr lang="zh-CN" altLang="en-US" sz="1800"/>
              <a:t>（</a:t>
            </a:r>
            <a:r>
              <a:rPr lang="en-US" altLang="zh-CN" sz="1800"/>
              <a:t>6.5.2-2</a:t>
            </a:r>
            <a:r>
              <a:rPr lang="zh-CN" altLang="en-US" sz="1800"/>
              <a:t>）</a:t>
            </a:r>
            <a:endParaRPr lang="zh-CN" altLang="en-US" sz="2800"/>
          </a:p>
          <a:p>
            <a:endParaRPr lang="zh-CN" altLang="en-US" sz="2000" i="1"/>
          </a:p>
          <a:p>
            <a:r>
              <a:rPr lang="zh-CN" altLang="en-US" sz="1800"/>
              <a:t> 					         </a:t>
            </a:r>
            <a:r>
              <a:rPr lang="en-US" altLang="zh-CN" sz="1800"/>
              <a:t>《</a:t>
            </a:r>
            <a:r>
              <a:rPr lang="zh-CN" altLang="en-US" sz="1800"/>
              <a:t>公桥规</a:t>
            </a:r>
            <a:r>
              <a:rPr lang="en-US" altLang="zh-CN" sz="1800"/>
              <a:t>》</a:t>
            </a:r>
            <a:r>
              <a:rPr lang="zh-CN" altLang="en-US" sz="1800"/>
              <a:t>（</a:t>
            </a:r>
            <a:r>
              <a:rPr lang="en-US" altLang="zh-CN" sz="1800"/>
              <a:t>6.5.2-7</a:t>
            </a:r>
            <a:r>
              <a:rPr lang="zh-CN" altLang="en-US" sz="1800"/>
              <a:t>）</a:t>
            </a:r>
            <a:endParaRPr lang="zh-CN" altLang="en-US" sz="2000" i="1"/>
          </a:p>
          <a:p>
            <a:r>
              <a:rPr lang="en-US" altLang="zh-CN" sz="2000" i="1"/>
              <a:t>B</a:t>
            </a:r>
            <a:r>
              <a:rPr lang="en-US" altLang="zh-CN" sz="2000" baseline="-25000"/>
              <a:t>0</a:t>
            </a:r>
            <a:r>
              <a:rPr lang="zh-CN" altLang="en-US" sz="2000"/>
              <a:t>为全截面的抗弯刚度，</a:t>
            </a:r>
            <a:r>
              <a:rPr lang="en-US" altLang="zh-CN" sz="2000" i="1"/>
              <a:t>B</a:t>
            </a:r>
            <a:r>
              <a:rPr lang="en-US" altLang="zh-CN" sz="2000" baseline="-25000"/>
              <a:t>0</a:t>
            </a:r>
            <a:r>
              <a:rPr lang="en-US" altLang="zh-CN" sz="2000"/>
              <a:t>=0.95</a:t>
            </a:r>
            <a:r>
              <a:rPr lang="en-US" altLang="zh-CN" sz="2000" i="1"/>
              <a:t>E</a:t>
            </a:r>
            <a:r>
              <a:rPr lang="en-US" altLang="zh-CN" sz="2000" baseline="-25000"/>
              <a:t>c</a:t>
            </a:r>
            <a:r>
              <a:rPr lang="en-US" altLang="zh-CN" sz="2000" i="1"/>
              <a:t>I</a:t>
            </a:r>
            <a:r>
              <a:rPr lang="en-US" altLang="zh-CN" sz="2000" baseline="-25000"/>
              <a:t>0</a:t>
            </a:r>
            <a:r>
              <a:rPr lang="zh-CN" altLang="en-US" sz="2000"/>
              <a:t>；</a:t>
            </a:r>
            <a:r>
              <a:rPr lang="en-US" altLang="zh-CN" sz="2000" i="1"/>
              <a:t>B</a:t>
            </a:r>
            <a:r>
              <a:rPr lang="en-US" altLang="zh-CN" sz="2000" baseline="-25000"/>
              <a:t>cr</a:t>
            </a:r>
            <a:r>
              <a:rPr lang="zh-CN" altLang="en-US" sz="2000"/>
              <a:t>为开裂截面的抗弯刚度，</a:t>
            </a:r>
            <a:r>
              <a:rPr lang="en-US" altLang="zh-CN" sz="2000" i="1"/>
              <a:t>B</a:t>
            </a:r>
            <a:r>
              <a:rPr lang="en-US" altLang="zh-CN" sz="2000" baseline="-25000"/>
              <a:t>cr</a:t>
            </a:r>
            <a:r>
              <a:rPr lang="en-US" altLang="zh-CN" sz="2000"/>
              <a:t>=</a:t>
            </a:r>
            <a:r>
              <a:rPr lang="en-US" altLang="zh-CN" sz="2000" i="1"/>
              <a:t>E</a:t>
            </a:r>
            <a:r>
              <a:rPr lang="en-US" altLang="zh-CN" sz="2000" baseline="-25000"/>
              <a:t>c</a:t>
            </a:r>
            <a:r>
              <a:rPr lang="en-US" altLang="zh-CN" sz="2000" i="1"/>
              <a:t>I</a:t>
            </a:r>
            <a:r>
              <a:rPr lang="en-US" altLang="zh-CN" sz="2000" baseline="-25000"/>
              <a:t>cr</a:t>
            </a:r>
            <a:r>
              <a:rPr lang="zh-CN" altLang="en-US" sz="2000"/>
              <a:t>；</a:t>
            </a:r>
            <a:r>
              <a:rPr lang="en-US" altLang="zh-CN" sz="2000" i="1"/>
              <a:t>M</a:t>
            </a:r>
            <a:r>
              <a:rPr lang="en-US" altLang="zh-CN" sz="2000" baseline="-25000"/>
              <a:t>cr</a:t>
            </a:r>
            <a:r>
              <a:rPr lang="zh-CN" altLang="en-US" sz="2000"/>
              <a:t>为开裂弯矩；</a:t>
            </a:r>
            <a:r>
              <a:rPr lang="en-US" altLang="zh-CN" sz="2000" i="1"/>
              <a:t>γ</a:t>
            </a:r>
            <a:r>
              <a:rPr lang="zh-CN" altLang="en-US" sz="2000"/>
              <a:t>为构件受拉区混凝土塑性影响系数；</a:t>
            </a:r>
            <a:r>
              <a:rPr lang="en-US" altLang="zh-CN" sz="2000" i="1"/>
              <a:t>f</a:t>
            </a:r>
            <a:r>
              <a:rPr lang="en-US" altLang="zh-CN" sz="2000" baseline="-25000"/>
              <a:t>tk</a:t>
            </a:r>
            <a:r>
              <a:rPr lang="zh-CN" altLang="en-US" sz="2000"/>
              <a:t>为混凝土轴心抗拉强度标准值；</a:t>
            </a:r>
            <a:r>
              <a:rPr lang="en-US" altLang="zh-CN" sz="2000" i="1"/>
              <a:t>I</a:t>
            </a:r>
            <a:r>
              <a:rPr lang="en-US" altLang="zh-CN" sz="2000" baseline="-25000"/>
              <a:t>0</a:t>
            </a:r>
            <a:r>
              <a:rPr lang="zh-CN" altLang="en-US" sz="2000"/>
              <a:t>为全截面换算截面惯性矩；</a:t>
            </a:r>
            <a:r>
              <a:rPr lang="en-US" altLang="zh-CN" sz="2000" i="1"/>
              <a:t>I</a:t>
            </a:r>
            <a:r>
              <a:rPr lang="en-US" altLang="zh-CN" sz="2000" baseline="-25000"/>
              <a:t>cr</a:t>
            </a:r>
            <a:r>
              <a:rPr lang="zh-CN" altLang="en-US" sz="2000"/>
              <a:t>为开裂截面换算截面惯性矩；</a:t>
            </a:r>
            <a:r>
              <a:rPr lang="en-US" altLang="zh-CN" sz="2000" i="1"/>
              <a:t>S</a:t>
            </a:r>
            <a:r>
              <a:rPr lang="en-US" altLang="zh-CN" sz="2000" baseline="-25000"/>
              <a:t>0</a:t>
            </a:r>
            <a:r>
              <a:rPr lang="zh-CN" altLang="en-US" sz="2000"/>
              <a:t>为全截面换算截面重心轴以上部分面积对重心轴的面积矩；</a:t>
            </a:r>
            <a:r>
              <a:rPr lang="en-US" altLang="zh-CN" sz="2000" i="1"/>
              <a:t>W</a:t>
            </a:r>
            <a:r>
              <a:rPr lang="en-US" altLang="zh-CN" sz="2000" baseline="-25000"/>
              <a:t>0</a:t>
            </a:r>
            <a:r>
              <a:rPr lang="zh-CN" altLang="en-US" sz="2000"/>
              <a:t>为换算截面抗裂边缘的弹性抵抗矩。</a:t>
            </a:r>
            <a:r>
              <a:rPr lang="zh-CN" altLang="en-US" sz="2800"/>
              <a:t> </a:t>
            </a:r>
          </a:p>
        </p:txBody>
      </p:sp>
      <p:graphicFrame>
        <p:nvGraphicFramePr>
          <p:cNvPr id="188422" name="Object 6"/>
          <p:cNvGraphicFramePr>
            <a:graphicFrameLocks noChangeAspect="1"/>
          </p:cNvGraphicFramePr>
          <p:nvPr/>
        </p:nvGraphicFramePr>
        <p:xfrm>
          <a:off x="2843213" y="2060575"/>
          <a:ext cx="2943225" cy="1123950"/>
        </p:xfrm>
        <a:graphic>
          <a:graphicData uri="http://schemas.openxmlformats.org/presentationml/2006/ole">
            <p:oleObj spid="_x0000_s188422" name="Equation" r:id="rId3" imgW="1968480" imgH="749160" progId="Equation.DSMT4">
              <p:embed/>
            </p:oleObj>
          </a:graphicData>
        </a:graphic>
      </p:graphicFrame>
      <p:graphicFrame>
        <p:nvGraphicFramePr>
          <p:cNvPr id="188421" name="Object 5"/>
          <p:cNvGraphicFramePr>
            <a:graphicFrameLocks noChangeAspect="1"/>
          </p:cNvGraphicFramePr>
          <p:nvPr/>
        </p:nvGraphicFramePr>
        <p:xfrm>
          <a:off x="3563938" y="3284538"/>
          <a:ext cx="1482725" cy="341312"/>
        </p:xfrm>
        <a:graphic>
          <a:graphicData uri="http://schemas.openxmlformats.org/presentationml/2006/ole">
            <p:oleObj spid="_x0000_s188421" name="Equation" r:id="rId4" imgW="990360" imgH="228600" progId="Equation.DSMT4">
              <p:embed/>
            </p:oleObj>
          </a:graphicData>
        </a:graphic>
      </p:graphicFrame>
      <p:graphicFrame>
        <p:nvGraphicFramePr>
          <p:cNvPr id="188420" name="Object 4"/>
          <p:cNvGraphicFramePr>
            <a:graphicFrameLocks noChangeAspect="1"/>
          </p:cNvGraphicFramePr>
          <p:nvPr/>
        </p:nvGraphicFramePr>
        <p:xfrm>
          <a:off x="3924300" y="3716338"/>
          <a:ext cx="798513" cy="641350"/>
        </p:xfrm>
        <a:graphic>
          <a:graphicData uri="http://schemas.openxmlformats.org/presentationml/2006/ole">
            <p:oleObj spid="_x0000_s188420" name="Equation" r:id="rId5" imgW="533160" imgH="431640" progId="Equation.DSMT4">
              <p:embed/>
            </p:oleObj>
          </a:graphicData>
        </a:graphic>
      </p:graphicFrame>
      <p:sp>
        <p:nvSpPr>
          <p:cNvPr id="188423" name="Rectangle 7"/>
          <p:cNvSpPr>
            <a:spLocks noChangeArrowheads="1"/>
          </p:cNvSpPr>
          <p:nvPr/>
        </p:nvSpPr>
        <p:spPr bwMode="auto">
          <a:xfrm>
            <a:off x="0" y="27241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88424" name="Rectangle 8"/>
          <p:cNvSpPr>
            <a:spLocks noChangeArrowheads="1"/>
          </p:cNvSpPr>
          <p:nvPr/>
        </p:nvSpPr>
        <p:spPr bwMode="auto">
          <a:xfrm>
            <a:off x="0" y="350043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88425" name="Rectangle 9"/>
          <p:cNvSpPr>
            <a:spLocks noChangeArrowheads="1"/>
          </p:cNvSpPr>
          <p:nvPr/>
        </p:nvSpPr>
        <p:spPr bwMode="auto">
          <a:xfrm>
            <a:off x="0" y="36449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88428" name="Rectangle 12"/>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88429" name="Text Box 13"/>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5"/>
          <p:cNvSpPr>
            <a:spLocks noGrp="1"/>
          </p:cNvSpPr>
          <p:nvPr>
            <p:ph type="sldNum" sz="quarter" idx="12"/>
          </p:nvPr>
        </p:nvSpPr>
        <p:spPr/>
        <p:txBody>
          <a:bodyPr/>
          <a:lstStyle/>
          <a:p>
            <a:fld id="{9B389601-5CF5-4E6E-AFF5-0D9D4AE2D238}" type="slidenum">
              <a:rPr lang="en-US" altLang="zh-CN"/>
              <a:pPr/>
              <a:t>36</a:t>
            </a:fld>
            <a:endParaRPr lang="en-US" altLang="zh-CN"/>
          </a:p>
        </p:txBody>
      </p:sp>
      <p:sp>
        <p:nvSpPr>
          <p:cNvPr id="229379" name="Rectangle 3"/>
          <p:cNvSpPr>
            <a:spLocks noChangeArrowheads="1"/>
          </p:cNvSpPr>
          <p:nvPr/>
        </p:nvSpPr>
        <p:spPr bwMode="auto">
          <a:xfrm>
            <a:off x="685800" y="4114800"/>
            <a:ext cx="7772400" cy="19812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开裂弯矩</a:t>
            </a:r>
            <a:r>
              <a:rPr lang="en-US" altLang="zh-CN" sz="2400" b="1" i="1">
                <a:solidFill>
                  <a:schemeClr val="tx1"/>
                </a:solidFill>
                <a:effectLst/>
                <a:latin typeface="Arial" charset="0"/>
              </a:rPr>
              <a:t>M</a:t>
            </a:r>
            <a:r>
              <a:rPr lang="en-US" altLang="zh-CN" sz="2400" b="1" baseline="-25000">
                <a:solidFill>
                  <a:schemeClr val="tx1"/>
                </a:solidFill>
                <a:effectLst/>
                <a:latin typeface="Arial" charset="0"/>
              </a:rPr>
              <a:t>cr</a:t>
            </a:r>
            <a:r>
              <a:rPr lang="zh-CN" altLang="en-US" sz="2400" b="1">
                <a:solidFill>
                  <a:schemeClr val="tx1"/>
                </a:solidFill>
                <a:effectLst/>
                <a:latin typeface="Arial" charset="0"/>
              </a:rPr>
              <a:t>的计算是以阶段</a:t>
            </a:r>
            <a:r>
              <a:rPr lang="en-US" altLang="zh-CN" sz="2400" b="1">
                <a:solidFill>
                  <a:schemeClr val="tx1"/>
                </a:solidFill>
                <a:effectLst/>
                <a:latin typeface="Arial" charset="0"/>
              </a:rPr>
              <a:t>Ⅰ</a:t>
            </a:r>
            <a:r>
              <a:rPr lang="en-US" altLang="zh-CN" sz="2400" b="1" baseline="-25000">
                <a:solidFill>
                  <a:schemeClr val="tx1"/>
                </a:solidFill>
                <a:effectLst/>
                <a:latin typeface="Arial" charset="0"/>
              </a:rPr>
              <a:t>a</a:t>
            </a:r>
            <a:r>
              <a:rPr lang="zh-CN" altLang="en-US" sz="2400" b="1">
                <a:solidFill>
                  <a:schemeClr val="tx1"/>
                </a:solidFill>
                <a:effectLst/>
                <a:latin typeface="Arial" charset="0"/>
              </a:rPr>
              <a:t>为基础，此阶段受拉区下缘应力达到混凝土抗拉强度极限值，应变达到混凝土抗拉应变极限值，即达到将要出现裂缝的临界阶段。</a:t>
            </a:r>
          </a:p>
        </p:txBody>
      </p:sp>
      <p:pic>
        <p:nvPicPr>
          <p:cNvPr id="229380" name="Picture 4" descr="未标题-1"/>
          <p:cNvPicPr>
            <a:picLocks noChangeAspect="1" noChangeArrowheads="1"/>
          </p:cNvPicPr>
          <p:nvPr/>
        </p:nvPicPr>
        <p:blipFill>
          <a:blip r:embed="rId2"/>
          <a:srcRect/>
          <a:stretch>
            <a:fillRect/>
          </a:stretch>
        </p:blipFill>
        <p:spPr bwMode="auto">
          <a:xfrm>
            <a:off x="1187450" y="1989138"/>
            <a:ext cx="6646863" cy="2093912"/>
          </a:xfrm>
          <a:prstGeom prst="rect">
            <a:avLst/>
          </a:prstGeom>
          <a:noFill/>
          <a:ln w="9525">
            <a:noFill/>
            <a:miter lim="800000"/>
            <a:headEnd/>
            <a:tailEnd/>
          </a:ln>
          <a:effectLst/>
        </p:spPr>
      </p:pic>
      <p:sp>
        <p:nvSpPr>
          <p:cNvPr id="229381" name="Rectangle 5"/>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229382" name="Text Box 6"/>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6"/>
          <p:cNvSpPr>
            <a:spLocks noGrp="1"/>
          </p:cNvSpPr>
          <p:nvPr>
            <p:ph type="sldNum" sz="quarter" idx="12"/>
          </p:nvPr>
        </p:nvSpPr>
        <p:spPr/>
        <p:txBody>
          <a:bodyPr/>
          <a:lstStyle/>
          <a:p>
            <a:fld id="{DEF45509-89CE-45E2-B982-3F8040970A93}" type="slidenum">
              <a:rPr lang="en-US" altLang="zh-CN"/>
              <a:pPr/>
              <a:t>37</a:t>
            </a:fld>
            <a:endParaRPr lang="en-US" altLang="zh-CN"/>
          </a:p>
        </p:txBody>
      </p:sp>
      <p:sp>
        <p:nvSpPr>
          <p:cNvPr id="189443" name="Rectangle 3"/>
          <p:cNvSpPr>
            <a:spLocks noGrp="1" noChangeArrowheads="1"/>
          </p:cNvSpPr>
          <p:nvPr>
            <p:ph type="body" sz="half" idx="1"/>
          </p:nvPr>
        </p:nvSpPr>
        <p:spPr>
          <a:xfrm>
            <a:off x="684213" y="1989138"/>
            <a:ext cx="7848600" cy="4114800"/>
          </a:xfrm>
        </p:spPr>
        <p:txBody>
          <a:bodyPr/>
          <a:lstStyle/>
          <a:p>
            <a:r>
              <a:rPr lang="zh-CN" altLang="en-US" sz="2000"/>
              <a:t>需通过计算</a:t>
            </a:r>
            <a:r>
              <a:rPr lang="en-US" altLang="zh-CN" sz="2000" i="1"/>
              <a:t>I</a:t>
            </a:r>
            <a:r>
              <a:rPr lang="en-US" altLang="zh-CN" sz="2000" baseline="-25000"/>
              <a:t>0</a:t>
            </a:r>
            <a:r>
              <a:rPr lang="zh-CN" altLang="en-US" sz="2000"/>
              <a:t>、</a:t>
            </a:r>
            <a:r>
              <a:rPr lang="en-US" altLang="zh-CN" sz="2000" i="1"/>
              <a:t>S</a:t>
            </a:r>
            <a:r>
              <a:rPr lang="en-US" altLang="zh-CN" sz="2000" baseline="-25000"/>
              <a:t>0</a:t>
            </a:r>
            <a:r>
              <a:rPr lang="zh-CN" altLang="en-US" sz="2000"/>
              <a:t>和</a:t>
            </a:r>
            <a:r>
              <a:rPr lang="en-US" altLang="zh-CN" sz="2000" i="1"/>
              <a:t>W</a:t>
            </a:r>
            <a:r>
              <a:rPr lang="en-US" altLang="zh-CN" sz="2000" baseline="-25000"/>
              <a:t>0</a:t>
            </a:r>
            <a:r>
              <a:rPr lang="zh-CN" altLang="en-US" sz="2000"/>
              <a:t>来确定开裂弯矩</a:t>
            </a:r>
            <a:r>
              <a:rPr lang="en-US" altLang="zh-CN" sz="2000" i="1"/>
              <a:t>M</a:t>
            </a:r>
            <a:r>
              <a:rPr lang="en-US" altLang="zh-CN" sz="2000" baseline="-25000"/>
              <a:t>cr</a:t>
            </a:r>
            <a:endParaRPr lang="en-US" altLang="zh-CN" sz="2000"/>
          </a:p>
          <a:p>
            <a:r>
              <a:rPr lang="zh-CN" altLang="en-US" sz="2000"/>
              <a:t>换算截面的等效换算原理，即保持钢筋所受总压力（或总拉力）及钢筋重心不变的情况下，将钢筋换算为混凝土</a:t>
            </a:r>
          </a:p>
          <a:p>
            <a:endParaRPr lang="zh-CN" altLang="en-US" sz="2000"/>
          </a:p>
          <a:p>
            <a:endParaRPr lang="zh-CN" altLang="en-US" sz="2000"/>
          </a:p>
          <a:p>
            <a:r>
              <a:rPr lang="en-US" altLang="zh-CN" sz="2000" i="1"/>
              <a:t>A</a:t>
            </a:r>
            <a:r>
              <a:rPr lang="en-US" altLang="zh-CN" sz="2000" baseline="-25000"/>
              <a:t>co</a:t>
            </a:r>
            <a:r>
              <a:rPr lang="zh-CN" altLang="en-US" sz="2000"/>
              <a:t>为混凝土面积，</a:t>
            </a:r>
            <a:r>
              <a:rPr lang="en-US" altLang="zh-CN" sz="2000" i="1"/>
              <a:t>A</a:t>
            </a:r>
            <a:r>
              <a:rPr lang="en-US" altLang="zh-CN" sz="2000" baseline="-25000"/>
              <a:t>s</a:t>
            </a:r>
            <a:r>
              <a:rPr lang="zh-CN" altLang="en-US" sz="2000"/>
              <a:t>为钢筋面积，</a:t>
            </a:r>
            <a:r>
              <a:rPr lang="en-US" altLang="zh-CN" sz="2000" i="1"/>
              <a:t>a</a:t>
            </a:r>
            <a:r>
              <a:rPr lang="en-US" altLang="zh-CN" sz="2000" baseline="-25000"/>
              <a:t>Es</a:t>
            </a:r>
            <a:r>
              <a:rPr lang="zh-CN" altLang="en-US" sz="2000"/>
              <a:t>为钢筋与混凝土弹性模量之比</a:t>
            </a:r>
          </a:p>
          <a:p>
            <a:r>
              <a:rPr lang="zh-CN" altLang="en-US" sz="2000"/>
              <a:t>全截面换算截面重心轴距盖板顶的距离</a:t>
            </a:r>
            <a:r>
              <a:rPr lang="en-US" altLang="zh-CN" sz="2000" i="1"/>
              <a:t>x</a:t>
            </a:r>
            <a:r>
              <a:rPr lang="en-US" altLang="zh-CN" sz="2000" baseline="-25000"/>
              <a:t>0</a:t>
            </a:r>
          </a:p>
          <a:p>
            <a:endParaRPr lang="en-US" altLang="zh-CN" sz="2000" baseline="-25000"/>
          </a:p>
          <a:p>
            <a:endParaRPr lang="en-US" altLang="zh-CN" sz="2000" baseline="-25000"/>
          </a:p>
          <a:p>
            <a:endParaRPr lang="en-US" altLang="zh-CN" sz="2000" baseline="-25000"/>
          </a:p>
          <a:p>
            <a:endParaRPr lang="en-US" altLang="zh-CN" sz="2000" baseline="-25000"/>
          </a:p>
        </p:txBody>
      </p:sp>
      <p:sp>
        <p:nvSpPr>
          <p:cNvPr id="189445" name="Rectangle 5"/>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89444" name="Object 4"/>
          <p:cNvGraphicFramePr>
            <a:graphicFrameLocks noChangeAspect="1"/>
          </p:cNvGraphicFramePr>
          <p:nvPr/>
        </p:nvGraphicFramePr>
        <p:xfrm>
          <a:off x="755650" y="5013325"/>
          <a:ext cx="7805738" cy="687388"/>
        </p:xfrm>
        <a:graphic>
          <a:graphicData uri="http://schemas.openxmlformats.org/presentationml/2006/ole">
            <p:oleObj spid="_x0000_s189444" name="Equation" r:id="rId3" imgW="5194080" imgH="457200" progId="Equation.DSMT4">
              <p:embed/>
            </p:oleObj>
          </a:graphicData>
        </a:graphic>
      </p:graphicFrame>
      <p:graphicFrame>
        <p:nvGraphicFramePr>
          <p:cNvPr id="189446" name="Object 6"/>
          <p:cNvGraphicFramePr>
            <a:graphicFrameLocks noChangeAspect="1"/>
          </p:cNvGraphicFramePr>
          <p:nvPr>
            <p:ph sz="half" idx="2"/>
          </p:nvPr>
        </p:nvGraphicFramePr>
        <p:xfrm>
          <a:off x="4211638" y="3284538"/>
          <a:ext cx="1079500" cy="334962"/>
        </p:xfrm>
        <a:graphic>
          <a:graphicData uri="http://schemas.openxmlformats.org/presentationml/2006/ole">
            <p:oleObj spid="_x0000_s189446" name="Equation" r:id="rId4" imgW="736560" imgH="228600" progId="Equation.DSMT4">
              <p:embed/>
            </p:oleObj>
          </a:graphicData>
        </a:graphic>
      </p:graphicFrame>
      <p:sp>
        <p:nvSpPr>
          <p:cNvPr id="189449" name="Rectangle 9"/>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89450" name="Text Box 10"/>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a:spLocks noGrp="1"/>
          </p:cNvSpPr>
          <p:nvPr>
            <p:ph type="sldNum" sz="quarter" idx="12"/>
          </p:nvPr>
        </p:nvSpPr>
        <p:spPr/>
        <p:txBody>
          <a:bodyPr/>
          <a:lstStyle/>
          <a:p>
            <a:fld id="{35731369-BD6B-45D0-A056-3D5A236F08AF}" type="slidenum">
              <a:rPr lang="en-US" altLang="zh-CN"/>
              <a:pPr/>
              <a:t>38</a:t>
            </a:fld>
            <a:endParaRPr lang="en-US" altLang="zh-CN"/>
          </a:p>
        </p:txBody>
      </p:sp>
      <p:sp>
        <p:nvSpPr>
          <p:cNvPr id="190467" name="Rectangle 3"/>
          <p:cNvSpPr>
            <a:spLocks noGrp="1" noChangeArrowheads="1"/>
          </p:cNvSpPr>
          <p:nvPr>
            <p:ph type="body" idx="1"/>
          </p:nvPr>
        </p:nvSpPr>
        <p:spPr/>
        <p:txBody>
          <a:bodyPr/>
          <a:lstStyle/>
          <a:p>
            <a:r>
              <a:rPr lang="zh-CN" altLang="en-US" sz="2400"/>
              <a:t>全截面换算截面惯性矩</a:t>
            </a:r>
            <a:r>
              <a:rPr lang="en-US" altLang="zh-CN" sz="2400" i="1"/>
              <a:t>I</a:t>
            </a:r>
            <a:r>
              <a:rPr lang="en-US" altLang="zh-CN" sz="2400" baseline="-25000"/>
              <a:t>0</a:t>
            </a:r>
          </a:p>
          <a:p>
            <a:endParaRPr lang="en-US" altLang="zh-CN" sz="2400" baseline="-25000"/>
          </a:p>
          <a:p>
            <a:endParaRPr lang="en-US" altLang="zh-CN" sz="2400" baseline="-25000"/>
          </a:p>
          <a:p>
            <a:endParaRPr lang="en-US" altLang="zh-CN" sz="2400" baseline="-25000"/>
          </a:p>
          <a:p>
            <a:endParaRPr lang="en-US" altLang="zh-CN" sz="2400" baseline="-25000"/>
          </a:p>
          <a:p>
            <a:r>
              <a:rPr lang="zh-CN" altLang="en-US" sz="2400"/>
              <a:t>全截面换算截面重心轴以上部分面积对重心轴的面积矩</a:t>
            </a:r>
            <a:r>
              <a:rPr lang="en-US" altLang="zh-CN" sz="2400" i="1"/>
              <a:t>S</a:t>
            </a:r>
            <a:r>
              <a:rPr lang="en-US" altLang="zh-CN" sz="2400" baseline="-25000"/>
              <a:t>0</a:t>
            </a:r>
            <a:r>
              <a:rPr lang="en-US" altLang="zh-CN" sz="2400"/>
              <a:t> </a:t>
            </a:r>
          </a:p>
          <a:p>
            <a:endParaRPr lang="en-US" altLang="zh-CN" sz="2400"/>
          </a:p>
          <a:p>
            <a:r>
              <a:rPr lang="zh-CN" altLang="en-US" sz="2400"/>
              <a:t>全截面换算截面抗裂边缘的弹性抵抗矩</a:t>
            </a:r>
            <a:r>
              <a:rPr lang="en-US" altLang="zh-CN" sz="2400" i="1"/>
              <a:t>W</a:t>
            </a:r>
            <a:r>
              <a:rPr lang="en-US" altLang="zh-CN" sz="2400" baseline="-25000"/>
              <a:t>0</a:t>
            </a:r>
            <a:r>
              <a:rPr lang="en-US" altLang="zh-CN"/>
              <a:t> </a:t>
            </a:r>
          </a:p>
        </p:txBody>
      </p:sp>
      <p:graphicFrame>
        <p:nvGraphicFramePr>
          <p:cNvPr id="190470" name="Object 6"/>
          <p:cNvGraphicFramePr>
            <a:graphicFrameLocks noChangeAspect="1"/>
          </p:cNvGraphicFramePr>
          <p:nvPr/>
        </p:nvGraphicFramePr>
        <p:xfrm>
          <a:off x="1187450" y="2492375"/>
          <a:ext cx="6686550" cy="685800"/>
        </p:xfrm>
        <a:graphic>
          <a:graphicData uri="http://schemas.openxmlformats.org/presentationml/2006/ole">
            <p:oleObj spid="_x0000_s190470" name="Equation" r:id="rId3" imgW="4457520" imgH="457200" progId="Equation.DSMT4">
              <p:embed/>
            </p:oleObj>
          </a:graphicData>
        </a:graphic>
      </p:graphicFrame>
      <p:graphicFrame>
        <p:nvGraphicFramePr>
          <p:cNvPr id="190469" name="Object 5"/>
          <p:cNvGraphicFramePr>
            <a:graphicFrameLocks noChangeAspect="1"/>
          </p:cNvGraphicFramePr>
          <p:nvPr/>
        </p:nvGraphicFramePr>
        <p:xfrm>
          <a:off x="2987675" y="4365625"/>
          <a:ext cx="3127375" cy="385763"/>
        </p:xfrm>
        <a:graphic>
          <a:graphicData uri="http://schemas.openxmlformats.org/presentationml/2006/ole">
            <p:oleObj spid="_x0000_s190469" name="Equation" r:id="rId4" imgW="2082600" imgH="253800" progId="Equation.DSMT4">
              <p:embed/>
            </p:oleObj>
          </a:graphicData>
        </a:graphic>
      </p:graphicFrame>
      <p:graphicFrame>
        <p:nvGraphicFramePr>
          <p:cNvPr id="190468" name="Object 4"/>
          <p:cNvGraphicFramePr>
            <a:graphicFrameLocks noChangeAspect="1"/>
          </p:cNvGraphicFramePr>
          <p:nvPr/>
        </p:nvGraphicFramePr>
        <p:xfrm>
          <a:off x="3635375" y="5589588"/>
          <a:ext cx="1608138" cy="341312"/>
        </p:xfrm>
        <a:graphic>
          <a:graphicData uri="http://schemas.openxmlformats.org/presentationml/2006/ole">
            <p:oleObj spid="_x0000_s190468" name="Equation" r:id="rId5" imgW="1079280" imgH="228600" progId="Equation.DSMT4">
              <p:embed/>
            </p:oleObj>
          </a:graphicData>
        </a:graphic>
      </p:graphicFrame>
      <p:sp>
        <p:nvSpPr>
          <p:cNvPr id="190471"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90472" name="Rectangle 8"/>
          <p:cNvSpPr>
            <a:spLocks noChangeArrowheads="1"/>
          </p:cNvSpPr>
          <p:nvPr/>
        </p:nvSpPr>
        <p:spPr bwMode="auto">
          <a:xfrm>
            <a:off x="0" y="4572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90473" name="Rectangle 9"/>
          <p:cNvSpPr>
            <a:spLocks noChangeArrowheads="1"/>
          </p:cNvSpPr>
          <p:nvPr/>
        </p:nvSpPr>
        <p:spPr bwMode="auto">
          <a:xfrm>
            <a:off x="0" y="71437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90474" name="Rectangle 10"/>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90475" name="Text Box 11"/>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5"/>
          <p:cNvSpPr>
            <a:spLocks noGrp="1"/>
          </p:cNvSpPr>
          <p:nvPr>
            <p:ph type="sldNum" sz="quarter" idx="12"/>
          </p:nvPr>
        </p:nvSpPr>
        <p:spPr/>
        <p:txBody>
          <a:bodyPr/>
          <a:lstStyle/>
          <a:p>
            <a:fld id="{9D7BD7AC-A7FD-460B-ADA5-E76357C5CF45}" type="slidenum">
              <a:rPr lang="en-US" altLang="zh-CN"/>
              <a:pPr/>
              <a:t>39</a:t>
            </a:fld>
            <a:endParaRPr lang="en-US" altLang="zh-CN"/>
          </a:p>
        </p:txBody>
      </p:sp>
      <p:sp>
        <p:nvSpPr>
          <p:cNvPr id="191492" name="Rectangle 4"/>
          <p:cNvSpPr>
            <a:spLocks noChangeArrowheads="1"/>
          </p:cNvSpPr>
          <p:nvPr/>
        </p:nvSpPr>
        <p:spPr bwMode="auto">
          <a:xfrm>
            <a:off x="685800" y="4114800"/>
            <a:ext cx="7772400" cy="19812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开裂截面换算截面惯性矩</a:t>
            </a:r>
            <a:r>
              <a:rPr lang="en-US" altLang="zh-CN" sz="2400" b="1" i="1">
                <a:solidFill>
                  <a:schemeClr val="tx1"/>
                </a:solidFill>
                <a:effectLst/>
                <a:latin typeface="Arial" charset="0"/>
              </a:rPr>
              <a:t>I</a:t>
            </a:r>
            <a:r>
              <a:rPr lang="en-US" altLang="zh-CN" sz="2400" b="1" baseline="-25000">
                <a:solidFill>
                  <a:schemeClr val="tx1"/>
                </a:solidFill>
                <a:effectLst/>
                <a:latin typeface="Arial" charset="0"/>
              </a:rPr>
              <a:t>cr</a:t>
            </a:r>
            <a:r>
              <a:rPr lang="zh-CN" altLang="en-US" sz="2400" b="1">
                <a:solidFill>
                  <a:schemeClr val="tx1"/>
                </a:solidFill>
                <a:effectLst/>
                <a:latin typeface="Arial" charset="0"/>
              </a:rPr>
              <a:t>的计算是以阶段</a:t>
            </a:r>
            <a:r>
              <a:rPr lang="en-US" altLang="zh-CN" sz="2400" b="1">
                <a:solidFill>
                  <a:schemeClr val="tx1"/>
                </a:solidFill>
                <a:effectLst/>
                <a:latin typeface="Arial" charset="0"/>
              </a:rPr>
              <a:t>Ⅱ</a:t>
            </a:r>
            <a:r>
              <a:rPr lang="zh-CN" altLang="en-US" sz="2400" b="1">
                <a:solidFill>
                  <a:schemeClr val="tx1"/>
                </a:solidFill>
                <a:effectLst/>
                <a:latin typeface="Arial" charset="0"/>
              </a:rPr>
              <a:t>为基础，此时受拉区混凝土作用甚小，可不考虑其参加工作，全部拉力由钢筋承受，钢筋应力并未达到屈服阶段，混凝土受压区应力尚未抗压强度极限值，此时仍为弹性阶段。</a:t>
            </a:r>
          </a:p>
        </p:txBody>
      </p:sp>
      <p:pic>
        <p:nvPicPr>
          <p:cNvPr id="191493" name="Picture 5" descr="未标题-1"/>
          <p:cNvPicPr>
            <a:picLocks noChangeAspect="1" noChangeArrowheads="1"/>
          </p:cNvPicPr>
          <p:nvPr/>
        </p:nvPicPr>
        <p:blipFill>
          <a:blip r:embed="rId2"/>
          <a:srcRect/>
          <a:stretch>
            <a:fillRect/>
          </a:stretch>
        </p:blipFill>
        <p:spPr bwMode="auto">
          <a:xfrm>
            <a:off x="1187450" y="1989138"/>
            <a:ext cx="6646863" cy="2093912"/>
          </a:xfrm>
          <a:prstGeom prst="rect">
            <a:avLst/>
          </a:prstGeom>
          <a:noFill/>
          <a:ln w="9525">
            <a:noFill/>
            <a:miter lim="800000"/>
            <a:headEnd/>
            <a:tailEnd/>
          </a:ln>
          <a:effectLst/>
        </p:spPr>
      </p:pic>
      <p:sp>
        <p:nvSpPr>
          <p:cNvPr id="191494" name="Rectangle 6"/>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91495" name="Text Box 7"/>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9998D4C1-246C-46E2-A490-E82373204F29}" type="slidenum">
              <a:rPr lang="en-US" altLang="zh-CN"/>
              <a:pPr/>
              <a:t>40</a:t>
            </a:fld>
            <a:endParaRPr lang="en-US" altLang="zh-CN"/>
          </a:p>
        </p:txBody>
      </p:sp>
      <p:sp>
        <p:nvSpPr>
          <p:cNvPr id="192515" name="Rectangle 3"/>
          <p:cNvSpPr>
            <a:spLocks noGrp="1" noChangeArrowheads="1"/>
          </p:cNvSpPr>
          <p:nvPr>
            <p:ph type="body" idx="1"/>
          </p:nvPr>
        </p:nvSpPr>
        <p:spPr/>
        <p:txBody>
          <a:bodyPr/>
          <a:lstStyle/>
          <a:p>
            <a:r>
              <a:rPr lang="zh-CN" altLang="en-US" sz="2400"/>
              <a:t>首先确定开裂截面换算截面的受压区高度</a:t>
            </a:r>
            <a:r>
              <a:rPr lang="en-US" altLang="zh-CN" sz="2400" i="1"/>
              <a:t>x</a:t>
            </a:r>
            <a:r>
              <a:rPr lang="en-US" altLang="zh-CN" sz="2400" baseline="-25000"/>
              <a:t>0</a:t>
            </a:r>
            <a:r>
              <a:rPr lang="en-US" altLang="zh-CN" sz="2400" baseline="30000">
                <a:latin typeface="Times New Roman"/>
              </a:rPr>
              <a:t>’</a:t>
            </a:r>
            <a:r>
              <a:rPr lang="zh-CN" altLang="en-US" sz="2400"/>
              <a:t>，其数值由换算截面各分块面积对截面中性轴的面积矩之和为零的条件求得</a:t>
            </a:r>
            <a:r>
              <a:rPr lang="zh-CN" altLang="en-US"/>
              <a:t> </a:t>
            </a:r>
          </a:p>
          <a:p>
            <a:endParaRPr lang="zh-CN" altLang="en-US"/>
          </a:p>
          <a:p>
            <a:endParaRPr lang="zh-CN" altLang="en-US" sz="2400"/>
          </a:p>
          <a:p>
            <a:r>
              <a:rPr lang="zh-CN" altLang="en-US" sz="2400"/>
              <a:t>求得开裂截面受压区高度</a:t>
            </a:r>
            <a:r>
              <a:rPr lang="en-US" altLang="zh-CN" sz="2400" i="1"/>
              <a:t>x</a:t>
            </a:r>
            <a:r>
              <a:rPr lang="en-US" altLang="zh-CN" sz="2400" baseline="-25000"/>
              <a:t>0</a:t>
            </a:r>
            <a:r>
              <a:rPr lang="en-US" altLang="zh-CN" sz="2400" baseline="30000">
                <a:latin typeface="Times New Roman"/>
              </a:rPr>
              <a:t>’</a:t>
            </a:r>
            <a:r>
              <a:rPr lang="zh-CN" altLang="en-US" sz="2400"/>
              <a:t>后，即可求得</a:t>
            </a:r>
            <a:r>
              <a:rPr lang="en-US" altLang="zh-CN" sz="2400" i="1"/>
              <a:t>I</a:t>
            </a:r>
            <a:r>
              <a:rPr lang="en-US" altLang="zh-CN" sz="2400" baseline="-25000"/>
              <a:t>cr</a:t>
            </a:r>
            <a:r>
              <a:rPr lang="en-US" altLang="zh-CN" sz="2400"/>
              <a:t> </a:t>
            </a:r>
          </a:p>
        </p:txBody>
      </p:sp>
      <p:sp>
        <p:nvSpPr>
          <p:cNvPr id="192517" name="Rectangle 5"/>
          <p:cNvSpPr>
            <a:spLocks noChangeArrowheads="1"/>
          </p:cNvSpPr>
          <p:nvPr/>
        </p:nvSpPr>
        <p:spPr bwMode="auto">
          <a:xfrm>
            <a:off x="0" y="32194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92516" name="Object 4"/>
          <p:cNvGraphicFramePr>
            <a:graphicFrameLocks noChangeAspect="1"/>
          </p:cNvGraphicFramePr>
          <p:nvPr/>
        </p:nvGraphicFramePr>
        <p:xfrm>
          <a:off x="2195513" y="3500438"/>
          <a:ext cx="4768850" cy="630237"/>
        </p:xfrm>
        <a:graphic>
          <a:graphicData uri="http://schemas.openxmlformats.org/presentationml/2006/ole">
            <p:oleObj spid="_x0000_s192516" name="Equation" r:id="rId3" imgW="3174840" imgH="419040" progId="Equation.DSMT4">
              <p:embed/>
            </p:oleObj>
          </a:graphicData>
        </a:graphic>
      </p:graphicFrame>
      <p:sp>
        <p:nvSpPr>
          <p:cNvPr id="192519" name="Rectangle 7"/>
          <p:cNvSpPr>
            <a:spLocks noChangeArrowheads="1"/>
          </p:cNvSpPr>
          <p:nvPr/>
        </p:nvSpPr>
        <p:spPr bwMode="auto">
          <a:xfrm>
            <a:off x="0" y="32194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92518" name="Object 6"/>
          <p:cNvGraphicFramePr>
            <a:graphicFrameLocks noChangeAspect="1"/>
          </p:cNvGraphicFramePr>
          <p:nvPr/>
        </p:nvGraphicFramePr>
        <p:xfrm>
          <a:off x="2051050" y="4868863"/>
          <a:ext cx="5081588" cy="630237"/>
        </p:xfrm>
        <a:graphic>
          <a:graphicData uri="http://schemas.openxmlformats.org/presentationml/2006/ole">
            <p:oleObj spid="_x0000_s192518" name="Equation" r:id="rId4" imgW="3377880" imgH="419040" progId="Equation.DSMT4">
              <p:embed/>
            </p:oleObj>
          </a:graphicData>
        </a:graphic>
      </p:graphicFrame>
      <p:sp>
        <p:nvSpPr>
          <p:cNvPr id="192520" name="Rectangle 8"/>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92521" name="Text Box 9"/>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6"/>
          <p:cNvSpPr>
            <a:spLocks noGrp="1"/>
          </p:cNvSpPr>
          <p:nvPr>
            <p:ph type="sldNum" sz="quarter" idx="12"/>
          </p:nvPr>
        </p:nvSpPr>
        <p:spPr/>
        <p:txBody>
          <a:bodyPr/>
          <a:lstStyle/>
          <a:p>
            <a:fld id="{33221180-45FB-4C3E-8389-4ADD0925A92E}" type="slidenum">
              <a:rPr lang="en-US" altLang="zh-CN"/>
              <a:pPr/>
              <a:t>41</a:t>
            </a:fld>
            <a:endParaRPr lang="en-US" altLang="zh-CN"/>
          </a:p>
        </p:txBody>
      </p:sp>
      <p:sp>
        <p:nvSpPr>
          <p:cNvPr id="195586" name="Rectangle 2"/>
          <p:cNvSpPr>
            <a:spLocks noChangeArrowheads="1"/>
          </p:cNvSpPr>
          <p:nvPr/>
        </p:nvSpPr>
        <p:spPr bwMode="auto">
          <a:xfrm>
            <a:off x="1938338" y="1790700"/>
            <a:ext cx="9144000" cy="0"/>
          </a:xfrm>
          <a:prstGeom prst="rect">
            <a:avLst/>
          </a:prstGeom>
          <a:noFill/>
          <a:ln w="9525">
            <a:noFill/>
            <a:miter lim="800000"/>
            <a:headEnd/>
            <a:tailEnd/>
          </a:ln>
          <a:effectLst/>
        </p:spPr>
        <p:txBody>
          <a:bodyPr>
            <a:spAutoFit/>
          </a:bodyPr>
          <a:lstStyle/>
          <a:p>
            <a:endParaRPr lang="zh-CN" altLang="en-US"/>
          </a:p>
        </p:txBody>
      </p:sp>
      <p:sp>
        <p:nvSpPr>
          <p:cNvPr id="195588" name="Rectangle 4"/>
          <p:cNvSpPr>
            <a:spLocks noChangeArrowheads="1"/>
          </p:cNvSpPr>
          <p:nvPr/>
        </p:nvSpPr>
        <p:spPr bwMode="auto">
          <a:xfrm>
            <a:off x="685800" y="19812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至此，即可算出荷载短期效应组合下盖板跨中挠度</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s</a:t>
            </a:r>
          </a:p>
          <a:p>
            <a:pPr marL="342900" indent="-342900">
              <a:spcBef>
                <a:spcPct val="20000"/>
              </a:spcBef>
              <a:buClr>
                <a:schemeClr val="accent2"/>
              </a:buClr>
              <a:buSzPct val="80000"/>
              <a:buFont typeface="Wingdings" pitchFamily="2" charset="2"/>
              <a:buChar char="l"/>
            </a:pPr>
            <a:r>
              <a:rPr lang="en-US" altLang="zh-CN" sz="2400" b="1">
                <a:solidFill>
                  <a:schemeClr val="tx1"/>
                </a:solidFill>
                <a:effectLst/>
                <a:latin typeface="Arial" charset="0"/>
              </a:rPr>
              <a:t>《</a:t>
            </a:r>
            <a:r>
              <a:rPr lang="zh-CN" altLang="en-US" sz="2400" b="1">
                <a:solidFill>
                  <a:schemeClr val="tx1"/>
                </a:solidFill>
                <a:effectLst/>
                <a:latin typeface="Arial" charset="0"/>
              </a:rPr>
              <a:t>公桥规</a:t>
            </a:r>
            <a:r>
              <a:rPr lang="en-US" altLang="zh-CN" sz="2400" b="1">
                <a:solidFill>
                  <a:schemeClr val="tx1"/>
                </a:solidFill>
                <a:effectLst/>
                <a:latin typeface="Arial" charset="0"/>
              </a:rPr>
              <a:t>》6.5.3</a:t>
            </a:r>
            <a:r>
              <a:rPr lang="zh-CN" altLang="en-US" sz="2400" b="1">
                <a:solidFill>
                  <a:schemeClr val="tx1"/>
                </a:solidFill>
                <a:effectLst/>
                <a:latin typeface="Arial" charset="0"/>
              </a:rPr>
              <a:t>规定，受弯构件在使用阶段的挠度应考虑荷载长期效应的影响，需乘以挠度增长系数</a:t>
            </a:r>
            <a:r>
              <a:rPr lang="en-US" altLang="zh-CN" sz="2400" b="1" i="1">
                <a:solidFill>
                  <a:schemeClr val="tx1"/>
                </a:solidFill>
                <a:effectLst/>
                <a:latin typeface="Arial" charset="0"/>
              </a:rPr>
              <a:t>η</a:t>
            </a:r>
            <a:r>
              <a:rPr lang="en-US" altLang="zh-CN" sz="2400" b="1" baseline="-25000">
                <a:solidFill>
                  <a:schemeClr val="tx1"/>
                </a:solidFill>
                <a:effectLst/>
                <a:latin typeface="Arial" charset="0"/>
              </a:rPr>
              <a:t>θ</a:t>
            </a:r>
            <a:r>
              <a:rPr lang="en-US" altLang="zh-CN" sz="3200" b="1">
                <a:solidFill>
                  <a:schemeClr val="tx1"/>
                </a:solidFill>
                <a:effectLst/>
                <a:latin typeface="Arial" charset="0"/>
              </a:rPr>
              <a:t> </a:t>
            </a:r>
            <a:r>
              <a:rPr lang="zh-CN" altLang="en-US" sz="2400" b="1">
                <a:solidFill>
                  <a:schemeClr val="tx1"/>
                </a:solidFill>
                <a:effectLst/>
                <a:latin typeface="Arial" charset="0"/>
              </a:rPr>
              <a:t>，且在消除结构自重产生的长期挠度后的最大挠度不应超过计算跨径的</a:t>
            </a:r>
            <a:r>
              <a:rPr lang="en-US" altLang="zh-CN" sz="2400" b="1">
                <a:solidFill>
                  <a:schemeClr val="tx1"/>
                </a:solidFill>
                <a:effectLst/>
                <a:latin typeface="Arial" charset="0"/>
              </a:rPr>
              <a:t>1/600</a:t>
            </a:r>
            <a:r>
              <a:rPr lang="zh-CN" altLang="en-US" sz="2400" b="1">
                <a:solidFill>
                  <a:schemeClr val="tx1"/>
                </a:solidFill>
                <a:effectLst/>
                <a:latin typeface="Arial" charset="0"/>
              </a:rPr>
              <a:t>。</a:t>
            </a:r>
            <a:r>
              <a:rPr lang="zh-CN" altLang="en-US" sz="3200" b="1">
                <a:solidFill>
                  <a:schemeClr val="tx1"/>
                </a:solidFill>
                <a:effectLst/>
                <a:latin typeface="Arial" charset="0"/>
              </a:rPr>
              <a:t> </a:t>
            </a:r>
          </a:p>
        </p:txBody>
      </p:sp>
      <p:sp>
        <p:nvSpPr>
          <p:cNvPr id="195590" name="Rectangle 6"/>
          <p:cNvSpPr>
            <a:spLocks noChangeArrowheads="1"/>
          </p:cNvSpPr>
          <p:nvPr/>
        </p:nvSpPr>
        <p:spPr bwMode="auto">
          <a:xfrm>
            <a:off x="0" y="321945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95589" name="Object 5"/>
          <p:cNvGraphicFramePr>
            <a:graphicFrameLocks noChangeAspect="1"/>
          </p:cNvGraphicFramePr>
          <p:nvPr/>
        </p:nvGraphicFramePr>
        <p:xfrm>
          <a:off x="2339975" y="4365625"/>
          <a:ext cx="4649788" cy="838200"/>
        </p:xfrm>
        <a:graphic>
          <a:graphicData uri="http://schemas.openxmlformats.org/presentationml/2006/ole">
            <p:oleObj spid="_x0000_s195589" name="Equation" r:id="rId3" imgW="2323800" imgH="419040" progId="Equation.DSMT4">
              <p:embed/>
            </p:oleObj>
          </a:graphicData>
        </a:graphic>
      </p:graphicFrame>
      <p:sp>
        <p:nvSpPr>
          <p:cNvPr id="195592" name="Rectangle 8"/>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持久状况正常使用极限状态</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5.2</a:t>
            </a:r>
            <a:r>
              <a:rPr lang="zh-CN" altLang="en-US" sz="2400">
                <a:solidFill>
                  <a:srgbClr val="FFFF00"/>
                </a:solidFill>
                <a:effectLst>
                  <a:outerShdw blurRad="38100" dist="38100" dir="2700000" algn="tl">
                    <a:srgbClr val="000000"/>
                  </a:outerShdw>
                </a:effectLst>
                <a:latin typeface="Times New Roman" pitchFamily="18" charset="0"/>
              </a:rPr>
              <a:t>挠度验算</a:t>
            </a:r>
          </a:p>
        </p:txBody>
      </p:sp>
      <p:sp>
        <p:nvSpPr>
          <p:cNvPr id="195593" name="Text Box 9"/>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二 盖板验算</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93381BCC-4B64-403C-B44C-3FAD0A024BD3}" type="slidenum">
              <a:rPr lang="en-US" altLang="zh-CN"/>
              <a:pPr/>
              <a:t>42</a:t>
            </a:fld>
            <a:endParaRPr lang="en-US" altLang="zh-CN"/>
          </a:p>
        </p:txBody>
      </p:sp>
      <p:sp>
        <p:nvSpPr>
          <p:cNvPr id="246787" name="Rectangle 3"/>
          <p:cNvSpPr>
            <a:spLocks noGrp="1" noChangeArrowheads="1"/>
          </p:cNvSpPr>
          <p:nvPr>
            <p:ph type="body" idx="1"/>
          </p:nvPr>
        </p:nvSpPr>
        <p:spPr/>
        <p:txBody>
          <a:bodyPr/>
          <a:lstStyle/>
          <a:p>
            <a:r>
              <a:rPr lang="en-US" altLang="zh-CN" sz="2400"/>
              <a:t>《</a:t>
            </a:r>
            <a:r>
              <a:rPr lang="zh-CN" altLang="en-US" sz="2400"/>
              <a:t>公桥规</a:t>
            </a:r>
            <a:r>
              <a:rPr lang="en-US" altLang="zh-CN" sz="2400"/>
              <a:t>》</a:t>
            </a:r>
            <a:r>
              <a:rPr lang="zh-CN" altLang="en-US" sz="2400"/>
              <a:t>在总则中加入了有关耐久性设计的内容，提出了公路桥涵应根据不同的环境类别进行耐久性设计的概念。</a:t>
            </a:r>
          </a:p>
          <a:p>
            <a:r>
              <a:rPr lang="zh-CN" altLang="en-US" sz="2400"/>
              <a:t>以往规范对于耐久性设计虽然有所要求，但并没有充分体现到设计条文中，设计人员对耐久性设计的重视度也有所不足。</a:t>
            </a:r>
          </a:p>
          <a:p>
            <a:r>
              <a:rPr lang="zh-CN" altLang="en-US" sz="2400"/>
              <a:t>提高混凝土耐久性的根本途径是增强混凝土密实度，防止或控制混凝土开裂，阻止水分的侵入；同时加大混凝土保护层的厚度，防止由于混凝土保护层碳化引起钢筋钝化膜的破坏。</a:t>
            </a:r>
          </a:p>
        </p:txBody>
      </p:sp>
      <p:sp>
        <p:nvSpPr>
          <p:cNvPr id="246792" name="Rectangle 8"/>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二 盖板验算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6.</a:t>
            </a:r>
            <a:r>
              <a:rPr lang="zh-CN" altLang="en-US" sz="2600">
                <a:solidFill>
                  <a:srgbClr val="FFFF00"/>
                </a:solidFill>
                <a:effectLst>
                  <a:outerShdw blurRad="38100" dist="38100" dir="2700000" algn="tl">
                    <a:srgbClr val="000000"/>
                  </a:outerShdw>
                </a:effectLst>
                <a:latin typeface="Times New Roman" pitchFamily="18" charset="0"/>
              </a:rPr>
              <a:t>耐久性设计</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2E8CC48B-05C8-4E4B-AF46-38329DF453FC}" type="slidenum">
              <a:rPr lang="en-US" altLang="zh-CN"/>
              <a:pPr/>
              <a:t>43</a:t>
            </a:fld>
            <a:endParaRPr lang="en-US" altLang="zh-CN"/>
          </a:p>
        </p:txBody>
      </p:sp>
      <p:sp>
        <p:nvSpPr>
          <p:cNvPr id="247811" name="Rectangle 3"/>
          <p:cNvSpPr>
            <a:spLocks noGrp="1" noChangeArrowheads="1"/>
          </p:cNvSpPr>
          <p:nvPr>
            <p:ph type="body" idx="1"/>
          </p:nvPr>
        </p:nvSpPr>
        <p:spPr>
          <a:xfrm>
            <a:off x="685800" y="4221163"/>
            <a:ext cx="7772400" cy="1874837"/>
          </a:xfrm>
        </p:spPr>
        <p:txBody>
          <a:bodyPr/>
          <a:lstStyle/>
          <a:p>
            <a:pPr>
              <a:lnSpc>
                <a:spcPct val="90000"/>
              </a:lnSpc>
            </a:pPr>
            <a:r>
              <a:rPr lang="zh-CN" altLang="en-US" sz="2400"/>
              <a:t>控制混凝土的最大水灰比和最小水泥用量是十分重要的，不仅影响混凝土的强度，更是影响混凝土耐久性的主要因素。</a:t>
            </a:r>
          </a:p>
          <a:p>
            <a:pPr>
              <a:lnSpc>
                <a:spcPct val="90000"/>
              </a:lnSpc>
            </a:pPr>
            <a:r>
              <a:rPr lang="zh-CN" altLang="en-US" sz="2400"/>
              <a:t>在构造要求上注意保护层厚度、箍筋等级和箍筋间距。</a:t>
            </a:r>
          </a:p>
        </p:txBody>
      </p:sp>
      <p:sp>
        <p:nvSpPr>
          <p:cNvPr id="247812"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二 盖板验算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6.</a:t>
            </a:r>
            <a:r>
              <a:rPr lang="zh-CN" altLang="en-US" sz="2600">
                <a:solidFill>
                  <a:srgbClr val="FFFF00"/>
                </a:solidFill>
                <a:effectLst>
                  <a:outerShdw blurRad="38100" dist="38100" dir="2700000" algn="tl">
                    <a:srgbClr val="000000"/>
                  </a:outerShdw>
                </a:effectLst>
                <a:latin typeface="Times New Roman" pitchFamily="18" charset="0"/>
              </a:rPr>
              <a:t>耐久性设计</a:t>
            </a:r>
          </a:p>
        </p:txBody>
      </p:sp>
      <p:pic>
        <p:nvPicPr>
          <p:cNvPr id="247813" name="Picture 5" descr="页面提取自－ 公路钢筋混凝土及预应力混凝土桥涵设计规范"/>
          <p:cNvPicPr>
            <a:picLocks noChangeAspect="1" noChangeArrowheads="1"/>
          </p:cNvPicPr>
          <p:nvPr/>
        </p:nvPicPr>
        <p:blipFill>
          <a:blip r:embed="rId2"/>
          <a:srcRect/>
          <a:stretch>
            <a:fillRect/>
          </a:stretch>
        </p:blipFill>
        <p:spPr bwMode="auto">
          <a:xfrm>
            <a:off x="611188" y="1989138"/>
            <a:ext cx="7981950" cy="203200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3999E868-54CB-486C-9FE2-8A2356456EE4}" type="slidenum">
              <a:rPr lang="en-US" altLang="zh-CN"/>
              <a:pPr/>
              <a:t>44</a:t>
            </a:fld>
            <a:endParaRPr lang="en-US" altLang="zh-CN"/>
          </a:p>
        </p:txBody>
      </p:sp>
      <p:sp>
        <p:nvSpPr>
          <p:cNvPr id="248835" name="Rectangle 3"/>
          <p:cNvSpPr>
            <a:spLocks noGrp="1" noChangeArrowheads="1"/>
          </p:cNvSpPr>
          <p:nvPr>
            <p:ph type="body" idx="1"/>
          </p:nvPr>
        </p:nvSpPr>
        <p:spPr/>
        <p:txBody>
          <a:bodyPr/>
          <a:lstStyle/>
          <a:p>
            <a:r>
              <a:rPr lang="zh-CN" altLang="en-US" sz="2400"/>
              <a:t>承载能力极限状态验算中，一般是以斜截面抗剪强度控制设计。</a:t>
            </a:r>
          </a:p>
          <a:p>
            <a:r>
              <a:rPr lang="zh-CN" altLang="en-US" sz="2400"/>
              <a:t>当将盖板设计为双筋截面时，可提高延性，提高结构的抗震性能，减小挠度。</a:t>
            </a:r>
          </a:p>
          <a:p>
            <a:r>
              <a:rPr lang="zh-CN" altLang="en-US" sz="2400"/>
              <a:t>即使在承载能力极限状态验算通过的情况下，也有可能出现正常使用极限状态验算中裂缝宽度及挠度无法通过的情况，因此要重视正常使用极限状态的验算。</a:t>
            </a:r>
          </a:p>
          <a:p>
            <a:r>
              <a:rPr lang="zh-CN" altLang="en-US" sz="2400"/>
              <a:t>通过对混凝土材料指标的限定和构造要求来满足耐久性设计。</a:t>
            </a:r>
          </a:p>
        </p:txBody>
      </p:sp>
      <p:sp>
        <p:nvSpPr>
          <p:cNvPr id="248836"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二 盖板验算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7.</a:t>
            </a:r>
            <a:r>
              <a:rPr lang="zh-CN" altLang="en-US" sz="2600">
                <a:solidFill>
                  <a:srgbClr val="FFFF00"/>
                </a:solidFill>
                <a:effectLst>
                  <a:outerShdw blurRad="38100" dist="38100" dir="2700000" algn="tl">
                    <a:srgbClr val="000000"/>
                  </a:outerShdw>
                </a:effectLst>
                <a:latin typeface="Times New Roman" pitchFamily="18" charset="0"/>
              </a:rPr>
              <a:t>小结</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6"/>
          <p:cNvSpPr>
            <a:spLocks noGrp="1"/>
          </p:cNvSpPr>
          <p:nvPr>
            <p:ph type="sldNum" sz="quarter" idx="12"/>
          </p:nvPr>
        </p:nvSpPr>
        <p:spPr/>
        <p:txBody>
          <a:bodyPr/>
          <a:lstStyle/>
          <a:p>
            <a:fld id="{1A655475-7528-4456-B122-66A96129DF75}" type="slidenum">
              <a:rPr lang="en-US" altLang="zh-CN"/>
              <a:pPr/>
              <a:t>45</a:t>
            </a:fld>
            <a:endParaRPr lang="en-US" altLang="zh-CN"/>
          </a:p>
        </p:txBody>
      </p:sp>
      <p:sp>
        <p:nvSpPr>
          <p:cNvPr id="198658" name="Rectangle 2"/>
          <p:cNvSpPr>
            <a:spLocks noGrp="1" noChangeArrowheads="1"/>
          </p:cNvSpPr>
          <p:nvPr>
            <p:ph type="body" sz="half" idx="2"/>
          </p:nvPr>
        </p:nvSpPr>
        <p:spPr>
          <a:xfrm>
            <a:off x="685800" y="4114800"/>
            <a:ext cx="7772400" cy="2409825"/>
          </a:xfrm>
        </p:spPr>
        <p:txBody>
          <a:bodyPr/>
          <a:lstStyle/>
          <a:p>
            <a:pPr>
              <a:lnSpc>
                <a:spcPct val="90000"/>
              </a:lnSpc>
            </a:pPr>
            <a:endParaRPr lang="en-US" altLang="zh-CN" sz="2400" i="1"/>
          </a:p>
          <a:p>
            <a:pPr>
              <a:lnSpc>
                <a:spcPct val="90000"/>
              </a:lnSpc>
            </a:pPr>
            <a:endParaRPr lang="en-US" altLang="zh-CN" sz="2400" i="1"/>
          </a:p>
          <a:p>
            <a:pPr>
              <a:lnSpc>
                <a:spcPct val="90000"/>
              </a:lnSpc>
            </a:pPr>
            <a:endParaRPr lang="en-US" altLang="zh-CN" sz="2400" i="1"/>
          </a:p>
          <a:p>
            <a:pPr>
              <a:lnSpc>
                <a:spcPct val="90000"/>
              </a:lnSpc>
            </a:pPr>
            <a:r>
              <a:rPr lang="en-US" altLang="zh-CN" sz="2400" i="1"/>
              <a:t>L</a:t>
            </a:r>
            <a:r>
              <a:rPr lang="en-US" altLang="zh-CN" sz="2400" baseline="-25000"/>
              <a:t>0</a:t>
            </a:r>
            <a:r>
              <a:rPr lang="zh-CN" altLang="en-US" sz="2400"/>
              <a:t>为涵洞净跨径，</a:t>
            </a:r>
            <a:r>
              <a:rPr lang="en-US" altLang="zh-CN" sz="2400" i="1"/>
              <a:t>C</a:t>
            </a:r>
            <a:r>
              <a:rPr lang="en-US" altLang="zh-CN" sz="2400" baseline="-25000"/>
              <a:t>1</a:t>
            </a:r>
            <a:r>
              <a:rPr lang="zh-CN" altLang="en-US" sz="2400"/>
              <a:t>为基础襟边宽，</a:t>
            </a:r>
            <a:r>
              <a:rPr lang="en-US" altLang="zh-CN" sz="2400" i="1"/>
              <a:t>C</a:t>
            </a:r>
            <a:r>
              <a:rPr lang="en-US" altLang="zh-CN" sz="2400" baseline="-25000"/>
              <a:t>2</a:t>
            </a:r>
            <a:r>
              <a:rPr lang="zh-CN" altLang="en-US" sz="2400"/>
              <a:t>为台身宽，</a:t>
            </a:r>
            <a:r>
              <a:rPr lang="en-US" altLang="zh-CN" sz="2400" i="1"/>
              <a:t>C</a:t>
            </a:r>
            <a:r>
              <a:rPr lang="en-US" altLang="zh-CN" sz="2400" baseline="-25000"/>
              <a:t>3</a:t>
            </a:r>
            <a:r>
              <a:rPr lang="zh-CN" altLang="en-US" sz="2400"/>
              <a:t>为基础宽，</a:t>
            </a:r>
            <a:r>
              <a:rPr lang="en-US" altLang="zh-CN" sz="2400" i="1"/>
              <a:t>C</a:t>
            </a:r>
            <a:r>
              <a:rPr lang="en-US" altLang="zh-CN" sz="2400" baseline="-25000"/>
              <a:t>4</a:t>
            </a:r>
            <a:r>
              <a:rPr lang="zh-CN" altLang="en-US" sz="2400"/>
              <a:t>为背墙宽，</a:t>
            </a:r>
            <a:r>
              <a:rPr lang="en-US" altLang="zh-CN" sz="2400" i="1"/>
              <a:t>C</a:t>
            </a:r>
            <a:r>
              <a:rPr lang="en-US" altLang="zh-CN" sz="2400" baseline="-25000"/>
              <a:t>5</a:t>
            </a:r>
            <a:r>
              <a:rPr lang="zh-CN" altLang="en-US" sz="2400"/>
              <a:t>为盖板搭接宽度，</a:t>
            </a:r>
            <a:r>
              <a:rPr lang="en-US" altLang="zh-CN" sz="2400" i="1"/>
              <a:t>H</a:t>
            </a:r>
            <a:r>
              <a:rPr lang="en-US" altLang="zh-CN" sz="2400" baseline="-25000"/>
              <a:t>0</a:t>
            </a:r>
            <a:r>
              <a:rPr lang="zh-CN" altLang="en-US" sz="2400"/>
              <a:t>为涵洞净高，</a:t>
            </a:r>
            <a:r>
              <a:rPr lang="en-US" altLang="zh-CN" sz="2400" i="1"/>
              <a:t>H</a:t>
            </a:r>
            <a:r>
              <a:rPr lang="en-US" altLang="zh-CN" sz="2400" baseline="-25000"/>
              <a:t>1</a:t>
            </a:r>
            <a:r>
              <a:rPr lang="zh-CN" altLang="en-US" sz="2400"/>
              <a:t>为计算高度；台身宽度为</a:t>
            </a:r>
            <a:r>
              <a:rPr lang="en-US" altLang="zh-CN" sz="2400" i="1"/>
              <a:t>b</a:t>
            </a:r>
            <a:r>
              <a:rPr lang="en-US" altLang="zh-CN" sz="2800"/>
              <a:t> </a:t>
            </a:r>
          </a:p>
        </p:txBody>
      </p:sp>
      <p:pic>
        <p:nvPicPr>
          <p:cNvPr id="198660" name="Picture 4"/>
          <p:cNvPicPr>
            <a:picLocks noChangeAspect="1" noChangeArrowheads="1"/>
          </p:cNvPicPr>
          <p:nvPr/>
        </p:nvPicPr>
        <p:blipFill>
          <a:blip r:embed="rId2"/>
          <a:srcRect/>
          <a:stretch>
            <a:fillRect/>
          </a:stretch>
        </p:blipFill>
        <p:spPr bwMode="auto">
          <a:xfrm>
            <a:off x="1258888" y="1700213"/>
            <a:ext cx="6640512" cy="3640137"/>
          </a:xfrm>
          <a:prstGeom prst="rect">
            <a:avLst/>
          </a:prstGeom>
          <a:solidFill>
            <a:schemeClr val="tx1"/>
          </a:solidFill>
          <a:ln w="9525">
            <a:noFill/>
            <a:miter lim="800000"/>
            <a:headEnd/>
            <a:tailEnd/>
          </a:ln>
        </p:spPr>
      </p:pic>
      <p:sp>
        <p:nvSpPr>
          <p:cNvPr id="198661" name="Rectangle 5"/>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计算假定及参数的选取</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8F4ACFD0-209B-443E-9E10-8535922D1BA6}" type="slidenum">
              <a:rPr lang="en-US" altLang="zh-CN"/>
              <a:pPr/>
              <a:t>46</a:t>
            </a:fld>
            <a:endParaRPr lang="en-US" altLang="zh-CN"/>
          </a:p>
        </p:txBody>
      </p:sp>
      <p:sp>
        <p:nvSpPr>
          <p:cNvPr id="204803" name="Rectangle 3"/>
          <p:cNvSpPr>
            <a:spLocks noGrp="1" noChangeArrowheads="1"/>
          </p:cNvSpPr>
          <p:nvPr>
            <p:ph type="body" idx="1"/>
          </p:nvPr>
        </p:nvSpPr>
        <p:spPr/>
        <p:txBody>
          <a:bodyPr/>
          <a:lstStyle/>
          <a:p>
            <a:r>
              <a:rPr lang="zh-CN" altLang="en-US" sz="2400"/>
              <a:t>计算台身时，可作如下假定：</a:t>
            </a:r>
          </a:p>
          <a:p>
            <a:r>
              <a:rPr lang="zh-CN" altLang="en-US" sz="2400"/>
              <a:t>（</a:t>
            </a:r>
            <a:r>
              <a:rPr lang="en-US" altLang="zh-CN" sz="2400"/>
              <a:t>1</a:t>
            </a:r>
            <a:r>
              <a:rPr lang="zh-CN" altLang="en-US" sz="2400"/>
              <a:t>）当涵洞基础为分离式基础时，台身按上端与盖板不可移动的铰接、下端与基础也按不可移动的铰接计算，此时计算高度为盖板中心线与支撑梁中心线之间的距离。</a:t>
            </a:r>
          </a:p>
          <a:p>
            <a:r>
              <a:rPr lang="zh-CN" altLang="en-US" sz="2400"/>
              <a:t>（</a:t>
            </a:r>
            <a:r>
              <a:rPr lang="en-US" altLang="zh-CN" sz="2400"/>
              <a:t>2</a:t>
            </a:r>
            <a:r>
              <a:rPr lang="zh-CN" altLang="en-US" sz="2400"/>
              <a:t>）当涵洞基础为整体式基础时，台身按上端与盖板不可移动的铰接、下端与基础固接计算，此时计算高度为盖板中心线与基础顶之间的距离。</a:t>
            </a:r>
          </a:p>
        </p:txBody>
      </p:sp>
      <p:sp>
        <p:nvSpPr>
          <p:cNvPr id="204804"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计算假定及参数的选取</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9ECD6547-CD89-4FCA-8FBB-79664B45318A}" type="slidenum">
              <a:rPr lang="en-US" altLang="zh-CN"/>
              <a:pPr/>
              <a:t>47</a:t>
            </a:fld>
            <a:endParaRPr lang="en-US" altLang="zh-CN"/>
          </a:p>
        </p:txBody>
      </p:sp>
      <p:sp>
        <p:nvSpPr>
          <p:cNvPr id="249859" name="Rectangle 3"/>
          <p:cNvSpPr>
            <a:spLocks noGrp="1" noChangeArrowheads="1"/>
          </p:cNvSpPr>
          <p:nvPr>
            <p:ph type="body" idx="1"/>
          </p:nvPr>
        </p:nvSpPr>
        <p:spPr/>
        <p:txBody>
          <a:bodyPr/>
          <a:lstStyle/>
          <a:p>
            <a:pPr marL="609600" indent="-609600">
              <a:buClr>
                <a:schemeClr val="tx1"/>
              </a:buClr>
              <a:buFont typeface="Wingdings" pitchFamily="2" charset="2"/>
              <a:buAutoNum type="arabicPeriod"/>
            </a:pPr>
            <a:r>
              <a:rPr lang="zh-CN" altLang="en-US" sz="2400"/>
              <a:t>偏心受压承载力验算</a:t>
            </a:r>
          </a:p>
          <a:p>
            <a:pPr marL="609600" indent="-609600">
              <a:buClr>
                <a:schemeClr val="tx1"/>
              </a:buClr>
              <a:buFont typeface="Wingdings" pitchFamily="2" charset="2"/>
              <a:buAutoNum type="arabicPeriod"/>
            </a:pPr>
            <a:r>
              <a:rPr lang="zh-CN" altLang="en-US" sz="2400"/>
              <a:t>正截面受弯承载力验算</a:t>
            </a:r>
          </a:p>
          <a:p>
            <a:pPr marL="609600" indent="-609600">
              <a:buClr>
                <a:schemeClr val="tx1"/>
              </a:buClr>
              <a:buFont typeface="Wingdings" pitchFamily="2" charset="2"/>
              <a:buAutoNum type="arabicPeriod"/>
            </a:pPr>
            <a:r>
              <a:rPr lang="zh-CN" altLang="en-US" sz="2400"/>
              <a:t>直接受剪验算</a:t>
            </a:r>
          </a:p>
          <a:p>
            <a:pPr marL="609600" indent="-609600"/>
            <a:endParaRPr lang="en-US" altLang="zh-CN" sz="2400"/>
          </a:p>
        </p:txBody>
      </p:sp>
      <p:sp>
        <p:nvSpPr>
          <p:cNvPr id="249860"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2.</a:t>
            </a:r>
            <a:r>
              <a:rPr lang="zh-CN" altLang="en-US" sz="2600">
                <a:solidFill>
                  <a:srgbClr val="FFFF00"/>
                </a:solidFill>
                <a:effectLst>
                  <a:outerShdw blurRad="38100" dist="38100" dir="2700000" algn="tl">
                    <a:srgbClr val="000000"/>
                  </a:outerShdw>
                </a:effectLst>
                <a:latin typeface="Times New Roman" pitchFamily="18" charset="0"/>
              </a:rPr>
              <a:t>计算内容</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769E1F32-E82E-430A-968E-7DF620136DA5}" type="slidenum">
              <a:rPr lang="en-US" altLang="zh-CN"/>
              <a:pPr/>
              <a:t>48</a:t>
            </a:fld>
            <a:endParaRPr lang="en-US" altLang="zh-CN"/>
          </a:p>
        </p:txBody>
      </p:sp>
      <p:sp>
        <p:nvSpPr>
          <p:cNvPr id="199683" name="Rectangle 3"/>
          <p:cNvSpPr>
            <a:spLocks noGrp="1" noChangeArrowheads="1"/>
          </p:cNvSpPr>
          <p:nvPr>
            <p:ph type="body" idx="1"/>
          </p:nvPr>
        </p:nvSpPr>
        <p:spPr/>
        <p:txBody>
          <a:bodyPr/>
          <a:lstStyle/>
          <a:p>
            <a:r>
              <a:rPr lang="zh-CN" altLang="en-US" sz="2400"/>
              <a:t>将车辆荷载等代为填土厚</a:t>
            </a:r>
            <a:r>
              <a:rPr lang="en-US" altLang="zh-CN" sz="2400" i="1"/>
              <a:t>h</a:t>
            </a:r>
            <a:r>
              <a:rPr lang="zh-CN" altLang="en-US" sz="2400"/>
              <a:t>：</a:t>
            </a:r>
          </a:p>
          <a:p>
            <a:endParaRPr lang="zh-CN" altLang="en-US" sz="2400"/>
          </a:p>
          <a:p>
            <a:r>
              <a:rPr lang="zh-CN" altLang="en-US" sz="2400"/>
              <a:t> 				          </a:t>
            </a:r>
            <a:r>
              <a:rPr lang="en-US" altLang="zh-CN" sz="2000"/>
              <a:t>《</a:t>
            </a:r>
            <a:r>
              <a:rPr lang="zh-CN" altLang="en-US" sz="2000"/>
              <a:t>通用规范</a:t>
            </a:r>
            <a:r>
              <a:rPr lang="en-US" altLang="zh-CN" sz="2000"/>
              <a:t>》</a:t>
            </a:r>
            <a:r>
              <a:rPr lang="zh-CN" altLang="en-US" sz="2000"/>
              <a:t>（</a:t>
            </a:r>
            <a:r>
              <a:rPr lang="en-US" altLang="zh-CN" sz="2000"/>
              <a:t>4.3.4-1</a:t>
            </a:r>
            <a:r>
              <a:rPr lang="zh-CN" altLang="en-US" sz="2000"/>
              <a:t>）</a:t>
            </a:r>
          </a:p>
          <a:p>
            <a:r>
              <a:rPr lang="zh-CN" altLang="en-US" sz="2400"/>
              <a:t>式中，</a:t>
            </a:r>
            <a:r>
              <a:rPr lang="en-US" altLang="zh-CN" sz="2400" i="1"/>
              <a:t>l</a:t>
            </a:r>
            <a:r>
              <a:rPr lang="en-US" altLang="zh-CN" sz="2400" baseline="-25000"/>
              <a:t>0</a:t>
            </a:r>
            <a:r>
              <a:rPr lang="zh-CN" altLang="en-US" sz="2400"/>
              <a:t>为破坏棱体长度；</a:t>
            </a:r>
            <a:r>
              <a:rPr lang="en-US" altLang="zh-CN" sz="2400" i="1"/>
              <a:t>B</a:t>
            </a:r>
            <a:r>
              <a:rPr lang="zh-CN" altLang="en-US" sz="2400"/>
              <a:t>为破坏棱体宽度，</a:t>
            </a:r>
            <a:r>
              <a:rPr lang="en-US" altLang="zh-CN" sz="2400" i="1"/>
              <a:t>B</a:t>
            </a:r>
            <a:r>
              <a:rPr lang="zh-CN" altLang="en-US" sz="2400"/>
              <a:t>＝</a:t>
            </a:r>
            <a:r>
              <a:rPr lang="en-US" altLang="zh-CN" sz="2400" i="1"/>
              <a:t>L</a:t>
            </a:r>
            <a:r>
              <a:rPr lang="en-US" altLang="zh-CN" sz="2400" baseline="-25000"/>
              <a:t>b</a:t>
            </a:r>
            <a:r>
              <a:rPr lang="zh-CN" altLang="en-US" sz="2400"/>
              <a:t>；</a:t>
            </a:r>
            <a:r>
              <a:rPr lang="en-US" altLang="zh-CN" sz="2400" i="1"/>
              <a:t>γ</a:t>
            </a:r>
            <a:r>
              <a:rPr lang="en-US" altLang="zh-CN" sz="2400" baseline="-25000"/>
              <a:t>2</a:t>
            </a:r>
            <a:r>
              <a:rPr lang="zh-CN" altLang="en-US" sz="2400"/>
              <a:t>为填土重力密度；∑</a:t>
            </a:r>
            <a:r>
              <a:rPr lang="en-US" altLang="zh-CN" sz="2400" i="1"/>
              <a:t>G</a:t>
            </a:r>
            <a:r>
              <a:rPr lang="zh-CN" altLang="en-US" sz="2400"/>
              <a:t>为在破坏棱体长度和破坏棱体宽度范围内的车辆总荷载。</a:t>
            </a:r>
          </a:p>
          <a:p>
            <a:endParaRPr lang="en-US" altLang="zh-CN" sz="2400"/>
          </a:p>
        </p:txBody>
      </p:sp>
      <p:sp>
        <p:nvSpPr>
          <p:cNvPr id="199685"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199684" name="Object 4"/>
          <p:cNvGraphicFramePr>
            <a:graphicFrameLocks noChangeAspect="1"/>
          </p:cNvGraphicFramePr>
          <p:nvPr/>
        </p:nvGraphicFramePr>
        <p:xfrm>
          <a:off x="3779838" y="2492375"/>
          <a:ext cx="1187450" cy="700088"/>
        </p:xfrm>
        <a:graphic>
          <a:graphicData uri="http://schemas.openxmlformats.org/presentationml/2006/ole">
            <p:oleObj spid="_x0000_s199684" name="Equation" r:id="rId3" imgW="787320" imgH="469800" progId="Equation.DSMT4">
              <p:embed/>
            </p:oleObj>
          </a:graphicData>
        </a:graphic>
      </p:graphicFrame>
      <p:sp>
        <p:nvSpPr>
          <p:cNvPr id="199687"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199689" name="Rectangle 9"/>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5"/>
          <p:cNvSpPr>
            <a:spLocks noGrp="1"/>
          </p:cNvSpPr>
          <p:nvPr>
            <p:ph type="sldNum" sz="quarter" idx="12"/>
          </p:nvPr>
        </p:nvSpPr>
        <p:spPr/>
        <p:txBody>
          <a:bodyPr/>
          <a:lstStyle/>
          <a:p>
            <a:fld id="{0DBB4598-0F75-456C-9969-51B972E87456}" type="slidenum">
              <a:rPr lang="en-US" altLang="zh-CN"/>
              <a:pPr/>
              <a:t>49</a:t>
            </a:fld>
            <a:endParaRPr lang="en-US" altLang="zh-CN"/>
          </a:p>
        </p:txBody>
      </p:sp>
      <p:pic>
        <p:nvPicPr>
          <p:cNvPr id="233476" name="Picture 4"/>
          <p:cNvPicPr>
            <a:picLocks noChangeAspect="1" noChangeArrowheads="1"/>
          </p:cNvPicPr>
          <p:nvPr>
            <p:ph type="body" idx="4294967295"/>
          </p:nvPr>
        </p:nvPicPr>
        <p:blipFill>
          <a:blip r:embed="rId3"/>
          <a:srcRect/>
          <a:stretch>
            <a:fillRect/>
          </a:stretch>
        </p:blipFill>
        <p:spPr>
          <a:xfrm>
            <a:off x="684213" y="2133600"/>
            <a:ext cx="3471862" cy="4114800"/>
          </a:xfrm>
          <a:solidFill>
            <a:schemeClr val="tx1"/>
          </a:solidFill>
          <a:ln/>
        </p:spPr>
      </p:pic>
      <p:sp>
        <p:nvSpPr>
          <p:cNvPr id="233477" name="Rectangle 5"/>
          <p:cNvSpPr>
            <a:spLocks noChangeArrowheads="1"/>
          </p:cNvSpPr>
          <p:nvPr/>
        </p:nvSpPr>
        <p:spPr bwMode="auto">
          <a:xfrm>
            <a:off x="4572000" y="1981200"/>
            <a:ext cx="3886200" cy="4114800"/>
          </a:xfrm>
          <a:prstGeom prst="rect">
            <a:avLst/>
          </a:prstGeom>
          <a:noFill/>
          <a:ln w="9525">
            <a:noFill/>
            <a:miter lim="800000"/>
            <a:headEnd/>
            <a:tailEnd/>
          </a:ln>
          <a:effectLst/>
        </p:spPr>
        <p:txBody>
          <a:bodyPr lIns="92075" tIns="46038" rIns="92075" bIns="46038"/>
          <a:lstStyle/>
          <a:p>
            <a:pPr marL="342900" indent="-342900">
              <a:lnSpc>
                <a:spcPct val="90000"/>
              </a:lnSpc>
              <a:spcBef>
                <a:spcPct val="20000"/>
              </a:spcBef>
              <a:buClr>
                <a:schemeClr val="accent2"/>
              </a:buClr>
              <a:buSzPct val="80000"/>
              <a:buFont typeface="Wingdings" pitchFamily="2" charset="2"/>
              <a:buChar char="l"/>
            </a:pPr>
            <a:endParaRPr lang="en-US" altLang="zh-CN" sz="2400" b="1">
              <a:solidFill>
                <a:schemeClr val="tx1"/>
              </a:solidFill>
              <a:effectLst/>
              <a:latin typeface="Arial" charset="0"/>
            </a:endParaRPr>
          </a:p>
          <a:p>
            <a:pPr marL="342900" indent="-342900">
              <a:lnSpc>
                <a:spcPct val="90000"/>
              </a:lnSpc>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破坏棱体长度</a:t>
            </a:r>
            <a:r>
              <a:rPr lang="en-US" altLang="zh-CN" sz="2400" b="1" i="1">
                <a:solidFill>
                  <a:schemeClr val="tx1"/>
                </a:solidFill>
                <a:effectLst/>
                <a:latin typeface="Arial" charset="0"/>
              </a:rPr>
              <a:t>l</a:t>
            </a:r>
            <a:r>
              <a:rPr lang="en-US" altLang="zh-CN" sz="2400" b="1" baseline="-25000">
                <a:solidFill>
                  <a:schemeClr val="tx1"/>
                </a:solidFill>
                <a:effectLst/>
                <a:latin typeface="Arial" charset="0"/>
              </a:rPr>
              <a:t>0</a:t>
            </a:r>
            <a:r>
              <a:rPr lang="zh-CN" altLang="en-US" sz="2400" b="1">
                <a:solidFill>
                  <a:schemeClr val="tx1"/>
                </a:solidFill>
                <a:effectLst/>
                <a:latin typeface="Arial" charset="0"/>
              </a:rPr>
              <a:t>：</a:t>
            </a:r>
          </a:p>
          <a:p>
            <a:pPr marL="342900" indent="-342900">
              <a:lnSpc>
                <a:spcPct val="90000"/>
              </a:lnSpc>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lnSpc>
                <a:spcPct val="90000"/>
              </a:lnSpc>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lnSpc>
                <a:spcPct val="90000"/>
              </a:lnSpc>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式中，</a:t>
            </a:r>
            <a:r>
              <a:rPr lang="en-US" altLang="zh-CN" sz="2400" b="1" i="1">
                <a:solidFill>
                  <a:schemeClr val="tx1"/>
                </a:solidFill>
                <a:effectLst/>
                <a:latin typeface="Arial" charset="0"/>
              </a:rPr>
              <a:t>φ</a:t>
            </a:r>
            <a:r>
              <a:rPr lang="zh-CN" altLang="en-US" sz="2400" b="1">
                <a:solidFill>
                  <a:schemeClr val="tx1"/>
                </a:solidFill>
                <a:effectLst/>
                <a:latin typeface="Arial" charset="0"/>
              </a:rPr>
              <a:t>为台背填土的内摩擦角。</a:t>
            </a:r>
          </a:p>
        </p:txBody>
      </p:sp>
      <p:graphicFrame>
        <p:nvGraphicFramePr>
          <p:cNvPr id="233484" name="Object 12"/>
          <p:cNvGraphicFramePr>
            <a:graphicFrameLocks noChangeAspect="1"/>
          </p:cNvGraphicFramePr>
          <p:nvPr>
            <p:ph idx="1"/>
          </p:nvPr>
        </p:nvGraphicFramePr>
        <p:xfrm>
          <a:off x="5076825" y="2924175"/>
          <a:ext cx="3105150" cy="647700"/>
        </p:xfrm>
        <a:graphic>
          <a:graphicData uri="http://schemas.openxmlformats.org/presentationml/2006/ole">
            <p:oleObj spid="_x0000_s233484" name="Equation" r:id="rId4" imgW="2070000" imgH="431640" progId="Equation.DSMT4">
              <p:embed/>
            </p:oleObj>
          </a:graphicData>
        </a:graphic>
      </p:graphicFrame>
      <p:sp>
        <p:nvSpPr>
          <p:cNvPr id="233487" name="Rectangle 15"/>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灯片编号占位符 7"/>
          <p:cNvSpPr>
            <a:spLocks noGrp="1"/>
          </p:cNvSpPr>
          <p:nvPr>
            <p:ph type="sldNum" sz="quarter" idx="12"/>
          </p:nvPr>
        </p:nvSpPr>
        <p:spPr/>
        <p:txBody>
          <a:bodyPr/>
          <a:lstStyle/>
          <a:p>
            <a:fld id="{817BFBC0-42EE-403E-A6AF-04BA539EEE9E}" type="slidenum">
              <a:rPr lang="en-US" altLang="zh-CN"/>
              <a:pPr/>
              <a:t>50</a:t>
            </a:fld>
            <a:endParaRPr lang="en-US" altLang="zh-CN"/>
          </a:p>
        </p:txBody>
      </p:sp>
      <p:sp>
        <p:nvSpPr>
          <p:cNvPr id="200711" name="Rectangle 7"/>
          <p:cNvSpPr>
            <a:spLocks noGrp="1" noChangeArrowheads="1"/>
          </p:cNvSpPr>
          <p:nvPr>
            <p:ph type="body" sz="half" idx="3"/>
          </p:nvPr>
        </p:nvSpPr>
        <p:spPr>
          <a:xfrm>
            <a:off x="4648200" y="1981200"/>
            <a:ext cx="3810000" cy="4616450"/>
          </a:xfrm>
        </p:spPr>
        <p:txBody>
          <a:bodyPr/>
          <a:lstStyle/>
          <a:p>
            <a:r>
              <a:rPr lang="zh-CN" altLang="en-US" sz="2400"/>
              <a:t>土的侧压力系数</a:t>
            </a:r>
            <a:r>
              <a:rPr lang="en-US" altLang="zh-CN" sz="2400"/>
              <a:t>λ</a:t>
            </a:r>
            <a:r>
              <a:rPr lang="zh-CN" altLang="en-US" sz="2400"/>
              <a:t>：</a:t>
            </a:r>
          </a:p>
          <a:p>
            <a:endParaRPr lang="zh-CN" altLang="en-US" sz="2400"/>
          </a:p>
          <a:p>
            <a:endParaRPr lang="zh-CN" altLang="en-US" sz="2400"/>
          </a:p>
          <a:p>
            <a:r>
              <a:rPr lang="zh-CN" altLang="en-US" sz="2400"/>
              <a:t>台背非均布荷载</a:t>
            </a:r>
            <a:r>
              <a:rPr lang="en-US" altLang="zh-CN" sz="2400" i="1"/>
              <a:t>q</a:t>
            </a:r>
            <a:r>
              <a:rPr lang="en-US" altLang="zh-CN" sz="2400" baseline="-25000"/>
              <a:t>1</a:t>
            </a:r>
            <a:r>
              <a:rPr lang="zh-CN" altLang="en-US" sz="2400"/>
              <a:t>、</a:t>
            </a:r>
            <a:r>
              <a:rPr lang="en-US" altLang="zh-CN" sz="2400" i="1"/>
              <a:t>q</a:t>
            </a:r>
            <a:r>
              <a:rPr lang="en-US" altLang="zh-CN" sz="2400" baseline="-25000"/>
              <a:t>2</a:t>
            </a:r>
            <a:r>
              <a:rPr lang="zh-CN" altLang="en-US" sz="2400"/>
              <a:t>的值：</a:t>
            </a:r>
          </a:p>
          <a:p>
            <a:endParaRPr lang="zh-CN" altLang="en-US" sz="2400"/>
          </a:p>
          <a:p>
            <a:endParaRPr lang="zh-CN" altLang="en-US" sz="2400"/>
          </a:p>
          <a:p>
            <a:endParaRPr lang="zh-CN" altLang="en-US" sz="2400"/>
          </a:p>
          <a:p>
            <a:endParaRPr lang="zh-CN" altLang="en-US" sz="2400"/>
          </a:p>
          <a:p>
            <a:r>
              <a:rPr lang="zh-CN" altLang="en-US" sz="2400"/>
              <a:t>式中，</a:t>
            </a:r>
            <a:r>
              <a:rPr lang="en-US" altLang="zh-CN" sz="2400" i="1"/>
              <a:t>d</a:t>
            </a:r>
            <a:r>
              <a:rPr lang="en-US" altLang="zh-CN" sz="2400"/>
              <a:t>3</a:t>
            </a:r>
            <a:r>
              <a:rPr lang="zh-CN" altLang="en-US" sz="2400"/>
              <a:t>为支撑梁高</a:t>
            </a:r>
          </a:p>
        </p:txBody>
      </p:sp>
      <p:pic>
        <p:nvPicPr>
          <p:cNvPr id="200712" name="Picture 8"/>
          <p:cNvPicPr>
            <a:picLocks noChangeAspect="1" noChangeArrowheads="1"/>
          </p:cNvPicPr>
          <p:nvPr/>
        </p:nvPicPr>
        <p:blipFill>
          <a:blip r:embed="rId3"/>
          <a:srcRect/>
          <a:stretch>
            <a:fillRect/>
          </a:stretch>
        </p:blipFill>
        <p:spPr bwMode="auto">
          <a:xfrm>
            <a:off x="971550" y="1557338"/>
            <a:ext cx="3130550" cy="2417762"/>
          </a:xfrm>
          <a:prstGeom prst="rect">
            <a:avLst/>
          </a:prstGeom>
          <a:solidFill>
            <a:schemeClr val="tx1"/>
          </a:solidFill>
          <a:ln w="9525">
            <a:noFill/>
            <a:miter lim="800000"/>
            <a:headEnd/>
            <a:tailEnd/>
          </a:ln>
        </p:spPr>
      </p:pic>
      <p:pic>
        <p:nvPicPr>
          <p:cNvPr id="200713" name="Picture 9"/>
          <p:cNvPicPr>
            <a:picLocks noChangeAspect="1" noChangeArrowheads="1"/>
          </p:cNvPicPr>
          <p:nvPr/>
        </p:nvPicPr>
        <p:blipFill>
          <a:blip r:embed="rId4"/>
          <a:srcRect/>
          <a:stretch>
            <a:fillRect/>
          </a:stretch>
        </p:blipFill>
        <p:spPr bwMode="auto">
          <a:xfrm>
            <a:off x="971550" y="4149725"/>
            <a:ext cx="3130550" cy="2427288"/>
          </a:xfrm>
          <a:prstGeom prst="rect">
            <a:avLst/>
          </a:prstGeom>
          <a:solidFill>
            <a:schemeClr val="tx1"/>
          </a:solidFill>
          <a:ln w="9525">
            <a:noFill/>
            <a:miter lim="800000"/>
            <a:headEnd/>
            <a:tailEnd/>
          </a:ln>
        </p:spPr>
      </p:pic>
      <p:sp>
        <p:nvSpPr>
          <p:cNvPr id="200715" name="Rectangle 11"/>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0714" name="Object 10"/>
          <p:cNvGraphicFramePr>
            <a:graphicFrameLocks noChangeAspect="1"/>
          </p:cNvGraphicFramePr>
          <p:nvPr/>
        </p:nvGraphicFramePr>
        <p:xfrm>
          <a:off x="5724525" y="2565400"/>
          <a:ext cx="1755775" cy="642938"/>
        </p:xfrm>
        <a:graphic>
          <a:graphicData uri="http://schemas.openxmlformats.org/presentationml/2006/ole">
            <p:oleObj spid="_x0000_s200714" name="Equation" r:id="rId5" imgW="1168200" imgH="431640" progId="Equation.DSMT4">
              <p:embed/>
            </p:oleObj>
          </a:graphicData>
        </a:graphic>
      </p:graphicFrame>
      <p:graphicFrame>
        <p:nvGraphicFramePr>
          <p:cNvPr id="200717" name="Object 13"/>
          <p:cNvGraphicFramePr>
            <a:graphicFrameLocks noChangeAspect="1"/>
          </p:cNvGraphicFramePr>
          <p:nvPr/>
        </p:nvGraphicFramePr>
        <p:xfrm>
          <a:off x="5508625" y="4149725"/>
          <a:ext cx="2212975" cy="642938"/>
        </p:xfrm>
        <a:graphic>
          <a:graphicData uri="http://schemas.openxmlformats.org/presentationml/2006/ole">
            <p:oleObj spid="_x0000_s200717" name="Equation" r:id="rId6" imgW="1473120" imgH="431640" progId="Equation.DSMT4">
              <p:embed/>
            </p:oleObj>
          </a:graphicData>
        </a:graphic>
      </p:graphicFrame>
      <p:graphicFrame>
        <p:nvGraphicFramePr>
          <p:cNvPr id="200716" name="Object 12"/>
          <p:cNvGraphicFramePr>
            <a:graphicFrameLocks noChangeAspect="1"/>
          </p:cNvGraphicFramePr>
          <p:nvPr/>
        </p:nvGraphicFramePr>
        <p:xfrm>
          <a:off x="5076825" y="5157788"/>
          <a:ext cx="3127375" cy="642937"/>
        </p:xfrm>
        <a:graphic>
          <a:graphicData uri="http://schemas.openxmlformats.org/presentationml/2006/ole">
            <p:oleObj spid="_x0000_s200716" name="Equation" r:id="rId7" imgW="2082600" imgH="431640" progId="Equation.DSMT4">
              <p:embed/>
            </p:oleObj>
          </a:graphicData>
        </a:graphic>
      </p:graphicFrame>
      <p:sp>
        <p:nvSpPr>
          <p:cNvPr id="200718" name="Rectangle 14"/>
          <p:cNvSpPr>
            <a:spLocks noChangeArrowheads="1"/>
          </p:cNvSpPr>
          <p:nvPr/>
        </p:nvSpPr>
        <p:spPr bwMode="auto">
          <a:xfrm>
            <a:off x="0" y="300037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0719" name="Rectangle 15"/>
          <p:cNvSpPr>
            <a:spLocks noChangeArrowheads="1"/>
          </p:cNvSpPr>
          <p:nvPr/>
        </p:nvSpPr>
        <p:spPr bwMode="auto">
          <a:xfrm>
            <a:off x="0" y="34290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0720" name="Rectangle 16"/>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灯片编号占位符 5"/>
          <p:cNvSpPr>
            <a:spLocks noGrp="1"/>
          </p:cNvSpPr>
          <p:nvPr>
            <p:ph type="sldNum" sz="quarter" idx="12"/>
          </p:nvPr>
        </p:nvSpPr>
        <p:spPr/>
        <p:txBody>
          <a:bodyPr/>
          <a:lstStyle/>
          <a:p>
            <a:fld id="{DA2B8D14-1E09-4898-8A4A-4DD1B5EE6075}" type="slidenum">
              <a:rPr lang="en-US" altLang="zh-CN"/>
              <a:pPr/>
              <a:t>51</a:t>
            </a:fld>
            <a:endParaRPr lang="en-US" altLang="zh-CN"/>
          </a:p>
        </p:txBody>
      </p:sp>
      <p:sp>
        <p:nvSpPr>
          <p:cNvPr id="202755" name="Rectangle 3"/>
          <p:cNvSpPr>
            <a:spLocks noGrp="1" noChangeArrowheads="1"/>
          </p:cNvSpPr>
          <p:nvPr>
            <p:ph type="body" idx="1"/>
          </p:nvPr>
        </p:nvSpPr>
        <p:spPr>
          <a:xfrm>
            <a:off x="685800" y="1981200"/>
            <a:ext cx="7772400" cy="3895725"/>
          </a:xfrm>
          <a:noFill/>
          <a:ln/>
        </p:spPr>
        <p:txBody>
          <a:bodyPr lIns="91440" tIns="45720" rIns="91440" bIns="45720"/>
          <a:lstStyle/>
          <a:p>
            <a:pPr>
              <a:lnSpc>
                <a:spcPct val="90000"/>
              </a:lnSpc>
            </a:pPr>
            <a:r>
              <a:rPr lang="zh-CN" altLang="en-US" sz="2200"/>
              <a:t>（</a:t>
            </a:r>
            <a:r>
              <a:rPr lang="en-US" altLang="zh-CN" sz="2200"/>
              <a:t>1</a:t>
            </a:r>
            <a:r>
              <a:rPr lang="zh-CN" altLang="en-US" sz="2200"/>
              <a:t>）当台身以上下端均为铰接计算时：</a:t>
            </a:r>
          </a:p>
          <a:p>
            <a:pPr>
              <a:lnSpc>
                <a:spcPct val="90000"/>
              </a:lnSpc>
            </a:pPr>
            <a:r>
              <a:rPr lang="zh-CN" altLang="en-US" sz="2200"/>
              <a:t>台身最大剪力在</a:t>
            </a:r>
            <a:r>
              <a:rPr lang="en-US" altLang="zh-CN" sz="2200"/>
              <a:t>A</a:t>
            </a:r>
            <a:r>
              <a:rPr lang="zh-CN" altLang="en-US" sz="2200"/>
              <a:t>端，台身最大剪力</a:t>
            </a:r>
            <a:r>
              <a:rPr lang="en-US" altLang="zh-CN" sz="2200" i="1"/>
              <a:t>V</a:t>
            </a:r>
            <a:r>
              <a:rPr lang="en-US" altLang="zh-CN" sz="2200" baseline="-25000"/>
              <a:t>A</a:t>
            </a:r>
            <a:r>
              <a:rPr lang="zh-CN" altLang="en-US" sz="2200"/>
              <a:t>：</a:t>
            </a:r>
          </a:p>
          <a:p>
            <a:pPr>
              <a:lnSpc>
                <a:spcPct val="90000"/>
              </a:lnSpc>
            </a:pPr>
            <a:endParaRPr lang="zh-CN" altLang="en-US" sz="2200"/>
          </a:p>
          <a:p>
            <a:pPr>
              <a:lnSpc>
                <a:spcPct val="90000"/>
              </a:lnSpc>
            </a:pPr>
            <a:endParaRPr lang="zh-CN" altLang="en-US" sz="2200"/>
          </a:p>
          <a:p>
            <a:pPr>
              <a:lnSpc>
                <a:spcPct val="90000"/>
              </a:lnSpc>
            </a:pPr>
            <a:r>
              <a:rPr lang="zh-CN" altLang="en-US" sz="2200"/>
              <a:t>台身最大弯矩在</a:t>
            </a:r>
            <a:r>
              <a:rPr lang="en-US" altLang="zh-CN" sz="2200" i="1"/>
              <a:t>x</a:t>
            </a:r>
            <a:r>
              <a:rPr lang="en-US" altLang="zh-CN" sz="2200" baseline="-25000"/>
              <a:t>0</a:t>
            </a:r>
            <a:r>
              <a:rPr lang="zh-CN" altLang="en-US" sz="2200"/>
              <a:t>位置处。</a:t>
            </a:r>
          </a:p>
          <a:p>
            <a:pPr>
              <a:lnSpc>
                <a:spcPct val="90000"/>
              </a:lnSpc>
            </a:pPr>
            <a:endParaRPr lang="zh-CN" altLang="en-US" sz="2200"/>
          </a:p>
          <a:p>
            <a:pPr>
              <a:lnSpc>
                <a:spcPct val="90000"/>
              </a:lnSpc>
            </a:pPr>
            <a:endParaRPr lang="zh-CN" altLang="en-US" sz="2200"/>
          </a:p>
          <a:p>
            <a:pPr>
              <a:lnSpc>
                <a:spcPct val="90000"/>
              </a:lnSpc>
            </a:pPr>
            <a:endParaRPr lang="zh-CN" altLang="en-US" sz="2200"/>
          </a:p>
          <a:p>
            <a:pPr>
              <a:lnSpc>
                <a:spcPct val="90000"/>
              </a:lnSpc>
            </a:pPr>
            <a:endParaRPr lang="zh-CN" altLang="en-US" sz="2200"/>
          </a:p>
          <a:p>
            <a:pPr>
              <a:lnSpc>
                <a:spcPct val="90000"/>
              </a:lnSpc>
            </a:pPr>
            <a:r>
              <a:rPr lang="zh-CN" altLang="en-US" sz="2200"/>
              <a:t>可以算出，台身最大弯矩</a:t>
            </a:r>
            <a:r>
              <a:rPr lang="en-US" altLang="zh-CN" sz="2200" i="1"/>
              <a:t>M</a:t>
            </a:r>
            <a:r>
              <a:rPr lang="en-US" altLang="zh-CN" sz="2200" baseline="-25000"/>
              <a:t>max</a:t>
            </a:r>
            <a:r>
              <a:rPr lang="zh-CN" altLang="en-US" sz="2200"/>
              <a:t>：</a:t>
            </a:r>
          </a:p>
        </p:txBody>
      </p:sp>
      <p:sp>
        <p:nvSpPr>
          <p:cNvPr id="202757"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2756" name="Object 4"/>
          <p:cNvGraphicFramePr>
            <a:graphicFrameLocks noChangeAspect="1"/>
          </p:cNvGraphicFramePr>
          <p:nvPr/>
        </p:nvGraphicFramePr>
        <p:xfrm>
          <a:off x="1908175" y="2781300"/>
          <a:ext cx="2501900" cy="628650"/>
        </p:xfrm>
        <a:graphic>
          <a:graphicData uri="http://schemas.openxmlformats.org/presentationml/2006/ole">
            <p:oleObj spid="_x0000_s202756" name="Equation" r:id="rId3" imgW="1663560" imgH="419040" progId="Equation.DSMT4">
              <p:embed/>
            </p:oleObj>
          </a:graphicData>
        </a:graphic>
      </p:graphicFrame>
      <p:sp>
        <p:nvSpPr>
          <p:cNvPr id="202759"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2758" name="Object 6"/>
          <p:cNvGraphicFramePr>
            <a:graphicFrameLocks noChangeAspect="1"/>
          </p:cNvGraphicFramePr>
          <p:nvPr/>
        </p:nvGraphicFramePr>
        <p:xfrm>
          <a:off x="2052638" y="3862388"/>
          <a:ext cx="2220912" cy="687387"/>
        </p:xfrm>
        <a:graphic>
          <a:graphicData uri="http://schemas.openxmlformats.org/presentationml/2006/ole">
            <p:oleObj spid="_x0000_s202758" name="Equation" r:id="rId4" imgW="1473120" imgH="457200" progId="Equation.DSMT4">
              <p:embed/>
            </p:oleObj>
          </a:graphicData>
        </a:graphic>
      </p:graphicFrame>
      <p:sp>
        <p:nvSpPr>
          <p:cNvPr id="202761" name="Rectangle 9"/>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2760" name="Object 8"/>
          <p:cNvGraphicFramePr>
            <a:graphicFrameLocks noChangeAspect="1"/>
          </p:cNvGraphicFramePr>
          <p:nvPr/>
        </p:nvGraphicFramePr>
        <p:xfrm>
          <a:off x="2628900" y="4654550"/>
          <a:ext cx="1062038" cy="638175"/>
        </p:xfrm>
        <a:graphic>
          <a:graphicData uri="http://schemas.openxmlformats.org/presentationml/2006/ole">
            <p:oleObj spid="_x0000_s202760" name="Equation" r:id="rId5" imgW="711000" imgH="431640" progId="Equation.DSMT4">
              <p:embed/>
            </p:oleObj>
          </a:graphicData>
        </a:graphic>
      </p:graphicFrame>
      <p:sp>
        <p:nvSpPr>
          <p:cNvPr id="202763" name="Rectangle 11"/>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2762" name="Object 10"/>
          <p:cNvGraphicFramePr>
            <a:graphicFrameLocks noChangeAspect="1"/>
          </p:cNvGraphicFramePr>
          <p:nvPr/>
        </p:nvGraphicFramePr>
        <p:xfrm>
          <a:off x="1404938" y="5735638"/>
          <a:ext cx="3494087" cy="687387"/>
        </p:xfrm>
        <a:graphic>
          <a:graphicData uri="http://schemas.openxmlformats.org/presentationml/2006/ole">
            <p:oleObj spid="_x0000_s202762" name="Equation" r:id="rId6" imgW="2323800" imgH="457200" progId="Equation.DSMT4">
              <p:embed/>
            </p:oleObj>
          </a:graphicData>
        </a:graphic>
      </p:graphicFrame>
      <p:pic>
        <p:nvPicPr>
          <p:cNvPr id="202764" name="Picture 12"/>
          <p:cNvPicPr>
            <a:picLocks noChangeAspect="1" noChangeArrowheads="1"/>
          </p:cNvPicPr>
          <p:nvPr/>
        </p:nvPicPr>
        <p:blipFill>
          <a:blip r:embed="rId7"/>
          <a:srcRect/>
          <a:stretch>
            <a:fillRect/>
          </a:stretch>
        </p:blipFill>
        <p:spPr bwMode="auto">
          <a:xfrm>
            <a:off x="5795963" y="3284538"/>
            <a:ext cx="3130550" cy="2417762"/>
          </a:xfrm>
          <a:prstGeom prst="rect">
            <a:avLst/>
          </a:prstGeom>
          <a:solidFill>
            <a:schemeClr val="tx1"/>
          </a:solidFill>
          <a:ln w="9525">
            <a:noFill/>
            <a:miter lim="800000"/>
            <a:headEnd/>
            <a:tailEnd/>
          </a:ln>
        </p:spPr>
      </p:pic>
      <p:sp>
        <p:nvSpPr>
          <p:cNvPr id="202765" name="Rectangle 13"/>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灯片编号占位符 5"/>
          <p:cNvSpPr>
            <a:spLocks noGrp="1"/>
          </p:cNvSpPr>
          <p:nvPr>
            <p:ph type="sldNum" sz="quarter" idx="12"/>
          </p:nvPr>
        </p:nvSpPr>
        <p:spPr/>
        <p:txBody>
          <a:bodyPr/>
          <a:lstStyle/>
          <a:p>
            <a:fld id="{58259D79-1942-4FE3-ABD3-FB617DF305A6}" type="slidenum">
              <a:rPr lang="en-US" altLang="zh-CN"/>
              <a:pPr/>
              <a:t>52</a:t>
            </a:fld>
            <a:endParaRPr lang="en-US" altLang="zh-CN"/>
          </a:p>
        </p:txBody>
      </p:sp>
      <p:sp>
        <p:nvSpPr>
          <p:cNvPr id="203779" name="Rectangle 3"/>
          <p:cNvSpPr>
            <a:spLocks noGrp="1" noChangeArrowheads="1"/>
          </p:cNvSpPr>
          <p:nvPr>
            <p:ph type="body" idx="1"/>
          </p:nvPr>
        </p:nvSpPr>
        <p:spPr>
          <a:noFill/>
          <a:ln/>
        </p:spPr>
        <p:txBody>
          <a:bodyPr lIns="91440" tIns="45720" rIns="91440" bIns="45720"/>
          <a:lstStyle/>
          <a:p>
            <a:r>
              <a:rPr lang="zh-CN" altLang="en-US" sz="2000"/>
              <a:t>（</a:t>
            </a:r>
            <a:r>
              <a:rPr lang="en-US" altLang="zh-CN" sz="2000"/>
              <a:t>2</a:t>
            </a:r>
            <a:r>
              <a:rPr lang="zh-CN" altLang="en-US" sz="2000"/>
              <a:t>）当台身以上端铰接、下端固接计算时：</a:t>
            </a:r>
            <a:endParaRPr lang="zh-CN" altLang="en-US" sz="2000" i="1"/>
          </a:p>
          <a:p>
            <a:r>
              <a:rPr lang="en-US" altLang="zh-CN" sz="2000" i="1"/>
              <a:t>A</a:t>
            </a:r>
            <a:r>
              <a:rPr lang="zh-CN" altLang="en-US" sz="2000"/>
              <a:t>端处弯矩</a:t>
            </a:r>
            <a:r>
              <a:rPr lang="en-US" altLang="zh-CN" sz="2000" i="1"/>
              <a:t>M</a:t>
            </a:r>
            <a:r>
              <a:rPr lang="en-US" altLang="zh-CN" sz="2000" baseline="-25000"/>
              <a:t>A</a:t>
            </a:r>
            <a:r>
              <a:rPr lang="zh-CN" altLang="en-US" sz="2000"/>
              <a:t>：</a:t>
            </a:r>
          </a:p>
          <a:p>
            <a:endParaRPr lang="zh-CN" altLang="en-US" sz="2000"/>
          </a:p>
          <a:p>
            <a:endParaRPr lang="zh-CN" altLang="en-US" sz="2000" i="1"/>
          </a:p>
          <a:p>
            <a:r>
              <a:rPr lang="en-US" altLang="zh-CN" sz="2000" i="1"/>
              <a:t>A</a:t>
            </a:r>
            <a:r>
              <a:rPr lang="zh-CN" altLang="en-US" sz="2000"/>
              <a:t>端处最大剪力</a:t>
            </a:r>
            <a:r>
              <a:rPr lang="en-US" altLang="zh-CN" sz="2000" i="1"/>
              <a:t>V</a:t>
            </a:r>
            <a:r>
              <a:rPr lang="en-US" altLang="zh-CN" sz="2000" baseline="-25000"/>
              <a:t>A</a:t>
            </a:r>
            <a:r>
              <a:rPr lang="zh-CN" altLang="en-US" sz="2000"/>
              <a:t>：</a:t>
            </a:r>
          </a:p>
          <a:p>
            <a:endParaRPr lang="zh-CN" altLang="en-US" sz="2000"/>
          </a:p>
          <a:p>
            <a:endParaRPr lang="zh-CN" altLang="en-US" sz="2000"/>
          </a:p>
          <a:p>
            <a:r>
              <a:rPr lang="zh-CN" altLang="en-US" sz="2000"/>
              <a:t>台身最大弯矩在</a:t>
            </a:r>
            <a:r>
              <a:rPr lang="en-US" altLang="zh-CN" sz="2000" i="1"/>
              <a:t>x</a:t>
            </a:r>
            <a:r>
              <a:rPr lang="en-US" altLang="zh-CN" sz="2000" baseline="-25000"/>
              <a:t>0</a:t>
            </a:r>
            <a:r>
              <a:rPr lang="zh-CN" altLang="en-US" sz="2000"/>
              <a:t>位置处。</a:t>
            </a:r>
          </a:p>
          <a:p>
            <a:endParaRPr lang="zh-CN" altLang="en-US" sz="2000"/>
          </a:p>
          <a:p>
            <a:endParaRPr lang="zh-CN" altLang="en-US" sz="2000"/>
          </a:p>
          <a:p>
            <a:r>
              <a:rPr lang="zh-CN" altLang="en-US" sz="2000"/>
              <a:t>式中，台身最大弯矩</a:t>
            </a:r>
            <a:r>
              <a:rPr lang="en-US" altLang="zh-CN" sz="2000" i="1"/>
              <a:t>M</a:t>
            </a:r>
            <a:r>
              <a:rPr lang="en-US" altLang="zh-CN" sz="2000" baseline="-25000"/>
              <a:t>max</a:t>
            </a:r>
            <a:r>
              <a:rPr lang="zh-CN" altLang="en-US" sz="2000"/>
              <a:t>：</a:t>
            </a:r>
          </a:p>
        </p:txBody>
      </p:sp>
      <p:pic>
        <p:nvPicPr>
          <p:cNvPr id="203780" name="Picture 4"/>
          <p:cNvPicPr>
            <a:picLocks noChangeAspect="1" noChangeArrowheads="1"/>
          </p:cNvPicPr>
          <p:nvPr/>
        </p:nvPicPr>
        <p:blipFill>
          <a:blip r:embed="rId3"/>
          <a:srcRect/>
          <a:stretch>
            <a:fillRect/>
          </a:stretch>
        </p:blipFill>
        <p:spPr bwMode="auto">
          <a:xfrm>
            <a:off x="5792788" y="3284538"/>
            <a:ext cx="3130550" cy="2427287"/>
          </a:xfrm>
          <a:prstGeom prst="rect">
            <a:avLst/>
          </a:prstGeom>
          <a:solidFill>
            <a:schemeClr val="tx1"/>
          </a:solidFill>
          <a:ln w="9525">
            <a:noFill/>
            <a:miter lim="800000"/>
            <a:headEnd/>
            <a:tailEnd/>
          </a:ln>
        </p:spPr>
      </p:pic>
      <p:sp>
        <p:nvSpPr>
          <p:cNvPr id="203782" name="Rectangle 6"/>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3784" name="Rectangle 8"/>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3786" name="Rectangle 10"/>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3788" name="Rectangle 12"/>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3787" name="Object 11"/>
          <p:cNvGraphicFramePr>
            <a:graphicFrameLocks noChangeAspect="1"/>
          </p:cNvGraphicFramePr>
          <p:nvPr/>
        </p:nvGraphicFramePr>
        <p:xfrm>
          <a:off x="1763713" y="2781300"/>
          <a:ext cx="2227262" cy="628650"/>
        </p:xfrm>
        <a:graphic>
          <a:graphicData uri="http://schemas.openxmlformats.org/presentationml/2006/ole">
            <p:oleObj spid="_x0000_s203787" name="Equation" r:id="rId4" imgW="1485720" imgH="419040" progId="Equation.DSMT4">
              <p:embed/>
            </p:oleObj>
          </a:graphicData>
        </a:graphic>
      </p:graphicFrame>
      <p:sp>
        <p:nvSpPr>
          <p:cNvPr id="203790" name="Rectangle 14"/>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3789" name="Object 13"/>
          <p:cNvGraphicFramePr>
            <a:graphicFrameLocks noChangeAspect="1"/>
          </p:cNvGraphicFramePr>
          <p:nvPr/>
        </p:nvGraphicFramePr>
        <p:xfrm>
          <a:off x="684213" y="3933825"/>
          <a:ext cx="4779962" cy="685800"/>
        </p:xfrm>
        <a:graphic>
          <a:graphicData uri="http://schemas.openxmlformats.org/presentationml/2006/ole">
            <p:oleObj spid="_x0000_s203789" name="Equation" r:id="rId5" imgW="3187440" imgH="457200" progId="Equation.DSMT4">
              <p:embed/>
            </p:oleObj>
          </a:graphicData>
        </a:graphic>
      </p:graphicFrame>
      <p:sp>
        <p:nvSpPr>
          <p:cNvPr id="203792" name="Rectangle 16"/>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3791" name="Object 15"/>
          <p:cNvGraphicFramePr>
            <a:graphicFrameLocks noChangeAspect="1"/>
          </p:cNvGraphicFramePr>
          <p:nvPr/>
        </p:nvGraphicFramePr>
        <p:xfrm>
          <a:off x="1042988" y="5013325"/>
          <a:ext cx="2208212" cy="685800"/>
        </p:xfrm>
        <a:graphic>
          <a:graphicData uri="http://schemas.openxmlformats.org/presentationml/2006/ole">
            <p:oleObj spid="_x0000_s203791" name="Equation" r:id="rId6" imgW="1473120" imgH="457200" progId="Equation.DSMT4">
              <p:embed/>
            </p:oleObj>
          </a:graphicData>
        </a:graphic>
      </p:graphicFrame>
      <p:sp>
        <p:nvSpPr>
          <p:cNvPr id="203794" name="Rectangle 18"/>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3793" name="Object 17"/>
          <p:cNvGraphicFramePr>
            <a:graphicFrameLocks noChangeAspect="1"/>
          </p:cNvGraphicFramePr>
          <p:nvPr/>
        </p:nvGraphicFramePr>
        <p:xfrm>
          <a:off x="3276600" y="5013325"/>
          <a:ext cx="1066800" cy="647700"/>
        </p:xfrm>
        <a:graphic>
          <a:graphicData uri="http://schemas.openxmlformats.org/presentationml/2006/ole">
            <p:oleObj spid="_x0000_s203793" name="Equation" r:id="rId7" imgW="711000" imgH="431640" progId="Equation.DSMT4">
              <p:embed/>
            </p:oleObj>
          </a:graphicData>
        </a:graphic>
      </p:graphicFrame>
      <p:sp>
        <p:nvSpPr>
          <p:cNvPr id="203796" name="Rectangle 20"/>
          <p:cNvSpPr>
            <a:spLocks noChangeArrowheads="1"/>
          </p:cNvSpPr>
          <p:nvPr/>
        </p:nvSpPr>
        <p:spPr bwMode="auto">
          <a:xfrm>
            <a:off x="0" y="32004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3795" name="Object 19"/>
          <p:cNvGraphicFramePr>
            <a:graphicFrameLocks noChangeAspect="1"/>
          </p:cNvGraphicFramePr>
          <p:nvPr/>
        </p:nvGraphicFramePr>
        <p:xfrm>
          <a:off x="971550" y="6021388"/>
          <a:ext cx="4037013" cy="685800"/>
        </p:xfrm>
        <a:graphic>
          <a:graphicData uri="http://schemas.openxmlformats.org/presentationml/2006/ole">
            <p:oleObj spid="_x0000_s203795" name="Equation" r:id="rId8" imgW="2692080" imgH="457200" progId="Equation.DSMT4">
              <p:embed/>
            </p:oleObj>
          </a:graphicData>
        </a:graphic>
      </p:graphicFrame>
      <p:sp>
        <p:nvSpPr>
          <p:cNvPr id="203797" name="Rectangle 21"/>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1C6CFB9F-690D-431C-834F-0A946F1D50F9}" type="slidenum">
              <a:rPr lang="en-US" altLang="zh-CN"/>
              <a:pPr/>
              <a:t>53</a:t>
            </a:fld>
            <a:endParaRPr lang="en-US" altLang="zh-CN"/>
          </a:p>
        </p:txBody>
      </p:sp>
      <p:pic>
        <p:nvPicPr>
          <p:cNvPr id="205828" name="Picture 4"/>
          <p:cNvPicPr>
            <a:picLocks noChangeAspect="1" noChangeArrowheads="1"/>
          </p:cNvPicPr>
          <p:nvPr/>
        </p:nvPicPr>
        <p:blipFill>
          <a:blip r:embed="rId2"/>
          <a:srcRect/>
          <a:stretch>
            <a:fillRect/>
          </a:stretch>
        </p:blipFill>
        <p:spPr bwMode="auto">
          <a:xfrm>
            <a:off x="684213" y="2636838"/>
            <a:ext cx="3600450" cy="2895600"/>
          </a:xfrm>
          <a:prstGeom prst="rect">
            <a:avLst/>
          </a:prstGeom>
          <a:solidFill>
            <a:schemeClr val="tx1"/>
          </a:solidFill>
          <a:ln w="9525">
            <a:noFill/>
            <a:miter lim="800000"/>
            <a:headEnd/>
            <a:tailEnd/>
          </a:ln>
        </p:spPr>
      </p:pic>
      <p:sp>
        <p:nvSpPr>
          <p:cNvPr id="205829" name="Rectangle 5"/>
          <p:cNvSpPr>
            <a:spLocks noChangeArrowheads="1"/>
          </p:cNvSpPr>
          <p:nvPr/>
        </p:nvSpPr>
        <p:spPr bwMode="auto">
          <a:xfrm>
            <a:off x="4648200" y="1981200"/>
            <a:ext cx="3810000" cy="461645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计算最大弯矩处</a:t>
            </a:r>
            <a:r>
              <a:rPr lang="en-US" altLang="zh-CN" sz="2400" b="1" i="1">
                <a:solidFill>
                  <a:schemeClr val="tx1"/>
                </a:solidFill>
                <a:effectLst/>
                <a:latin typeface="Arial" charset="0"/>
              </a:rPr>
              <a:t>x</a:t>
            </a:r>
            <a:r>
              <a:rPr lang="en-US" altLang="zh-CN" sz="2400" b="1" baseline="-25000">
                <a:solidFill>
                  <a:schemeClr val="tx1"/>
                </a:solidFill>
                <a:effectLst/>
                <a:latin typeface="Arial" charset="0"/>
              </a:rPr>
              <a:t>0</a:t>
            </a:r>
            <a:r>
              <a:rPr lang="zh-CN" altLang="en-US" sz="2400" b="1">
                <a:solidFill>
                  <a:schemeClr val="tx1"/>
                </a:solidFill>
                <a:effectLst/>
                <a:latin typeface="Arial" charset="0"/>
              </a:rPr>
              <a:t>以上的竖向力∑</a:t>
            </a:r>
            <a:r>
              <a:rPr lang="en-US" altLang="zh-CN" sz="2400" b="1">
                <a:solidFill>
                  <a:schemeClr val="tx1"/>
                </a:solidFill>
                <a:effectLst/>
                <a:latin typeface="Arial" charset="0"/>
              </a:rPr>
              <a:t>P</a:t>
            </a:r>
            <a:r>
              <a:rPr lang="zh-CN" altLang="en-US" sz="2400" b="1">
                <a:solidFill>
                  <a:schemeClr val="tx1"/>
                </a:solidFill>
                <a:effectLst/>
                <a:latin typeface="Arial" charset="0"/>
              </a:rPr>
              <a:t>、偏心距</a:t>
            </a:r>
            <a:r>
              <a:rPr lang="en-US" altLang="zh-CN" sz="2400" b="1">
                <a:solidFill>
                  <a:schemeClr val="tx1"/>
                </a:solidFill>
                <a:effectLst/>
                <a:latin typeface="Arial" charset="0"/>
              </a:rPr>
              <a:t>e</a:t>
            </a:r>
            <a:r>
              <a:rPr lang="zh-CN" altLang="en-US" sz="2400" b="1">
                <a:solidFill>
                  <a:schemeClr val="tx1"/>
                </a:solidFill>
                <a:effectLst/>
                <a:latin typeface="Arial" charset="0"/>
              </a:rPr>
              <a:t>及所产生的弯矩∑</a:t>
            </a:r>
            <a:r>
              <a:rPr lang="en-US" altLang="zh-CN" sz="2400" b="1">
                <a:solidFill>
                  <a:schemeClr val="tx1"/>
                </a:solidFill>
                <a:effectLst/>
                <a:latin typeface="Arial" charset="0"/>
              </a:rPr>
              <a:t>M</a:t>
            </a:r>
            <a:r>
              <a:rPr lang="zh-CN" altLang="en-US" sz="2400" b="1">
                <a:solidFill>
                  <a:schemeClr val="tx1"/>
                </a:solidFill>
                <a:effectLst/>
                <a:latin typeface="Arial" charset="0"/>
              </a:rPr>
              <a:t>。</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如图所示，</a:t>
            </a:r>
            <a:r>
              <a:rPr lang="en-US" altLang="zh-CN" sz="2400" b="1" i="1">
                <a:solidFill>
                  <a:schemeClr val="tx1"/>
                </a:solidFill>
                <a:effectLst/>
                <a:latin typeface="Arial" charset="0"/>
              </a:rPr>
              <a:t>P</a:t>
            </a:r>
            <a:r>
              <a:rPr lang="en-US" altLang="zh-CN" sz="2400" b="1" baseline="-25000">
                <a:solidFill>
                  <a:schemeClr val="tx1"/>
                </a:solidFill>
                <a:effectLst/>
                <a:latin typeface="Arial" charset="0"/>
              </a:rPr>
              <a:t>1</a:t>
            </a:r>
            <a:r>
              <a:rPr lang="zh-CN" altLang="en-US" sz="2400" b="1">
                <a:solidFill>
                  <a:schemeClr val="tx1"/>
                </a:solidFill>
                <a:effectLst/>
                <a:latin typeface="Arial" charset="0"/>
              </a:rPr>
              <a:t>为盖板自重及盖板上土重；</a:t>
            </a:r>
            <a:r>
              <a:rPr lang="en-US" altLang="zh-CN" sz="2400" b="1" i="1">
                <a:solidFill>
                  <a:schemeClr val="tx1"/>
                </a:solidFill>
                <a:effectLst/>
                <a:latin typeface="Arial" charset="0"/>
              </a:rPr>
              <a:t>P</a:t>
            </a:r>
            <a:r>
              <a:rPr lang="en-US" altLang="zh-CN" sz="2400" b="1" baseline="-25000">
                <a:solidFill>
                  <a:schemeClr val="tx1"/>
                </a:solidFill>
                <a:effectLst/>
                <a:latin typeface="Arial" charset="0"/>
              </a:rPr>
              <a:t>2</a:t>
            </a:r>
            <a:r>
              <a:rPr lang="zh-CN" altLang="en-US" sz="2400" b="1">
                <a:solidFill>
                  <a:schemeClr val="tx1"/>
                </a:solidFill>
                <a:effectLst/>
                <a:latin typeface="Arial" charset="0"/>
              </a:rPr>
              <a:t>为台背上土重；</a:t>
            </a:r>
            <a:r>
              <a:rPr lang="en-US" altLang="zh-CN" sz="2400" b="1" i="1">
                <a:solidFill>
                  <a:schemeClr val="tx1"/>
                </a:solidFill>
                <a:effectLst/>
                <a:latin typeface="Arial" charset="0"/>
              </a:rPr>
              <a:t>P</a:t>
            </a:r>
            <a:r>
              <a:rPr lang="en-US" altLang="zh-CN" sz="2400" b="1" baseline="-25000">
                <a:solidFill>
                  <a:schemeClr val="tx1"/>
                </a:solidFill>
                <a:effectLst/>
                <a:latin typeface="Arial" charset="0"/>
              </a:rPr>
              <a:t>3</a:t>
            </a:r>
            <a:r>
              <a:rPr lang="zh-CN" altLang="en-US" sz="2400" b="1">
                <a:solidFill>
                  <a:schemeClr val="tx1"/>
                </a:solidFill>
                <a:effectLst/>
                <a:latin typeface="Arial" charset="0"/>
              </a:rPr>
              <a:t>为台背重；</a:t>
            </a:r>
            <a:r>
              <a:rPr lang="en-US" altLang="zh-CN" sz="2400" b="1" i="1">
                <a:solidFill>
                  <a:schemeClr val="tx1"/>
                </a:solidFill>
                <a:effectLst/>
                <a:latin typeface="Arial" charset="0"/>
              </a:rPr>
              <a:t>P</a:t>
            </a:r>
            <a:r>
              <a:rPr lang="en-US" altLang="zh-CN" sz="2400" b="1" baseline="-25000">
                <a:solidFill>
                  <a:schemeClr val="tx1"/>
                </a:solidFill>
                <a:effectLst/>
                <a:latin typeface="Arial" charset="0"/>
              </a:rPr>
              <a:t>4</a:t>
            </a:r>
            <a:r>
              <a:rPr lang="zh-CN" altLang="en-US" sz="2400" b="1">
                <a:solidFill>
                  <a:schemeClr val="tx1"/>
                </a:solidFill>
                <a:effectLst/>
                <a:latin typeface="Arial" charset="0"/>
              </a:rPr>
              <a:t>为最大弯矩处以上台身重；</a:t>
            </a:r>
            <a:r>
              <a:rPr lang="en-US" altLang="zh-CN" sz="2400" b="1" i="1">
                <a:solidFill>
                  <a:schemeClr val="tx1"/>
                </a:solidFill>
                <a:effectLst/>
                <a:latin typeface="Arial" charset="0"/>
              </a:rPr>
              <a:t>P</a:t>
            </a:r>
            <a:r>
              <a:rPr lang="en-US" altLang="zh-CN" sz="2400" b="1" baseline="-25000">
                <a:solidFill>
                  <a:schemeClr val="tx1"/>
                </a:solidFill>
                <a:effectLst/>
                <a:latin typeface="Arial" charset="0"/>
              </a:rPr>
              <a:t>9</a:t>
            </a:r>
            <a:r>
              <a:rPr lang="zh-CN" altLang="en-US" sz="2400" b="1">
                <a:solidFill>
                  <a:schemeClr val="tx1"/>
                </a:solidFill>
                <a:effectLst/>
                <a:latin typeface="Arial" charset="0"/>
              </a:rPr>
              <a:t>为盖板计算时涵台内侧剪力。</a:t>
            </a: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偏心距</a:t>
            </a:r>
            <a:r>
              <a:rPr lang="en-US" altLang="zh-CN" sz="2400" b="1" i="1">
                <a:solidFill>
                  <a:schemeClr val="tx1"/>
                </a:solidFill>
                <a:effectLst/>
                <a:latin typeface="Arial" charset="0"/>
              </a:rPr>
              <a:t>e</a:t>
            </a:r>
            <a:r>
              <a:rPr lang="en-US" altLang="zh-CN" sz="2400" b="1" baseline="-25000">
                <a:solidFill>
                  <a:schemeClr val="tx1"/>
                </a:solidFill>
                <a:effectLst/>
                <a:latin typeface="Arial" charset="0"/>
              </a:rPr>
              <a:t>i</a:t>
            </a:r>
            <a:r>
              <a:rPr lang="zh-CN" altLang="en-US" sz="2400" b="1">
                <a:solidFill>
                  <a:schemeClr val="tx1"/>
                </a:solidFill>
                <a:effectLst/>
                <a:latin typeface="Arial" charset="0"/>
              </a:rPr>
              <a:t>为竖向力</a:t>
            </a:r>
            <a:r>
              <a:rPr lang="en-US" altLang="zh-CN" sz="2400" b="1" i="1">
                <a:solidFill>
                  <a:schemeClr val="tx1"/>
                </a:solidFill>
                <a:effectLst/>
                <a:latin typeface="Arial" charset="0"/>
              </a:rPr>
              <a:t>P</a:t>
            </a:r>
            <a:r>
              <a:rPr lang="en-US" altLang="zh-CN" sz="2400" b="1" baseline="-25000">
                <a:solidFill>
                  <a:schemeClr val="tx1"/>
                </a:solidFill>
                <a:effectLst/>
                <a:latin typeface="Arial" charset="0"/>
              </a:rPr>
              <a:t>i</a:t>
            </a:r>
            <a:r>
              <a:rPr lang="zh-CN" altLang="en-US" sz="2400" b="1">
                <a:solidFill>
                  <a:schemeClr val="tx1"/>
                </a:solidFill>
                <a:effectLst/>
                <a:latin typeface="Arial" charset="0"/>
              </a:rPr>
              <a:t>相对于台身中心</a:t>
            </a:r>
            <a:r>
              <a:rPr lang="en-US" altLang="zh-CN" sz="2400" b="1" i="1">
                <a:solidFill>
                  <a:schemeClr val="tx1"/>
                </a:solidFill>
                <a:effectLst/>
                <a:latin typeface="Arial" charset="0"/>
              </a:rPr>
              <a:t>O</a:t>
            </a:r>
            <a:r>
              <a:rPr lang="zh-CN" altLang="en-US" sz="2400" b="1">
                <a:solidFill>
                  <a:schemeClr val="tx1"/>
                </a:solidFill>
                <a:effectLst/>
                <a:latin typeface="Arial" charset="0"/>
              </a:rPr>
              <a:t>点的距离</a:t>
            </a:r>
          </a:p>
        </p:txBody>
      </p:sp>
      <p:sp>
        <p:nvSpPr>
          <p:cNvPr id="205830" name="Rectangle 6"/>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灯片编号占位符 5"/>
          <p:cNvSpPr>
            <a:spLocks noGrp="1"/>
          </p:cNvSpPr>
          <p:nvPr>
            <p:ph type="sldNum" sz="quarter" idx="12"/>
          </p:nvPr>
        </p:nvSpPr>
        <p:spPr/>
        <p:txBody>
          <a:bodyPr/>
          <a:lstStyle/>
          <a:p>
            <a:fld id="{3AB3856A-BEBE-4D45-8AE2-ED5AF56EA4D9}" type="slidenum">
              <a:rPr lang="en-US" altLang="zh-CN"/>
              <a:pPr/>
              <a:t>54</a:t>
            </a:fld>
            <a:endParaRPr lang="en-US" altLang="zh-CN"/>
          </a:p>
        </p:txBody>
      </p:sp>
      <p:sp>
        <p:nvSpPr>
          <p:cNvPr id="206851" name="Rectangle 3"/>
          <p:cNvSpPr>
            <a:spLocks noGrp="1" noChangeArrowheads="1"/>
          </p:cNvSpPr>
          <p:nvPr>
            <p:ph type="body" idx="1"/>
          </p:nvPr>
        </p:nvSpPr>
        <p:spPr/>
        <p:txBody>
          <a:bodyPr/>
          <a:lstStyle/>
          <a:p>
            <a:r>
              <a:rPr lang="zh-CN" altLang="en-US" sz="2000"/>
              <a:t>恒载产生的总竖向力 </a:t>
            </a:r>
          </a:p>
          <a:p>
            <a:endParaRPr lang="zh-CN" altLang="en-US" sz="2000"/>
          </a:p>
          <a:p>
            <a:r>
              <a:rPr lang="zh-CN" altLang="en-US" sz="2000"/>
              <a:t>恒载总竖向力产生的总弯矩 </a:t>
            </a:r>
          </a:p>
          <a:p>
            <a:endParaRPr lang="zh-CN" altLang="en-US" sz="2000"/>
          </a:p>
          <a:p>
            <a:r>
              <a:rPr lang="zh-CN" altLang="en-US" sz="2000"/>
              <a:t>作用效应组合</a:t>
            </a:r>
          </a:p>
          <a:p>
            <a:endParaRPr lang="zh-CN" altLang="en-US" sz="2000"/>
          </a:p>
          <a:p>
            <a:endParaRPr lang="zh-CN" altLang="en-US" sz="2000"/>
          </a:p>
          <a:p>
            <a:endParaRPr lang="zh-CN" altLang="en-US" sz="2000"/>
          </a:p>
          <a:p>
            <a:r>
              <a:rPr lang="zh-CN" altLang="en-US" sz="2000"/>
              <a:t>台身截面总偏心距</a:t>
            </a:r>
            <a:r>
              <a:rPr lang="zh-CN" altLang="en-US"/>
              <a:t> </a:t>
            </a:r>
          </a:p>
        </p:txBody>
      </p:sp>
      <p:sp>
        <p:nvSpPr>
          <p:cNvPr id="206853" name="Rectangle 5"/>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6852" name="Object 4"/>
          <p:cNvGraphicFramePr>
            <a:graphicFrameLocks noChangeAspect="1"/>
          </p:cNvGraphicFramePr>
          <p:nvPr/>
        </p:nvGraphicFramePr>
        <p:xfrm>
          <a:off x="3563938" y="1916113"/>
          <a:ext cx="1181100" cy="647700"/>
        </p:xfrm>
        <a:graphic>
          <a:graphicData uri="http://schemas.openxmlformats.org/presentationml/2006/ole">
            <p:oleObj spid="_x0000_s206852" name="Equation" r:id="rId3" imgW="787320" imgH="431640" progId="Equation.DSMT4">
              <p:embed/>
            </p:oleObj>
          </a:graphicData>
        </a:graphic>
      </p:graphicFrame>
      <p:sp>
        <p:nvSpPr>
          <p:cNvPr id="206855"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6854" name="Object 6"/>
          <p:cNvGraphicFramePr>
            <a:graphicFrameLocks noChangeAspect="1"/>
          </p:cNvGraphicFramePr>
          <p:nvPr/>
        </p:nvGraphicFramePr>
        <p:xfrm>
          <a:off x="4356100" y="2636838"/>
          <a:ext cx="1524000" cy="647700"/>
        </p:xfrm>
        <a:graphic>
          <a:graphicData uri="http://schemas.openxmlformats.org/presentationml/2006/ole">
            <p:oleObj spid="_x0000_s206854" name="Equation" r:id="rId4" imgW="1015920" imgH="431640" progId="Equation.DSMT4">
              <p:embed/>
            </p:oleObj>
          </a:graphicData>
        </a:graphic>
      </p:graphicFrame>
      <p:graphicFrame>
        <p:nvGraphicFramePr>
          <p:cNvPr id="206858" name="Object 10"/>
          <p:cNvGraphicFramePr>
            <a:graphicFrameLocks noChangeAspect="1"/>
          </p:cNvGraphicFramePr>
          <p:nvPr/>
        </p:nvGraphicFramePr>
        <p:xfrm>
          <a:off x="1116013" y="3860800"/>
          <a:ext cx="4017962" cy="457200"/>
        </p:xfrm>
        <a:graphic>
          <a:graphicData uri="http://schemas.openxmlformats.org/presentationml/2006/ole">
            <p:oleObj spid="_x0000_s206858" name="Equation" r:id="rId5" imgW="2679480" imgH="304560" progId="Equation.DSMT4">
              <p:embed/>
            </p:oleObj>
          </a:graphicData>
        </a:graphic>
      </p:graphicFrame>
      <p:graphicFrame>
        <p:nvGraphicFramePr>
          <p:cNvPr id="206857" name="Object 9"/>
          <p:cNvGraphicFramePr>
            <a:graphicFrameLocks noChangeAspect="1"/>
          </p:cNvGraphicFramePr>
          <p:nvPr/>
        </p:nvGraphicFramePr>
        <p:xfrm>
          <a:off x="1116013" y="4292600"/>
          <a:ext cx="2970212" cy="419100"/>
        </p:xfrm>
        <a:graphic>
          <a:graphicData uri="http://schemas.openxmlformats.org/presentationml/2006/ole">
            <p:oleObj spid="_x0000_s206857" name="Equation" r:id="rId6" imgW="1981080" imgH="279360" progId="Equation.DSMT4">
              <p:embed/>
            </p:oleObj>
          </a:graphicData>
        </a:graphic>
      </p:graphicFrame>
      <p:graphicFrame>
        <p:nvGraphicFramePr>
          <p:cNvPr id="206856" name="Object 8"/>
          <p:cNvGraphicFramePr>
            <a:graphicFrameLocks noChangeAspect="1"/>
          </p:cNvGraphicFramePr>
          <p:nvPr/>
        </p:nvGraphicFramePr>
        <p:xfrm>
          <a:off x="1116013" y="4724400"/>
          <a:ext cx="1733550" cy="342900"/>
        </p:xfrm>
        <a:graphic>
          <a:graphicData uri="http://schemas.openxmlformats.org/presentationml/2006/ole">
            <p:oleObj spid="_x0000_s206856" name="Equation" r:id="rId7" imgW="1155600" imgH="228600" progId="Equation.DSMT4">
              <p:embed/>
            </p:oleObj>
          </a:graphicData>
        </a:graphic>
      </p:graphicFrame>
      <p:sp>
        <p:nvSpPr>
          <p:cNvPr id="206859" name="Rectangle 11"/>
          <p:cNvSpPr>
            <a:spLocks noChangeArrowheads="1"/>
          </p:cNvSpPr>
          <p:nvPr/>
        </p:nvSpPr>
        <p:spPr bwMode="auto">
          <a:xfrm>
            <a:off x="0" y="30241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6860" name="Rectangle 12"/>
          <p:cNvSpPr>
            <a:spLocks noChangeArrowheads="1"/>
          </p:cNvSpPr>
          <p:nvPr/>
        </p:nvSpPr>
        <p:spPr bwMode="auto">
          <a:xfrm>
            <a:off x="0" y="33289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6861" name="Rectangle 13"/>
          <p:cNvSpPr>
            <a:spLocks noChangeArrowheads="1"/>
          </p:cNvSpPr>
          <p:nvPr/>
        </p:nvSpPr>
        <p:spPr bwMode="auto">
          <a:xfrm>
            <a:off x="0" y="3605213"/>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6863" name="Rectangle 15"/>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6862" name="Object 14"/>
          <p:cNvGraphicFramePr>
            <a:graphicFrameLocks noChangeAspect="1"/>
          </p:cNvGraphicFramePr>
          <p:nvPr/>
        </p:nvGraphicFramePr>
        <p:xfrm>
          <a:off x="1258888" y="5516563"/>
          <a:ext cx="1484312" cy="342900"/>
        </p:xfrm>
        <a:graphic>
          <a:graphicData uri="http://schemas.openxmlformats.org/presentationml/2006/ole">
            <p:oleObj spid="_x0000_s206862" name="Equation" r:id="rId8" imgW="990360" imgH="228600" progId="Equation.DSMT4">
              <p:embed/>
            </p:oleObj>
          </a:graphicData>
        </a:graphic>
      </p:graphicFrame>
      <p:pic>
        <p:nvPicPr>
          <p:cNvPr id="206864" name="Picture 16"/>
          <p:cNvPicPr>
            <a:picLocks noChangeAspect="1" noChangeArrowheads="1"/>
          </p:cNvPicPr>
          <p:nvPr/>
        </p:nvPicPr>
        <p:blipFill>
          <a:blip r:embed="rId9"/>
          <a:srcRect/>
          <a:stretch>
            <a:fillRect/>
          </a:stretch>
        </p:blipFill>
        <p:spPr bwMode="auto">
          <a:xfrm>
            <a:off x="5364163" y="3429000"/>
            <a:ext cx="3600450" cy="2895600"/>
          </a:xfrm>
          <a:prstGeom prst="rect">
            <a:avLst/>
          </a:prstGeom>
          <a:solidFill>
            <a:schemeClr val="tx1"/>
          </a:solidFill>
          <a:ln w="9525">
            <a:noFill/>
            <a:miter lim="800000"/>
            <a:headEnd/>
            <a:tailEnd/>
          </a:ln>
        </p:spPr>
      </p:pic>
      <p:sp>
        <p:nvSpPr>
          <p:cNvPr id="206865" name="Rectangle 17"/>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3.</a:t>
            </a:r>
            <a:r>
              <a:rPr lang="zh-CN" altLang="en-US" sz="2600">
                <a:solidFill>
                  <a:srgbClr val="FFFF00"/>
                </a:solidFill>
                <a:effectLst>
                  <a:outerShdw blurRad="38100" dist="38100" dir="2700000" algn="tl">
                    <a:srgbClr val="000000"/>
                  </a:outerShdw>
                </a:effectLst>
                <a:latin typeface="Times New Roman" pitchFamily="18" charset="0"/>
              </a:rPr>
              <a:t>作用和内力</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7C857E0A-0E17-4789-8D90-E26A821206CD}" type="slidenum">
              <a:rPr lang="en-US" altLang="zh-CN"/>
              <a:pPr/>
              <a:t>55</a:t>
            </a:fld>
            <a:endParaRPr lang="en-US" altLang="zh-CN"/>
          </a:p>
        </p:txBody>
      </p:sp>
      <p:sp>
        <p:nvSpPr>
          <p:cNvPr id="208901" name="Rectangle 5"/>
          <p:cNvSpPr>
            <a:spLocks noChangeArrowheads="1"/>
          </p:cNvSpPr>
          <p:nvPr/>
        </p:nvSpPr>
        <p:spPr bwMode="auto">
          <a:xfrm>
            <a:off x="901700" y="2197100"/>
            <a:ext cx="7772400" cy="4114800"/>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a:t>
            </a:r>
            <a:r>
              <a:rPr lang="en-US" altLang="zh-CN" sz="2400" b="1">
                <a:solidFill>
                  <a:schemeClr val="tx1"/>
                </a:solidFill>
                <a:effectLst/>
                <a:latin typeface="Arial" charset="0"/>
              </a:rPr>
              <a:t>1</a:t>
            </a:r>
            <a:r>
              <a:rPr lang="zh-CN" altLang="en-US" sz="2400" b="1">
                <a:solidFill>
                  <a:schemeClr val="tx1"/>
                </a:solidFill>
                <a:effectLst/>
                <a:latin typeface="Arial" charset="0"/>
              </a:rPr>
              <a:t>）当台身为砌体时（包括砌体与混凝土组合）</a:t>
            </a: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0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圬工规范</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4.0.5</a:t>
            </a:r>
            <a:r>
              <a:rPr lang="zh-CN" altLang="en-US" sz="2000" b="1">
                <a:solidFill>
                  <a:schemeClr val="tx1"/>
                </a:solidFill>
                <a:effectLst/>
                <a:latin typeface="Arial" charset="0"/>
              </a:rPr>
              <a:t>）</a:t>
            </a: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400" b="1">
                <a:solidFill>
                  <a:schemeClr val="tx1"/>
                </a:solidFill>
                <a:effectLst/>
                <a:latin typeface="Arial" charset="0"/>
              </a:rPr>
              <a:t>式中，</a:t>
            </a:r>
            <a:r>
              <a:rPr lang="en-US" altLang="zh-CN" sz="2400" b="1" i="1">
                <a:solidFill>
                  <a:schemeClr val="tx1"/>
                </a:solidFill>
                <a:effectLst/>
                <a:latin typeface="Arial" charset="0"/>
              </a:rPr>
              <a:t>A</a:t>
            </a:r>
            <a:r>
              <a:rPr lang="zh-CN" altLang="en-US" sz="2400" b="1">
                <a:solidFill>
                  <a:schemeClr val="tx1"/>
                </a:solidFill>
                <a:effectLst/>
                <a:latin typeface="Arial" charset="0"/>
              </a:rPr>
              <a:t>为构件截面面积；</a:t>
            </a:r>
            <a:r>
              <a:rPr lang="en-US" altLang="zh-CN" sz="2400" b="1" i="1">
                <a:solidFill>
                  <a:schemeClr val="tx1"/>
                </a:solidFill>
                <a:effectLst/>
                <a:latin typeface="Arial" charset="0"/>
              </a:rPr>
              <a:t>f</a:t>
            </a:r>
            <a:r>
              <a:rPr lang="en-US" altLang="zh-CN" sz="2400" b="1" baseline="-25000">
                <a:solidFill>
                  <a:schemeClr val="tx1"/>
                </a:solidFill>
                <a:effectLst/>
                <a:latin typeface="Arial" charset="0"/>
              </a:rPr>
              <a:t>cd</a:t>
            </a:r>
            <a:r>
              <a:rPr lang="zh-CN" altLang="en-US" sz="2400" b="1">
                <a:solidFill>
                  <a:schemeClr val="tx1"/>
                </a:solidFill>
                <a:effectLst/>
                <a:latin typeface="Arial" charset="0"/>
              </a:rPr>
              <a:t>为台身材料轴心抗压强度设计值；</a:t>
            </a:r>
            <a:r>
              <a:rPr lang="en-US" altLang="zh-CN" sz="2400" b="1" i="1">
                <a:solidFill>
                  <a:schemeClr val="tx1"/>
                </a:solidFill>
                <a:effectLst/>
                <a:latin typeface="Arial" charset="0"/>
              </a:rPr>
              <a:t>φ</a:t>
            </a:r>
            <a:r>
              <a:rPr lang="zh-CN" altLang="en-US" sz="2400" b="1">
                <a:solidFill>
                  <a:schemeClr val="tx1"/>
                </a:solidFill>
                <a:effectLst/>
                <a:latin typeface="Arial" charset="0"/>
              </a:rPr>
              <a:t>为轴向力偏心距</a:t>
            </a:r>
            <a:r>
              <a:rPr lang="en-US" altLang="zh-CN" sz="2400" b="1" i="1">
                <a:solidFill>
                  <a:schemeClr val="tx1"/>
                </a:solidFill>
                <a:effectLst/>
                <a:latin typeface="Arial" charset="0"/>
              </a:rPr>
              <a:t>e</a:t>
            </a:r>
            <a:r>
              <a:rPr lang="zh-CN" altLang="en-US" sz="2400" b="1">
                <a:solidFill>
                  <a:schemeClr val="tx1"/>
                </a:solidFill>
                <a:effectLst/>
                <a:latin typeface="Arial" charset="0"/>
              </a:rPr>
              <a:t>和长细比</a:t>
            </a:r>
            <a:r>
              <a:rPr lang="en-US" altLang="zh-CN" sz="2400" b="1" i="1">
                <a:solidFill>
                  <a:schemeClr val="tx1"/>
                </a:solidFill>
                <a:effectLst/>
                <a:latin typeface="Arial" charset="0"/>
              </a:rPr>
              <a:t>β</a:t>
            </a:r>
            <a:r>
              <a:rPr lang="zh-CN" altLang="en-US" sz="2400" b="1">
                <a:solidFill>
                  <a:schemeClr val="tx1"/>
                </a:solidFill>
                <a:effectLst/>
                <a:latin typeface="Arial" charset="0"/>
              </a:rPr>
              <a:t>对受压构件承载力的影响系数：</a:t>
            </a: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endParaRPr lang="zh-CN" altLang="en-US" sz="24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zh-CN" altLang="en-US" sz="2000" b="1">
                <a:solidFill>
                  <a:schemeClr val="tx1"/>
                </a:solidFill>
                <a:effectLst/>
                <a:latin typeface="Arial" charset="0"/>
              </a:rPr>
              <a:t> 					  </a:t>
            </a:r>
            <a:r>
              <a:rPr lang="en-US" altLang="zh-CN" sz="2000" b="1">
                <a:solidFill>
                  <a:schemeClr val="tx1"/>
                </a:solidFill>
                <a:effectLst/>
                <a:latin typeface="Arial" charset="0"/>
              </a:rPr>
              <a:t>《</a:t>
            </a:r>
            <a:r>
              <a:rPr lang="zh-CN" altLang="en-US" sz="2000" b="1">
                <a:solidFill>
                  <a:schemeClr val="tx1"/>
                </a:solidFill>
                <a:effectLst/>
                <a:latin typeface="Arial" charset="0"/>
              </a:rPr>
              <a:t>圬工规范</a:t>
            </a:r>
            <a:r>
              <a:rPr lang="en-US" altLang="zh-CN" sz="2000" b="1">
                <a:solidFill>
                  <a:schemeClr val="tx1"/>
                </a:solidFill>
                <a:effectLst/>
                <a:latin typeface="Arial" charset="0"/>
              </a:rPr>
              <a:t>》</a:t>
            </a:r>
            <a:r>
              <a:rPr lang="zh-CN" altLang="en-US" sz="2000" b="1">
                <a:solidFill>
                  <a:schemeClr val="tx1"/>
                </a:solidFill>
                <a:effectLst/>
                <a:latin typeface="Arial" charset="0"/>
              </a:rPr>
              <a:t>（</a:t>
            </a:r>
            <a:r>
              <a:rPr lang="en-US" altLang="zh-CN" sz="2000" b="1">
                <a:solidFill>
                  <a:schemeClr val="tx1"/>
                </a:solidFill>
                <a:effectLst/>
                <a:latin typeface="Arial" charset="0"/>
              </a:rPr>
              <a:t>4.0.6-1</a:t>
            </a:r>
            <a:r>
              <a:rPr lang="zh-CN" altLang="en-US" sz="2000" b="1">
                <a:solidFill>
                  <a:schemeClr val="tx1"/>
                </a:solidFill>
                <a:effectLst/>
                <a:latin typeface="Arial" charset="0"/>
              </a:rPr>
              <a:t>）</a:t>
            </a:r>
          </a:p>
        </p:txBody>
      </p:sp>
      <p:sp>
        <p:nvSpPr>
          <p:cNvPr id="208903"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8902" name="Object 6"/>
          <p:cNvGraphicFramePr>
            <a:graphicFrameLocks noChangeAspect="1"/>
          </p:cNvGraphicFramePr>
          <p:nvPr/>
        </p:nvGraphicFramePr>
        <p:xfrm>
          <a:off x="3635375" y="2924175"/>
          <a:ext cx="2058988" cy="457200"/>
        </p:xfrm>
        <a:graphic>
          <a:graphicData uri="http://schemas.openxmlformats.org/presentationml/2006/ole">
            <p:oleObj spid="_x0000_s208902" name="Equation" r:id="rId3" imgW="1028520" imgH="228600" progId="Equation.DSMT4">
              <p:embed/>
            </p:oleObj>
          </a:graphicData>
        </a:graphic>
      </p:graphicFrame>
      <p:sp>
        <p:nvSpPr>
          <p:cNvPr id="208905" name="Rectangle 9"/>
          <p:cNvSpPr>
            <a:spLocks noChangeArrowheads="1"/>
          </p:cNvSpPr>
          <p:nvPr/>
        </p:nvSpPr>
        <p:spPr bwMode="auto">
          <a:xfrm>
            <a:off x="0" y="3109913"/>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08904" name="Object 8"/>
          <p:cNvGraphicFramePr>
            <a:graphicFrameLocks noChangeAspect="1"/>
          </p:cNvGraphicFramePr>
          <p:nvPr/>
        </p:nvGraphicFramePr>
        <p:xfrm>
          <a:off x="3708400" y="4724400"/>
          <a:ext cx="1962150" cy="1276350"/>
        </p:xfrm>
        <a:graphic>
          <a:graphicData uri="http://schemas.openxmlformats.org/presentationml/2006/ole">
            <p:oleObj spid="_x0000_s208904" name="Equation" r:id="rId4" imgW="977760" imgH="634680" progId="Equation.DSMT4">
              <p:embed/>
            </p:oleObj>
          </a:graphicData>
        </a:graphic>
      </p:graphicFrame>
      <p:sp>
        <p:nvSpPr>
          <p:cNvPr id="208906" name="Rectangle 10"/>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偏心受压承载力验算</a:t>
            </a:r>
          </a:p>
        </p:txBody>
      </p:sp>
      <p:sp>
        <p:nvSpPr>
          <p:cNvPr id="208907" name="Text Box 11"/>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灯片编号占位符 5"/>
          <p:cNvSpPr>
            <a:spLocks noGrp="1"/>
          </p:cNvSpPr>
          <p:nvPr>
            <p:ph type="sldNum" sz="quarter" idx="12"/>
          </p:nvPr>
        </p:nvSpPr>
        <p:spPr/>
        <p:txBody>
          <a:bodyPr/>
          <a:lstStyle/>
          <a:p>
            <a:fld id="{D155A057-A690-4A83-9207-845CABB26CA3}" type="slidenum">
              <a:rPr lang="en-US" altLang="zh-CN"/>
              <a:pPr/>
              <a:t>56</a:t>
            </a:fld>
            <a:endParaRPr lang="en-US" altLang="zh-CN"/>
          </a:p>
        </p:txBody>
      </p:sp>
      <p:sp>
        <p:nvSpPr>
          <p:cNvPr id="209923" name="Rectangle 3"/>
          <p:cNvSpPr>
            <a:spLocks noGrp="1" noChangeArrowheads="1"/>
          </p:cNvSpPr>
          <p:nvPr>
            <p:ph type="body" idx="1"/>
          </p:nvPr>
        </p:nvSpPr>
        <p:spPr>
          <a:xfrm>
            <a:off x="685800" y="1981200"/>
            <a:ext cx="7772400" cy="4616450"/>
          </a:xfrm>
          <a:noFill/>
          <a:ln/>
        </p:spPr>
        <p:txBody>
          <a:bodyPr lIns="91440" tIns="45720" rIns="91440" bIns="45720"/>
          <a:lstStyle/>
          <a:p>
            <a:endParaRPr lang="en-US" altLang="zh-CN"/>
          </a:p>
          <a:p>
            <a:endParaRPr lang="en-US" altLang="zh-CN"/>
          </a:p>
          <a:p>
            <a:endParaRPr lang="en-US" altLang="zh-CN"/>
          </a:p>
          <a:p>
            <a:endParaRPr lang="en-US" altLang="zh-CN"/>
          </a:p>
          <a:p>
            <a:r>
              <a:rPr lang="en-US" altLang="zh-CN" sz="2000" i="1"/>
              <a:t>φ</a:t>
            </a:r>
            <a:r>
              <a:rPr lang="en-US" altLang="zh-CN" sz="2000" baseline="-25000"/>
              <a:t>x</a:t>
            </a:r>
            <a:r>
              <a:rPr lang="zh-CN" altLang="en-US" sz="2000"/>
              <a:t>、</a:t>
            </a:r>
            <a:r>
              <a:rPr lang="en-US" altLang="zh-CN" sz="2000" i="1"/>
              <a:t>φ</a:t>
            </a:r>
            <a:r>
              <a:rPr lang="en-US" altLang="zh-CN" sz="2000" baseline="-25000"/>
              <a:t>y</a:t>
            </a:r>
            <a:r>
              <a:rPr lang="zh-CN" altLang="en-US" sz="2000"/>
              <a:t>分别为</a:t>
            </a:r>
            <a:r>
              <a:rPr lang="en-US" altLang="zh-CN" sz="2000" i="1"/>
              <a:t>x</a:t>
            </a:r>
            <a:r>
              <a:rPr lang="zh-CN" altLang="en-US" sz="2000"/>
              <a:t>方向和</a:t>
            </a:r>
            <a:r>
              <a:rPr lang="en-US" altLang="zh-CN" sz="2000" i="1"/>
              <a:t>y</a:t>
            </a:r>
            <a:r>
              <a:rPr lang="zh-CN" altLang="en-US" sz="2000"/>
              <a:t>方向偏心受压构件承载力影响系数；</a:t>
            </a:r>
            <a:r>
              <a:rPr lang="en-US" altLang="zh-CN" sz="2000" i="1"/>
              <a:t>x</a:t>
            </a:r>
            <a:r>
              <a:rPr lang="zh-CN" altLang="en-US" sz="2000"/>
              <a:t>、</a:t>
            </a:r>
            <a:r>
              <a:rPr lang="en-US" altLang="zh-CN" sz="2000" i="1"/>
              <a:t>y</a:t>
            </a:r>
            <a:r>
              <a:rPr lang="zh-CN" altLang="en-US" sz="2000"/>
              <a:t>分别为</a:t>
            </a:r>
            <a:r>
              <a:rPr lang="en-US" altLang="zh-CN" sz="2000" i="1"/>
              <a:t>x</a:t>
            </a:r>
            <a:r>
              <a:rPr lang="zh-CN" altLang="en-US" sz="2000"/>
              <a:t>方向、</a:t>
            </a:r>
            <a:r>
              <a:rPr lang="en-US" altLang="zh-CN" sz="2000" i="1"/>
              <a:t>y</a:t>
            </a:r>
            <a:r>
              <a:rPr lang="zh-CN" altLang="en-US" sz="2000"/>
              <a:t>方向截面重心至偏心方向的截面边缘的距离，如图</a:t>
            </a:r>
            <a:r>
              <a:rPr lang="en-US" altLang="zh-CN" sz="2000"/>
              <a:t>8</a:t>
            </a:r>
            <a:r>
              <a:rPr lang="zh-CN" altLang="en-US" sz="2000"/>
              <a:t>所示；</a:t>
            </a:r>
            <a:r>
              <a:rPr lang="en-US" altLang="zh-CN" sz="2000" i="1"/>
              <a:t>e</a:t>
            </a:r>
            <a:r>
              <a:rPr lang="en-US" altLang="zh-CN" sz="2000" baseline="-25000"/>
              <a:t>x</a:t>
            </a:r>
            <a:r>
              <a:rPr lang="zh-CN" altLang="en-US" sz="2000"/>
              <a:t>、</a:t>
            </a:r>
            <a:r>
              <a:rPr lang="en-US" altLang="zh-CN" sz="2000" i="1"/>
              <a:t>e</a:t>
            </a:r>
            <a:r>
              <a:rPr lang="en-US" altLang="zh-CN" sz="2000" baseline="-25000"/>
              <a:t>y</a:t>
            </a:r>
            <a:r>
              <a:rPr lang="zh-CN" altLang="en-US" sz="2000"/>
              <a:t>分别为轴向力在</a:t>
            </a:r>
            <a:r>
              <a:rPr lang="en-US" altLang="zh-CN" sz="2000" i="1"/>
              <a:t>x</a:t>
            </a:r>
            <a:r>
              <a:rPr lang="zh-CN" altLang="en-US" sz="2000"/>
              <a:t>方向、</a:t>
            </a:r>
            <a:r>
              <a:rPr lang="en-US" altLang="zh-CN" sz="2000" i="1"/>
              <a:t>y</a:t>
            </a:r>
            <a:r>
              <a:rPr lang="zh-CN" altLang="en-US" sz="2000"/>
              <a:t>方向的偏心距；</a:t>
            </a:r>
            <a:r>
              <a:rPr lang="en-US" altLang="zh-CN" sz="2000" i="1"/>
              <a:t>m</a:t>
            </a:r>
            <a:r>
              <a:rPr lang="zh-CN" altLang="en-US" sz="2000"/>
              <a:t>为截面形状系数，对于矩形截面，</a:t>
            </a:r>
            <a:r>
              <a:rPr lang="en-US" altLang="zh-CN" sz="2000" i="1"/>
              <a:t>m</a:t>
            </a:r>
            <a:r>
              <a:rPr lang="zh-CN" altLang="en-US" sz="2000"/>
              <a:t>＝</a:t>
            </a:r>
            <a:r>
              <a:rPr lang="en-US" altLang="zh-CN" sz="2000"/>
              <a:t>8.0</a:t>
            </a:r>
            <a:r>
              <a:rPr lang="zh-CN" altLang="en-US" sz="2000"/>
              <a:t>；</a:t>
            </a:r>
            <a:r>
              <a:rPr lang="en-US" altLang="zh-CN" sz="2000" i="1"/>
              <a:t>i</a:t>
            </a:r>
            <a:r>
              <a:rPr lang="en-US" altLang="zh-CN" sz="2000" baseline="-25000"/>
              <a:t>x</a:t>
            </a:r>
            <a:r>
              <a:rPr lang="zh-CN" altLang="en-US" sz="2000"/>
              <a:t>、</a:t>
            </a:r>
            <a:r>
              <a:rPr lang="en-US" altLang="zh-CN" sz="2000" i="1"/>
              <a:t>i</a:t>
            </a:r>
            <a:r>
              <a:rPr lang="en-US" altLang="zh-CN" sz="2000" baseline="-25000"/>
              <a:t>y</a:t>
            </a:r>
            <a:r>
              <a:rPr lang="zh-CN" altLang="en-US" sz="2000"/>
              <a:t>为弯曲平面内的截面回旋半径；</a:t>
            </a:r>
            <a:r>
              <a:rPr lang="en-US" altLang="zh-CN" sz="2000" i="1"/>
              <a:t>a</a:t>
            </a:r>
            <a:r>
              <a:rPr lang="zh-CN" altLang="en-US" sz="2000"/>
              <a:t>为与砂浆强度等级有关的系数，砂浆等级大于等于</a:t>
            </a:r>
            <a:r>
              <a:rPr lang="en-US" altLang="zh-CN" sz="2000"/>
              <a:t>M5</a:t>
            </a:r>
            <a:r>
              <a:rPr lang="zh-CN" altLang="en-US" sz="2000"/>
              <a:t>时，</a:t>
            </a:r>
            <a:r>
              <a:rPr lang="en-US" altLang="zh-CN" sz="2000" i="1"/>
              <a:t>a</a:t>
            </a:r>
            <a:r>
              <a:rPr lang="zh-CN" altLang="en-US" sz="2000"/>
              <a:t>＝</a:t>
            </a:r>
            <a:r>
              <a:rPr lang="en-US" altLang="zh-CN" sz="2000"/>
              <a:t>0.002</a:t>
            </a:r>
            <a:r>
              <a:rPr lang="zh-CN" altLang="en-US" sz="2000"/>
              <a:t>，砂浆等级为</a:t>
            </a:r>
            <a:r>
              <a:rPr lang="en-US" altLang="zh-CN" sz="2000"/>
              <a:t>0</a:t>
            </a:r>
            <a:r>
              <a:rPr lang="zh-CN" altLang="en-US" sz="2000"/>
              <a:t>时，</a:t>
            </a:r>
            <a:r>
              <a:rPr lang="en-US" altLang="zh-CN" sz="2000" i="1"/>
              <a:t>a</a:t>
            </a:r>
            <a:r>
              <a:rPr lang="zh-CN" altLang="en-US" sz="2000"/>
              <a:t>＝</a:t>
            </a:r>
            <a:r>
              <a:rPr lang="en-US" altLang="zh-CN" sz="2000"/>
              <a:t>0.013</a:t>
            </a:r>
            <a:r>
              <a:rPr lang="zh-CN" altLang="en-US" sz="2000"/>
              <a:t>；</a:t>
            </a:r>
            <a:r>
              <a:rPr lang="en-US" altLang="zh-CN" sz="2000" i="1"/>
              <a:t>β</a:t>
            </a:r>
            <a:r>
              <a:rPr lang="en-US" altLang="zh-CN" sz="2000" baseline="-25000"/>
              <a:t>x</a:t>
            </a:r>
            <a:r>
              <a:rPr lang="zh-CN" altLang="en-US" sz="2000"/>
              <a:t>、</a:t>
            </a:r>
            <a:r>
              <a:rPr lang="en-US" altLang="zh-CN" sz="2000" i="1"/>
              <a:t>β</a:t>
            </a:r>
            <a:r>
              <a:rPr lang="en-US" altLang="zh-CN" sz="2000" baseline="-25000"/>
              <a:t>y</a:t>
            </a:r>
            <a:r>
              <a:rPr lang="zh-CN" altLang="en-US" sz="2000"/>
              <a:t>分别为构件在</a:t>
            </a:r>
            <a:r>
              <a:rPr lang="en-US" altLang="zh-CN" sz="2000" i="1"/>
              <a:t>x</a:t>
            </a:r>
            <a:r>
              <a:rPr lang="zh-CN" altLang="en-US" sz="2000"/>
              <a:t>方向、</a:t>
            </a:r>
            <a:r>
              <a:rPr lang="en-US" altLang="zh-CN" sz="2000" i="1"/>
              <a:t>y</a:t>
            </a:r>
            <a:r>
              <a:rPr lang="zh-CN" altLang="en-US" sz="2000"/>
              <a:t>方向的长细比 。</a:t>
            </a:r>
          </a:p>
        </p:txBody>
      </p:sp>
      <p:graphicFrame>
        <p:nvGraphicFramePr>
          <p:cNvPr id="209925" name="Object 5"/>
          <p:cNvGraphicFramePr>
            <a:graphicFrameLocks noChangeAspect="1"/>
          </p:cNvGraphicFramePr>
          <p:nvPr/>
        </p:nvGraphicFramePr>
        <p:xfrm>
          <a:off x="917575" y="2003425"/>
          <a:ext cx="3265488" cy="977900"/>
        </p:xfrm>
        <a:graphic>
          <a:graphicData uri="http://schemas.openxmlformats.org/presentationml/2006/ole">
            <p:oleObj spid="_x0000_s209925" name="Equation" r:id="rId3" imgW="2717640" imgH="812520" progId="Equation.DSMT4">
              <p:embed/>
            </p:oleObj>
          </a:graphicData>
        </a:graphic>
      </p:graphicFrame>
      <p:graphicFrame>
        <p:nvGraphicFramePr>
          <p:cNvPr id="209924" name="Object 4"/>
          <p:cNvGraphicFramePr>
            <a:graphicFrameLocks noChangeAspect="1"/>
          </p:cNvGraphicFramePr>
          <p:nvPr/>
        </p:nvGraphicFramePr>
        <p:xfrm>
          <a:off x="917575" y="3084513"/>
          <a:ext cx="3286125" cy="1030287"/>
        </p:xfrm>
        <a:graphic>
          <a:graphicData uri="http://schemas.openxmlformats.org/presentationml/2006/ole">
            <p:oleObj spid="_x0000_s209924" name="Equation" r:id="rId4" imgW="2743200" imgH="863280" progId="Equation.DSMT4">
              <p:embed/>
            </p:oleObj>
          </a:graphicData>
        </a:graphic>
      </p:graphicFrame>
      <p:sp>
        <p:nvSpPr>
          <p:cNvPr id="209926" name="Rectangle 6"/>
          <p:cNvSpPr>
            <a:spLocks noChangeArrowheads="1"/>
          </p:cNvSpPr>
          <p:nvPr/>
        </p:nvSpPr>
        <p:spPr bwMode="auto">
          <a:xfrm>
            <a:off x="0" y="25669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9927" name="Rectangle 7"/>
          <p:cNvSpPr>
            <a:spLocks noChangeArrowheads="1"/>
          </p:cNvSpPr>
          <p:nvPr/>
        </p:nvSpPr>
        <p:spPr bwMode="auto">
          <a:xfrm>
            <a:off x="0" y="34051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pic>
        <p:nvPicPr>
          <p:cNvPr id="209928" name="Picture 8"/>
          <p:cNvPicPr>
            <a:picLocks noChangeAspect="1" noChangeArrowheads="1"/>
          </p:cNvPicPr>
          <p:nvPr/>
        </p:nvPicPr>
        <p:blipFill>
          <a:blip r:embed="rId5"/>
          <a:srcRect/>
          <a:stretch>
            <a:fillRect/>
          </a:stretch>
        </p:blipFill>
        <p:spPr bwMode="auto">
          <a:xfrm>
            <a:off x="5795963" y="1484313"/>
            <a:ext cx="2533650" cy="2843212"/>
          </a:xfrm>
          <a:prstGeom prst="rect">
            <a:avLst/>
          </a:prstGeom>
          <a:solidFill>
            <a:schemeClr val="tx1"/>
          </a:solidFill>
          <a:ln w="9525">
            <a:noFill/>
            <a:miter lim="800000"/>
            <a:headEnd/>
            <a:tailEnd/>
          </a:ln>
        </p:spPr>
      </p:pic>
      <p:graphicFrame>
        <p:nvGraphicFramePr>
          <p:cNvPr id="209930" name="Object 10"/>
          <p:cNvGraphicFramePr>
            <a:graphicFrameLocks noChangeAspect="1"/>
          </p:cNvGraphicFramePr>
          <p:nvPr/>
        </p:nvGraphicFramePr>
        <p:xfrm>
          <a:off x="4500563" y="3500438"/>
          <a:ext cx="944562" cy="274637"/>
        </p:xfrm>
        <a:graphic>
          <a:graphicData uri="http://schemas.openxmlformats.org/presentationml/2006/ole">
            <p:oleObj spid="_x0000_s209930" name="Equation" r:id="rId6" imgW="787320" imgH="228600" progId="Equation.DSMT4">
              <p:embed/>
            </p:oleObj>
          </a:graphicData>
        </a:graphic>
      </p:graphicFrame>
      <p:graphicFrame>
        <p:nvGraphicFramePr>
          <p:cNvPr id="209929" name="Object 9"/>
          <p:cNvGraphicFramePr>
            <a:graphicFrameLocks noChangeAspect="1"/>
          </p:cNvGraphicFramePr>
          <p:nvPr/>
        </p:nvGraphicFramePr>
        <p:xfrm>
          <a:off x="4500563" y="2349500"/>
          <a:ext cx="1035050" cy="288925"/>
        </p:xfrm>
        <a:graphic>
          <a:graphicData uri="http://schemas.openxmlformats.org/presentationml/2006/ole">
            <p:oleObj spid="_x0000_s209929" name="Equation" r:id="rId7" imgW="863280" imgH="241200" progId="Equation.DSMT4">
              <p:embed/>
            </p:oleObj>
          </a:graphicData>
        </a:graphic>
      </p:graphicFrame>
      <p:sp>
        <p:nvSpPr>
          <p:cNvPr id="209931" name="Rectangle 11"/>
          <p:cNvSpPr>
            <a:spLocks noChangeArrowheads="1"/>
          </p:cNvSpPr>
          <p:nvPr/>
        </p:nvSpPr>
        <p:spPr bwMode="auto">
          <a:xfrm>
            <a:off x="0" y="2944813"/>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09932" name="Rectangle 12"/>
          <p:cNvSpPr>
            <a:spLocks noChangeArrowheads="1"/>
          </p:cNvSpPr>
          <p:nvPr/>
        </p:nvSpPr>
        <p:spPr bwMode="auto">
          <a:xfrm>
            <a:off x="0" y="3173413"/>
            <a:ext cx="336550" cy="274637"/>
          </a:xfrm>
          <a:prstGeom prst="rect">
            <a:avLst/>
          </a:prstGeom>
          <a:noFill/>
          <a:ln w="9525">
            <a:noFill/>
            <a:miter lim="800000"/>
            <a:headEnd/>
            <a:tailEnd/>
          </a:ln>
          <a:effectLst/>
        </p:spPr>
        <p:txBody>
          <a:bodyPr wrap="none" lIns="92075" tIns="46038" rIns="92075" bIns="46038" anchor="ctr">
            <a:spAutoFit/>
          </a:bodyPr>
          <a:lstStyle/>
          <a:p>
            <a:r>
              <a:rPr lang="zh-CN" altLang="en-US" sz="1200">
                <a:solidFill>
                  <a:schemeClr val="tx1"/>
                </a:solidFill>
                <a:effectLst/>
                <a:latin typeface="Times New Roman" pitchFamily="18" charset="0"/>
              </a:rPr>
              <a:t>，</a:t>
            </a:r>
            <a:endParaRPr lang="zh-CN" altLang="en-US" sz="2400">
              <a:solidFill>
                <a:schemeClr val="tx1"/>
              </a:solidFill>
              <a:effectLst/>
              <a:latin typeface="Times New Roman" pitchFamily="18" charset="0"/>
            </a:endParaRPr>
          </a:p>
        </p:txBody>
      </p:sp>
      <p:sp>
        <p:nvSpPr>
          <p:cNvPr id="209933" name="Rectangle 13"/>
          <p:cNvSpPr>
            <a:spLocks noChangeArrowheads="1"/>
          </p:cNvSpPr>
          <p:nvPr/>
        </p:nvSpPr>
        <p:spPr bwMode="auto">
          <a:xfrm>
            <a:off x="0" y="3686175"/>
            <a:ext cx="241300" cy="228600"/>
          </a:xfrm>
          <a:prstGeom prst="rect">
            <a:avLst/>
          </a:prstGeom>
          <a:noFill/>
          <a:ln w="9525">
            <a:noFill/>
            <a:miter lim="800000"/>
            <a:headEnd/>
            <a:tailEnd/>
          </a:ln>
          <a:effectLst/>
        </p:spPr>
        <p:txBody>
          <a:bodyPr wrap="none" lIns="92075" tIns="46038" rIns="92075" bIns="46038" anchor="ctr">
            <a:spAutoFit/>
          </a:bodyPr>
          <a:lstStyle/>
          <a:p>
            <a:r>
              <a:rPr lang="en-US" altLang="zh-CN" sz="900">
                <a:solidFill>
                  <a:schemeClr val="tx1"/>
                </a:solidFill>
                <a:effectLst/>
              </a:rPr>
              <a:t> </a:t>
            </a:r>
            <a:endParaRPr lang="en-US" altLang="zh-CN" sz="2400">
              <a:solidFill>
                <a:schemeClr val="tx1"/>
              </a:solidFill>
              <a:effectLst/>
              <a:latin typeface="Times New Roman" pitchFamily="18" charset="0"/>
            </a:endParaRPr>
          </a:p>
        </p:txBody>
      </p:sp>
      <p:sp>
        <p:nvSpPr>
          <p:cNvPr id="209934" name="Rectangle 14"/>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偏心受压承载力验算</a:t>
            </a:r>
          </a:p>
        </p:txBody>
      </p:sp>
      <p:sp>
        <p:nvSpPr>
          <p:cNvPr id="209935" name="Text Box 15"/>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灯片编号占位符 6"/>
          <p:cNvSpPr>
            <a:spLocks noGrp="1"/>
          </p:cNvSpPr>
          <p:nvPr>
            <p:ph type="sldNum" sz="quarter" idx="12"/>
          </p:nvPr>
        </p:nvSpPr>
        <p:spPr/>
        <p:txBody>
          <a:bodyPr/>
          <a:lstStyle/>
          <a:p>
            <a:fld id="{A5DAA2FC-04E2-4631-A0F3-682E472C4D7E}" type="slidenum">
              <a:rPr lang="en-US" altLang="zh-CN"/>
              <a:pPr/>
              <a:t>57</a:t>
            </a:fld>
            <a:endParaRPr lang="en-US" altLang="zh-CN"/>
          </a:p>
        </p:txBody>
      </p:sp>
      <p:sp>
        <p:nvSpPr>
          <p:cNvPr id="210947" name="Rectangle 3"/>
          <p:cNvSpPr>
            <a:spLocks noGrp="1" noChangeArrowheads="1"/>
          </p:cNvSpPr>
          <p:nvPr>
            <p:ph type="body" sz="half" idx="1"/>
          </p:nvPr>
        </p:nvSpPr>
        <p:spPr>
          <a:xfrm>
            <a:off x="755650" y="1989138"/>
            <a:ext cx="7632700" cy="1439862"/>
          </a:xfrm>
        </p:spPr>
        <p:txBody>
          <a:bodyPr/>
          <a:lstStyle/>
          <a:p>
            <a:endParaRPr lang="en-US" altLang="zh-CN" sz="2800"/>
          </a:p>
          <a:p>
            <a:r>
              <a:rPr lang="en-US" altLang="zh-CN" sz="1800"/>
              <a:t> 					    《</a:t>
            </a:r>
            <a:r>
              <a:rPr lang="zh-CN" altLang="en-US" sz="1800"/>
              <a:t>圬工规范</a:t>
            </a:r>
            <a:r>
              <a:rPr lang="en-US" altLang="zh-CN" sz="1800"/>
              <a:t>》</a:t>
            </a:r>
            <a:r>
              <a:rPr lang="zh-CN" altLang="en-US" sz="1800"/>
              <a:t>（</a:t>
            </a:r>
            <a:r>
              <a:rPr lang="en-US" altLang="zh-CN" sz="1800"/>
              <a:t>4.0.7</a:t>
            </a:r>
            <a:r>
              <a:rPr lang="zh-CN" altLang="en-US" sz="1800"/>
              <a:t>）</a:t>
            </a:r>
          </a:p>
          <a:p>
            <a:r>
              <a:rPr lang="en-US" altLang="zh-CN" sz="2000" b="0" i="1"/>
              <a:t>γ</a:t>
            </a:r>
            <a:r>
              <a:rPr lang="en-US" altLang="zh-CN" sz="2000" b="0" baseline="-25000"/>
              <a:t>β</a:t>
            </a:r>
            <a:r>
              <a:rPr lang="zh-CN" altLang="en-US" sz="2000" b="0"/>
              <a:t>为长细比修正系数</a:t>
            </a:r>
            <a:r>
              <a:rPr lang="zh-CN" altLang="en-US" sz="2800"/>
              <a:t> </a:t>
            </a:r>
          </a:p>
        </p:txBody>
      </p:sp>
      <p:graphicFrame>
        <p:nvGraphicFramePr>
          <p:cNvPr id="210949" name="Object 5"/>
          <p:cNvGraphicFramePr>
            <a:graphicFrameLocks noChangeAspect="1"/>
          </p:cNvGraphicFramePr>
          <p:nvPr/>
        </p:nvGraphicFramePr>
        <p:xfrm>
          <a:off x="2857500" y="2133600"/>
          <a:ext cx="804863" cy="676275"/>
        </p:xfrm>
        <a:graphic>
          <a:graphicData uri="http://schemas.openxmlformats.org/presentationml/2006/ole">
            <p:oleObj spid="_x0000_s210949" name="Equation" r:id="rId3" imgW="672840" imgH="469800" progId="Equation.DSMT4">
              <p:embed/>
            </p:oleObj>
          </a:graphicData>
        </a:graphic>
      </p:graphicFrame>
      <p:graphicFrame>
        <p:nvGraphicFramePr>
          <p:cNvPr id="210948" name="Object 4"/>
          <p:cNvGraphicFramePr>
            <a:graphicFrameLocks noChangeAspect="1"/>
          </p:cNvGraphicFramePr>
          <p:nvPr/>
        </p:nvGraphicFramePr>
        <p:xfrm>
          <a:off x="4370388" y="2133600"/>
          <a:ext cx="804862" cy="657225"/>
        </p:xfrm>
        <a:graphic>
          <a:graphicData uri="http://schemas.openxmlformats.org/presentationml/2006/ole">
            <p:oleObj spid="_x0000_s210948" name="Equation" r:id="rId4" imgW="672840" imgH="457200" progId="Equation.DSMT4">
              <p:embed/>
            </p:oleObj>
          </a:graphicData>
        </a:graphic>
      </p:graphicFrame>
      <p:sp>
        <p:nvSpPr>
          <p:cNvPr id="210950" name="Rectangle 6"/>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10951" name="Rectangle 7"/>
          <p:cNvSpPr>
            <a:spLocks noChangeArrowheads="1"/>
          </p:cNvSpPr>
          <p:nvPr/>
        </p:nvSpPr>
        <p:spPr bwMode="auto">
          <a:xfrm>
            <a:off x="0" y="46672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0990" name="Group 46"/>
          <p:cNvGraphicFramePr>
            <a:graphicFrameLocks noGrp="1"/>
          </p:cNvGraphicFramePr>
          <p:nvPr>
            <p:ph sz="half" idx="2"/>
          </p:nvPr>
        </p:nvGraphicFramePr>
        <p:xfrm>
          <a:off x="1331913" y="3429000"/>
          <a:ext cx="5472112" cy="1466850"/>
        </p:xfrm>
        <a:graphic>
          <a:graphicData uri="http://schemas.openxmlformats.org/drawingml/2006/table">
            <a:tbl>
              <a:tblPr/>
              <a:tblGrid>
                <a:gridCol w="3959225"/>
                <a:gridCol w="1512887"/>
              </a:tblGrid>
              <a:tr h="0">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1800" b="1" i="0" u="none" strike="noStrike" cap="none" normalizeH="0" baseline="0" smtClean="0">
                          <a:ln>
                            <a:noFill/>
                          </a:ln>
                          <a:solidFill>
                            <a:schemeClr val="tx1"/>
                          </a:solidFill>
                          <a:effectLst/>
                          <a:latin typeface="Arial" charset="0"/>
                          <a:ea typeface="宋体" pitchFamily="2" charset="-122"/>
                        </a:rPr>
                        <a:t>砌体材料类别</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800" b="0" i="1" u="none" strike="noStrike" cap="none" normalizeH="0" baseline="0" smtClean="0">
                          <a:ln>
                            <a:noFill/>
                          </a:ln>
                          <a:solidFill>
                            <a:schemeClr val="tx1"/>
                          </a:solidFill>
                          <a:effectLst/>
                          <a:latin typeface="Arial" charset="0"/>
                          <a:ea typeface="宋体" pitchFamily="2" charset="-122"/>
                        </a:rPr>
                        <a:t>γ</a:t>
                      </a:r>
                      <a:r>
                        <a:rPr kumimoji="1" lang="en-US" altLang="zh-CN" sz="1800" b="0" i="0" u="none" strike="noStrike" cap="none" normalizeH="0" baseline="-25000" smtClean="0">
                          <a:ln>
                            <a:noFill/>
                          </a:ln>
                          <a:solidFill>
                            <a:schemeClr val="tx1"/>
                          </a:solidFill>
                          <a:effectLst/>
                          <a:latin typeface="Arial" charset="0"/>
                          <a:ea typeface="宋体" pitchFamily="2" charset="-122"/>
                        </a:rPr>
                        <a:t>β</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1800" b="1" i="0" u="none" strike="noStrike" cap="none" normalizeH="0" baseline="0" smtClean="0">
                          <a:ln>
                            <a:noFill/>
                          </a:ln>
                          <a:solidFill>
                            <a:schemeClr val="tx1"/>
                          </a:solidFill>
                          <a:effectLst/>
                          <a:latin typeface="Arial" charset="0"/>
                          <a:ea typeface="宋体" pitchFamily="2" charset="-122"/>
                        </a:rPr>
                        <a:t>混凝土预制块砌体或组合构件</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800" b="1" i="0" u="none" strike="noStrike" cap="none" normalizeH="0" baseline="0" smtClean="0">
                          <a:ln>
                            <a:noFill/>
                          </a:ln>
                          <a:solidFill>
                            <a:schemeClr val="tx1"/>
                          </a:solidFill>
                          <a:effectLst/>
                          <a:latin typeface="Arial" charset="0"/>
                          <a:ea typeface="宋体" pitchFamily="2" charset="-122"/>
                        </a:rPr>
                        <a:t>1.0</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9725">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1800" b="1" i="0" u="none" strike="noStrike" cap="none" normalizeH="0" baseline="0" smtClean="0">
                          <a:ln>
                            <a:noFill/>
                          </a:ln>
                          <a:solidFill>
                            <a:schemeClr val="tx1"/>
                          </a:solidFill>
                          <a:effectLst/>
                          <a:latin typeface="Arial" charset="0"/>
                          <a:ea typeface="宋体" pitchFamily="2" charset="-122"/>
                        </a:rPr>
                        <a:t>细料石、半细料石砌体</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800" b="1" i="0" u="none" strike="noStrike" cap="none" normalizeH="0" baseline="0" smtClean="0">
                          <a:ln>
                            <a:noFill/>
                          </a:ln>
                          <a:solidFill>
                            <a:schemeClr val="tx1"/>
                          </a:solidFill>
                          <a:effectLst/>
                          <a:latin typeface="Arial" charset="0"/>
                          <a:ea typeface="宋体" pitchFamily="2" charset="-122"/>
                        </a:rPr>
                        <a:t>1.1</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zh-CN" altLang="en-US" sz="1800" b="1" i="0" u="none" strike="noStrike" cap="none" normalizeH="0" baseline="0" smtClean="0">
                          <a:ln>
                            <a:noFill/>
                          </a:ln>
                          <a:solidFill>
                            <a:schemeClr val="tx1"/>
                          </a:solidFill>
                          <a:effectLst/>
                          <a:latin typeface="Arial" charset="0"/>
                          <a:ea typeface="宋体" pitchFamily="2" charset="-122"/>
                        </a:rPr>
                        <a:t>粗料石、块石、片石砌体</a:t>
                      </a:r>
                    </a:p>
                  </a:txBody>
                  <a:tcPr marL="93600" marR="936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r>
                        <a:rPr kumimoji="1" lang="en-US" altLang="zh-CN" sz="1800" b="1" i="0" u="none" strike="noStrike" cap="none" normalizeH="0" baseline="0" smtClean="0">
                          <a:ln>
                            <a:noFill/>
                          </a:ln>
                          <a:solidFill>
                            <a:schemeClr val="tx1"/>
                          </a:solidFill>
                          <a:effectLst/>
                          <a:latin typeface="Arial" charset="0"/>
                          <a:ea typeface="宋体" pitchFamily="2" charset="-122"/>
                        </a:rPr>
                        <a:t>1.3</a:t>
                      </a:r>
                    </a:p>
                  </a:txBody>
                  <a:tcPr marL="93600" marR="936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10992" name="Rectangle 48"/>
          <p:cNvSpPr>
            <a:spLocks noChangeArrowheads="1"/>
          </p:cNvSpPr>
          <p:nvPr/>
        </p:nvSpPr>
        <p:spPr bwMode="auto">
          <a:xfrm>
            <a:off x="755650" y="4508500"/>
            <a:ext cx="7632700" cy="1439863"/>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endParaRPr lang="en-US" altLang="zh-CN" sz="2800" b="1">
              <a:solidFill>
                <a:schemeClr val="tx1"/>
              </a:solidFill>
              <a:effectLst/>
              <a:latin typeface="Arial" charset="0"/>
            </a:endParaRPr>
          </a:p>
          <a:p>
            <a:pPr marL="342900" indent="-342900">
              <a:spcBef>
                <a:spcPct val="20000"/>
              </a:spcBef>
              <a:buClr>
                <a:schemeClr val="accent2"/>
              </a:buClr>
              <a:buSzPct val="80000"/>
              <a:buFont typeface="Wingdings" pitchFamily="2" charset="2"/>
              <a:buChar char="l"/>
            </a:pPr>
            <a:r>
              <a:rPr lang="en-US" altLang="zh-CN" sz="2000" i="1">
                <a:solidFill>
                  <a:schemeClr val="tx1"/>
                </a:solidFill>
                <a:effectLst/>
                <a:latin typeface="Arial" charset="0"/>
              </a:rPr>
              <a:t>l</a:t>
            </a:r>
            <a:r>
              <a:rPr lang="en-US" altLang="zh-CN" sz="2000" baseline="-25000">
                <a:solidFill>
                  <a:schemeClr val="tx1"/>
                </a:solidFill>
                <a:effectLst/>
                <a:latin typeface="Arial" charset="0"/>
              </a:rPr>
              <a:t>0</a:t>
            </a:r>
            <a:r>
              <a:rPr lang="zh-CN" altLang="en-US" sz="2000">
                <a:solidFill>
                  <a:schemeClr val="tx1"/>
                </a:solidFill>
                <a:effectLst/>
                <a:latin typeface="Arial" charset="0"/>
              </a:rPr>
              <a:t>为构件计算长度，当台身计算模型为上下端铰接时， </a:t>
            </a:r>
            <a:r>
              <a:rPr lang="en-US" altLang="zh-CN" sz="2000" i="1">
                <a:solidFill>
                  <a:schemeClr val="tx1"/>
                </a:solidFill>
                <a:effectLst/>
                <a:latin typeface="Arial" charset="0"/>
              </a:rPr>
              <a:t>l</a:t>
            </a:r>
            <a:r>
              <a:rPr lang="en-US" altLang="zh-CN" sz="2000" baseline="-25000">
                <a:solidFill>
                  <a:schemeClr val="tx1"/>
                </a:solidFill>
                <a:effectLst/>
                <a:latin typeface="Arial" charset="0"/>
              </a:rPr>
              <a:t>0</a:t>
            </a:r>
            <a:r>
              <a:rPr lang="zh-CN" altLang="en-US" sz="2000">
                <a:solidFill>
                  <a:schemeClr val="tx1"/>
                </a:solidFill>
                <a:effectLst/>
                <a:latin typeface="Arial" charset="0"/>
              </a:rPr>
              <a:t>＝</a:t>
            </a:r>
            <a:r>
              <a:rPr lang="en-US" altLang="zh-CN" sz="2000">
                <a:solidFill>
                  <a:schemeClr val="tx1"/>
                </a:solidFill>
                <a:effectLst/>
                <a:latin typeface="Arial" charset="0"/>
              </a:rPr>
              <a:t>1.0</a:t>
            </a:r>
            <a:r>
              <a:rPr lang="en-US" altLang="zh-CN" sz="2000" i="1">
                <a:solidFill>
                  <a:schemeClr val="tx1"/>
                </a:solidFill>
                <a:effectLst/>
                <a:latin typeface="Arial" charset="0"/>
              </a:rPr>
              <a:t>H</a:t>
            </a:r>
            <a:r>
              <a:rPr lang="en-US" altLang="zh-CN" sz="2000" baseline="-25000">
                <a:solidFill>
                  <a:schemeClr val="tx1"/>
                </a:solidFill>
                <a:effectLst/>
                <a:latin typeface="Arial" charset="0"/>
              </a:rPr>
              <a:t>1</a:t>
            </a:r>
            <a:r>
              <a:rPr lang="en-US" altLang="zh-CN" sz="2800" b="1">
                <a:solidFill>
                  <a:schemeClr val="tx1"/>
                </a:solidFill>
                <a:effectLst/>
                <a:latin typeface="Arial" charset="0"/>
              </a:rPr>
              <a:t> </a:t>
            </a:r>
            <a:r>
              <a:rPr lang="zh-CN" altLang="en-US" sz="2000" b="1">
                <a:solidFill>
                  <a:schemeClr val="tx1"/>
                </a:solidFill>
                <a:effectLst/>
                <a:latin typeface="Arial" charset="0"/>
              </a:rPr>
              <a:t>，当为上端铰接、下端固接时， </a:t>
            </a:r>
            <a:r>
              <a:rPr lang="en-US" altLang="zh-CN" sz="2000" i="1">
                <a:solidFill>
                  <a:schemeClr val="tx1"/>
                </a:solidFill>
                <a:effectLst/>
                <a:latin typeface="Arial" charset="0"/>
              </a:rPr>
              <a:t>l</a:t>
            </a:r>
            <a:r>
              <a:rPr lang="en-US" altLang="zh-CN" sz="2000" baseline="-25000">
                <a:solidFill>
                  <a:schemeClr val="tx1"/>
                </a:solidFill>
                <a:effectLst/>
                <a:latin typeface="Arial" charset="0"/>
              </a:rPr>
              <a:t>0</a:t>
            </a:r>
            <a:r>
              <a:rPr lang="zh-CN" altLang="en-US" sz="2000">
                <a:solidFill>
                  <a:schemeClr val="tx1"/>
                </a:solidFill>
                <a:effectLst/>
                <a:latin typeface="Arial" charset="0"/>
              </a:rPr>
              <a:t>＝</a:t>
            </a:r>
            <a:r>
              <a:rPr lang="en-US" altLang="zh-CN" sz="2000">
                <a:solidFill>
                  <a:schemeClr val="tx1"/>
                </a:solidFill>
                <a:effectLst/>
                <a:latin typeface="Arial" charset="0"/>
              </a:rPr>
              <a:t>0.7</a:t>
            </a:r>
            <a:r>
              <a:rPr lang="en-US" altLang="zh-CN" sz="2000" i="1">
                <a:solidFill>
                  <a:schemeClr val="tx1"/>
                </a:solidFill>
                <a:effectLst/>
                <a:latin typeface="Arial" charset="0"/>
              </a:rPr>
              <a:t>H</a:t>
            </a:r>
            <a:r>
              <a:rPr lang="en-US" altLang="zh-CN" sz="2000" baseline="-25000">
                <a:solidFill>
                  <a:schemeClr val="tx1"/>
                </a:solidFill>
                <a:effectLst/>
                <a:latin typeface="Arial" charset="0"/>
              </a:rPr>
              <a:t>1</a:t>
            </a:r>
            <a:r>
              <a:rPr lang="en-US" altLang="zh-CN" sz="2800" b="1">
                <a:solidFill>
                  <a:schemeClr val="tx1"/>
                </a:solidFill>
                <a:effectLst/>
                <a:latin typeface="Arial" charset="0"/>
              </a:rPr>
              <a:t> </a:t>
            </a:r>
          </a:p>
        </p:txBody>
      </p:sp>
      <p:sp>
        <p:nvSpPr>
          <p:cNvPr id="210993" name="Rectangle 49"/>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偏心受压承载力验算</a:t>
            </a:r>
          </a:p>
        </p:txBody>
      </p:sp>
      <p:sp>
        <p:nvSpPr>
          <p:cNvPr id="210994" name="Text Box 50"/>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灯片编号占位符 5"/>
          <p:cNvSpPr>
            <a:spLocks noGrp="1"/>
          </p:cNvSpPr>
          <p:nvPr>
            <p:ph type="sldNum" sz="quarter" idx="12"/>
          </p:nvPr>
        </p:nvSpPr>
        <p:spPr/>
        <p:txBody>
          <a:bodyPr/>
          <a:lstStyle/>
          <a:p>
            <a:fld id="{415FB343-BE06-446E-82F8-98EACE1231EF}" type="slidenum">
              <a:rPr lang="en-US" altLang="zh-CN"/>
              <a:pPr/>
              <a:t>58</a:t>
            </a:fld>
            <a:endParaRPr lang="en-US" altLang="zh-CN"/>
          </a:p>
        </p:txBody>
      </p:sp>
      <p:sp>
        <p:nvSpPr>
          <p:cNvPr id="212995" name="Rectangle 3"/>
          <p:cNvSpPr>
            <a:spLocks noGrp="1" noChangeArrowheads="1"/>
          </p:cNvSpPr>
          <p:nvPr>
            <p:ph type="body" idx="1"/>
          </p:nvPr>
        </p:nvSpPr>
        <p:spPr>
          <a:xfrm>
            <a:off x="685800" y="1981200"/>
            <a:ext cx="4606925" cy="4114800"/>
          </a:xfrm>
        </p:spPr>
        <p:txBody>
          <a:bodyPr/>
          <a:lstStyle/>
          <a:p>
            <a:pPr>
              <a:lnSpc>
                <a:spcPct val="80000"/>
              </a:lnSpc>
            </a:pPr>
            <a:r>
              <a:rPr lang="zh-CN" altLang="en-US" sz="2400"/>
              <a:t>（</a:t>
            </a:r>
            <a:r>
              <a:rPr lang="en-US" altLang="zh-CN" sz="2400"/>
              <a:t>2</a:t>
            </a:r>
            <a:r>
              <a:rPr lang="zh-CN" altLang="en-US" sz="2400"/>
              <a:t>）当台身为素混凝土时，单向偏心受压承载力验算公式如下：</a:t>
            </a:r>
          </a:p>
          <a:p>
            <a:pPr>
              <a:lnSpc>
                <a:spcPct val="80000"/>
              </a:lnSpc>
            </a:pPr>
            <a:endParaRPr lang="zh-CN" altLang="en-US" sz="2400"/>
          </a:p>
          <a:p>
            <a:pPr>
              <a:lnSpc>
                <a:spcPct val="80000"/>
              </a:lnSpc>
            </a:pPr>
            <a:endParaRPr lang="zh-CN" altLang="en-US" sz="1800"/>
          </a:p>
          <a:p>
            <a:pPr>
              <a:lnSpc>
                <a:spcPct val="80000"/>
              </a:lnSpc>
            </a:pPr>
            <a:r>
              <a:rPr lang="zh-CN" altLang="en-US" sz="1800"/>
              <a:t>                        </a:t>
            </a:r>
            <a:r>
              <a:rPr lang="en-US" altLang="zh-CN" sz="1800"/>
              <a:t>《</a:t>
            </a:r>
            <a:r>
              <a:rPr lang="zh-CN" altLang="en-US" sz="1800"/>
              <a:t>圬工规范</a:t>
            </a:r>
            <a:r>
              <a:rPr lang="en-US" altLang="zh-CN" sz="1800"/>
              <a:t>》</a:t>
            </a:r>
            <a:r>
              <a:rPr lang="zh-CN" altLang="en-US" sz="1800"/>
              <a:t>（</a:t>
            </a:r>
            <a:r>
              <a:rPr lang="en-US" altLang="zh-CN" sz="1800"/>
              <a:t>4.0.8-1</a:t>
            </a:r>
            <a:r>
              <a:rPr lang="zh-CN" altLang="en-US" sz="1800"/>
              <a:t>）</a:t>
            </a:r>
            <a:endParaRPr lang="zh-CN" altLang="en-US" sz="2400"/>
          </a:p>
          <a:p>
            <a:pPr>
              <a:lnSpc>
                <a:spcPct val="80000"/>
              </a:lnSpc>
            </a:pPr>
            <a:endParaRPr lang="zh-CN" altLang="en-US" sz="2400"/>
          </a:p>
          <a:p>
            <a:pPr>
              <a:lnSpc>
                <a:spcPct val="80000"/>
              </a:lnSpc>
            </a:pPr>
            <a:endParaRPr lang="zh-CN" altLang="en-US" sz="2400"/>
          </a:p>
          <a:p>
            <a:pPr>
              <a:lnSpc>
                <a:spcPct val="80000"/>
              </a:lnSpc>
            </a:pPr>
            <a:r>
              <a:rPr lang="zh-CN" altLang="en-US" sz="2400"/>
              <a:t>式中，</a:t>
            </a:r>
            <a:r>
              <a:rPr lang="en-US" altLang="zh-CN" sz="2400" i="1"/>
              <a:t>A</a:t>
            </a:r>
            <a:r>
              <a:rPr lang="en-US" altLang="zh-CN" sz="2400" baseline="-25000"/>
              <a:t>c</a:t>
            </a:r>
            <a:r>
              <a:rPr lang="zh-CN" altLang="en-US" sz="2400"/>
              <a:t>为混凝土受压区面积；</a:t>
            </a:r>
            <a:r>
              <a:rPr lang="en-US" altLang="zh-CN" sz="2400" i="1"/>
              <a:t>φ</a:t>
            </a:r>
            <a:r>
              <a:rPr lang="zh-CN" altLang="en-US" sz="2400"/>
              <a:t>为弯曲平面内轴心受压构件弯曲系数，查</a:t>
            </a:r>
            <a:r>
              <a:rPr lang="en-US" altLang="zh-CN" sz="2400"/>
              <a:t>《</a:t>
            </a:r>
            <a:r>
              <a:rPr lang="zh-CN" altLang="en-US" sz="2400"/>
              <a:t>圬工规范</a:t>
            </a:r>
            <a:r>
              <a:rPr lang="en-US" altLang="zh-CN" sz="2400"/>
              <a:t>》</a:t>
            </a:r>
            <a:r>
              <a:rPr lang="zh-CN" altLang="en-US" sz="2400"/>
              <a:t>表</a:t>
            </a:r>
            <a:r>
              <a:rPr lang="en-US" altLang="zh-CN" sz="2400"/>
              <a:t>4.0.8</a:t>
            </a:r>
            <a:r>
              <a:rPr lang="zh-CN" altLang="en-US" sz="2400"/>
              <a:t>。</a:t>
            </a:r>
          </a:p>
        </p:txBody>
      </p:sp>
      <p:pic>
        <p:nvPicPr>
          <p:cNvPr id="212996" name="Picture 4"/>
          <p:cNvPicPr>
            <a:picLocks noChangeAspect="1" noChangeArrowheads="1"/>
          </p:cNvPicPr>
          <p:nvPr/>
        </p:nvPicPr>
        <p:blipFill>
          <a:blip r:embed="rId3"/>
          <a:srcRect/>
          <a:stretch>
            <a:fillRect/>
          </a:stretch>
        </p:blipFill>
        <p:spPr bwMode="auto">
          <a:xfrm>
            <a:off x="5651500" y="2492375"/>
            <a:ext cx="2886075" cy="2800350"/>
          </a:xfrm>
          <a:prstGeom prst="rect">
            <a:avLst/>
          </a:prstGeom>
          <a:solidFill>
            <a:schemeClr val="tx1"/>
          </a:solidFill>
          <a:ln w="9525">
            <a:noFill/>
            <a:miter lim="800000"/>
            <a:headEnd/>
            <a:tailEnd/>
          </a:ln>
        </p:spPr>
      </p:pic>
      <p:sp>
        <p:nvSpPr>
          <p:cNvPr id="212998" name="Rectangle 6"/>
          <p:cNvSpPr>
            <a:spLocks noChangeArrowheads="1"/>
          </p:cNvSpPr>
          <p:nvPr/>
        </p:nvSpPr>
        <p:spPr bwMode="auto">
          <a:xfrm>
            <a:off x="0" y="331470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2997" name="Object 5"/>
          <p:cNvGraphicFramePr>
            <a:graphicFrameLocks noChangeAspect="1"/>
          </p:cNvGraphicFramePr>
          <p:nvPr/>
        </p:nvGraphicFramePr>
        <p:xfrm>
          <a:off x="1979613" y="3068638"/>
          <a:ext cx="1601787" cy="342900"/>
        </p:xfrm>
        <a:graphic>
          <a:graphicData uri="http://schemas.openxmlformats.org/presentationml/2006/ole">
            <p:oleObj spid="_x0000_s212997" name="Equation" r:id="rId4" imgW="1066680" imgH="228600" progId="Equation.DSMT4">
              <p:embed/>
            </p:oleObj>
          </a:graphicData>
        </a:graphic>
      </p:graphicFrame>
      <p:sp>
        <p:nvSpPr>
          <p:cNvPr id="213000" name="Rectangle 8"/>
          <p:cNvSpPr>
            <a:spLocks noChangeArrowheads="1"/>
          </p:cNvSpPr>
          <p:nvPr/>
        </p:nvSpPr>
        <p:spPr bwMode="auto">
          <a:xfrm>
            <a:off x="0" y="3300413"/>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2999" name="Object 7"/>
          <p:cNvGraphicFramePr>
            <a:graphicFrameLocks noChangeAspect="1"/>
          </p:cNvGraphicFramePr>
          <p:nvPr/>
        </p:nvGraphicFramePr>
        <p:xfrm>
          <a:off x="1908175" y="4076700"/>
          <a:ext cx="1673225" cy="385763"/>
        </p:xfrm>
        <a:graphic>
          <a:graphicData uri="http://schemas.openxmlformats.org/presentationml/2006/ole">
            <p:oleObj spid="_x0000_s212999" name="Equation" r:id="rId5" imgW="1117440" imgH="253800" progId="Equation.DSMT4">
              <p:embed/>
            </p:oleObj>
          </a:graphicData>
        </a:graphic>
      </p:graphicFrame>
      <p:sp>
        <p:nvSpPr>
          <p:cNvPr id="213001" name="Rectangle 9"/>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偏心受压承载力验算</a:t>
            </a:r>
          </a:p>
        </p:txBody>
      </p:sp>
      <p:sp>
        <p:nvSpPr>
          <p:cNvPr id="213002" name="Text Box 10"/>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5661391A-8262-4034-A234-533566FC2CAC}" type="slidenum">
              <a:rPr lang="en-US" altLang="zh-CN"/>
              <a:pPr/>
              <a:t>59</a:t>
            </a:fld>
            <a:endParaRPr lang="en-US" altLang="zh-CN"/>
          </a:p>
        </p:txBody>
      </p:sp>
      <p:sp>
        <p:nvSpPr>
          <p:cNvPr id="214019" name="Rectangle 3"/>
          <p:cNvSpPr>
            <a:spLocks noGrp="1" noChangeArrowheads="1"/>
          </p:cNvSpPr>
          <p:nvPr>
            <p:ph type="body" idx="1"/>
          </p:nvPr>
        </p:nvSpPr>
        <p:spPr/>
        <p:txBody>
          <a:bodyPr/>
          <a:lstStyle/>
          <a:p>
            <a:r>
              <a:rPr lang="zh-CN" altLang="en-US" sz="2400"/>
              <a:t>（</a:t>
            </a:r>
            <a:r>
              <a:rPr lang="en-US" altLang="zh-CN" sz="2400"/>
              <a:t>3</a:t>
            </a:r>
            <a:r>
              <a:rPr lang="zh-CN" altLang="en-US" sz="2400"/>
              <a:t>）当涵台受压偏心距大于</a:t>
            </a:r>
            <a:r>
              <a:rPr lang="en-US" altLang="zh-CN" sz="2400"/>
              <a:t>0.6s</a:t>
            </a:r>
            <a:r>
              <a:rPr lang="zh-CN" altLang="en-US" sz="2400"/>
              <a:t>时（</a:t>
            </a:r>
            <a:r>
              <a:rPr lang="en-US" altLang="zh-CN" sz="2400"/>
              <a:t>s</a:t>
            </a:r>
            <a:r>
              <a:rPr lang="zh-CN" altLang="en-US" sz="2400"/>
              <a:t>为</a:t>
            </a:r>
            <a:r>
              <a:rPr lang="en-US" altLang="zh-CN" sz="2400"/>
              <a:t>C</a:t>
            </a:r>
            <a:r>
              <a:rPr lang="en-US" altLang="zh-CN" sz="2400" baseline="-25000"/>
              <a:t>2</a:t>
            </a:r>
            <a:r>
              <a:rPr lang="en-US" altLang="zh-CN" sz="2400"/>
              <a:t>/2</a:t>
            </a:r>
            <a:r>
              <a:rPr lang="zh-CN" altLang="en-US" sz="2400"/>
              <a:t>），偏心受压承载力公式就不能再用上述公式计算，此时应以下列公式计算：</a:t>
            </a:r>
          </a:p>
          <a:p>
            <a:endParaRPr lang="zh-CN" altLang="en-US" sz="2400"/>
          </a:p>
          <a:p>
            <a:endParaRPr lang="zh-CN" altLang="en-US" sz="2400"/>
          </a:p>
          <a:p>
            <a:r>
              <a:rPr lang="zh-CN" altLang="en-US" sz="1600"/>
              <a:t> 					           </a:t>
            </a:r>
            <a:r>
              <a:rPr lang="en-US" altLang="zh-CN" sz="1600"/>
              <a:t>《</a:t>
            </a:r>
            <a:r>
              <a:rPr lang="zh-CN" altLang="en-US" sz="1600"/>
              <a:t>圬工规范</a:t>
            </a:r>
            <a:r>
              <a:rPr lang="en-US" altLang="zh-CN" sz="1600"/>
              <a:t>》</a:t>
            </a:r>
            <a:r>
              <a:rPr lang="zh-CN" altLang="en-US" sz="1600"/>
              <a:t>（</a:t>
            </a:r>
            <a:r>
              <a:rPr lang="en-US" altLang="zh-CN" sz="1600"/>
              <a:t>4.0.10-1</a:t>
            </a:r>
            <a:r>
              <a:rPr lang="zh-CN" altLang="en-US" sz="1600"/>
              <a:t>）</a:t>
            </a:r>
            <a:endParaRPr lang="zh-CN" altLang="en-US" sz="2400"/>
          </a:p>
          <a:p>
            <a:endParaRPr lang="zh-CN" altLang="en-US" sz="2400"/>
          </a:p>
          <a:p>
            <a:endParaRPr lang="zh-CN" altLang="en-US" sz="2400"/>
          </a:p>
          <a:p>
            <a:r>
              <a:rPr lang="zh-CN" altLang="en-US" sz="2400"/>
              <a:t>式中，</a:t>
            </a:r>
            <a:r>
              <a:rPr lang="en-US" altLang="zh-CN" sz="2400" i="1"/>
              <a:t>W</a:t>
            </a:r>
            <a:r>
              <a:rPr lang="zh-CN" altLang="en-US" sz="2400"/>
              <a:t>为构件受拉边缘的弹性抵抗矩，；</a:t>
            </a:r>
            <a:r>
              <a:rPr lang="en-US" altLang="zh-CN" sz="2400" i="1"/>
              <a:t>f</a:t>
            </a:r>
            <a:r>
              <a:rPr lang="en-US" altLang="zh-CN" sz="2400" baseline="-25000"/>
              <a:t>tmd</a:t>
            </a:r>
            <a:r>
              <a:rPr lang="zh-CN" altLang="en-US" sz="2400"/>
              <a:t>为台身材料的弯曲抗拉强度设计值；</a:t>
            </a:r>
            <a:r>
              <a:rPr lang="en-US" altLang="zh-CN" sz="2400" i="1"/>
              <a:t>φ</a:t>
            </a:r>
            <a:r>
              <a:rPr lang="zh-CN" altLang="en-US" sz="2400"/>
              <a:t>计算方法分别如上。</a:t>
            </a:r>
          </a:p>
        </p:txBody>
      </p:sp>
      <p:sp>
        <p:nvSpPr>
          <p:cNvPr id="214021"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4020" name="Object 4"/>
          <p:cNvGraphicFramePr>
            <a:graphicFrameLocks noChangeAspect="1"/>
          </p:cNvGraphicFramePr>
          <p:nvPr/>
        </p:nvGraphicFramePr>
        <p:xfrm>
          <a:off x="3851275" y="3429000"/>
          <a:ext cx="1544638" cy="873125"/>
        </p:xfrm>
        <a:graphic>
          <a:graphicData uri="http://schemas.openxmlformats.org/presentationml/2006/ole">
            <p:oleObj spid="_x0000_s214020" name="Equation" r:id="rId3" imgW="1028520" imgH="583920" progId="Equation.DSMT4">
              <p:embed/>
            </p:oleObj>
          </a:graphicData>
        </a:graphic>
      </p:graphicFrame>
      <p:sp>
        <p:nvSpPr>
          <p:cNvPr id="214023"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4022" name="Object 6"/>
          <p:cNvGraphicFramePr>
            <a:graphicFrameLocks noChangeAspect="1"/>
          </p:cNvGraphicFramePr>
          <p:nvPr/>
        </p:nvGraphicFramePr>
        <p:xfrm>
          <a:off x="4140200" y="4510088"/>
          <a:ext cx="971550" cy="628650"/>
        </p:xfrm>
        <a:graphic>
          <a:graphicData uri="http://schemas.openxmlformats.org/presentationml/2006/ole">
            <p:oleObj spid="_x0000_s214022" name="Equation" r:id="rId4" imgW="647640" imgH="419040" progId="Equation.DSMT4">
              <p:embed/>
            </p:oleObj>
          </a:graphicData>
        </a:graphic>
      </p:graphicFrame>
      <p:sp>
        <p:nvSpPr>
          <p:cNvPr id="214024" name="Rectangle 8"/>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偏心受压承载力验算</a:t>
            </a:r>
          </a:p>
        </p:txBody>
      </p:sp>
      <p:sp>
        <p:nvSpPr>
          <p:cNvPr id="214025" name="Text Box 9"/>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BAD57109-9E86-474F-A811-A7BEB5BF6750}" type="slidenum">
              <a:rPr lang="en-US" altLang="zh-CN"/>
              <a:pPr/>
              <a:t>60</a:t>
            </a:fld>
            <a:endParaRPr lang="en-US" altLang="zh-CN"/>
          </a:p>
        </p:txBody>
      </p:sp>
      <p:sp>
        <p:nvSpPr>
          <p:cNvPr id="215043" name="Rectangle 3"/>
          <p:cNvSpPr>
            <a:spLocks noGrp="1" noChangeArrowheads="1"/>
          </p:cNvSpPr>
          <p:nvPr>
            <p:ph type="body" idx="1"/>
          </p:nvPr>
        </p:nvSpPr>
        <p:spPr/>
        <p:txBody>
          <a:bodyPr/>
          <a:lstStyle/>
          <a:p>
            <a:r>
              <a:rPr lang="zh-CN" altLang="en-US" sz="2400"/>
              <a:t>在</a:t>
            </a:r>
            <a:r>
              <a:rPr lang="en-US" altLang="zh-CN" sz="2400"/>
              <a:t>《</a:t>
            </a:r>
            <a:r>
              <a:rPr lang="zh-CN" altLang="en-US" sz="2400"/>
              <a:t>公路砖石及混凝土桥涵设计规范</a:t>
            </a:r>
            <a:r>
              <a:rPr lang="en-US" altLang="zh-CN" sz="2400"/>
              <a:t>》</a:t>
            </a:r>
            <a:r>
              <a:rPr lang="zh-CN" altLang="en-US" sz="2400"/>
              <a:t>（</a:t>
            </a:r>
            <a:r>
              <a:rPr lang="en-US" altLang="zh-CN" sz="2400"/>
              <a:t>JTJ 022</a:t>
            </a:r>
            <a:r>
              <a:rPr lang="zh-CN" altLang="en-US" sz="2400"/>
              <a:t>－</a:t>
            </a:r>
            <a:r>
              <a:rPr lang="en-US" altLang="zh-CN" sz="2400"/>
              <a:t>85</a:t>
            </a:r>
            <a:r>
              <a:rPr lang="zh-CN" altLang="en-US" sz="2400"/>
              <a:t>）中，对于容许偏心距</a:t>
            </a:r>
            <a:r>
              <a:rPr lang="en-US" altLang="zh-CN" sz="2400" i="1"/>
              <a:t>e</a:t>
            </a:r>
            <a:r>
              <a:rPr lang="zh-CN" altLang="en-US" sz="2400"/>
              <a:t>的限制为荷载组合</a:t>
            </a:r>
            <a:r>
              <a:rPr lang="en-US" altLang="zh-CN" sz="2400"/>
              <a:t>Ⅰ</a:t>
            </a:r>
            <a:r>
              <a:rPr lang="zh-CN" altLang="en-US" sz="2400"/>
              <a:t>小于等于</a:t>
            </a:r>
            <a:r>
              <a:rPr lang="en-US" altLang="zh-CN" sz="2400"/>
              <a:t>0.5</a:t>
            </a:r>
            <a:r>
              <a:rPr lang="en-US" altLang="zh-CN" sz="2400" i="1"/>
              <a:t>y</a:t>
            </a:r>
            <a:r>
              <a:rPr lang="zh-CN" altLang="en-US" sz="2400"/>
              <a:t>（</a:t>
            </a:r>
            <a:r>
              <a:rPr lang="en-US" altLang="zh-CN" sz="2400" i="1"/>
              <a:t>y</a:t>
            </a:r>
            <a:r>
              <a:rPr lang="zh-CN" altLang="en-US" sz="2400"/>
              <a:t>亦为</a:t>
            </a:r>
            <a:r>
              <a:rPr lang="en-US" altLang="zh-CN" sz="2400"/>
              <a:t>C</a:t>
            </a:r>
            <a:r>
              <a:rPr lang="en-US" altLang="zh-CN" sz="2400" baseline="-25000"/>
              <a:t>2</a:t>
            </a:r>
            <a:r>
              <a:rPr lang="en-US" altLang="zh-CN" sz="2400"/>
              <a:t>/2 </a:t>
            </a:r>
            <a:r>
              <a:rPr lang="zh-CN" altLang="en-US" sz="2400"/>
              <a:t>），荷载组合</a:t>
            </a:r>
            <a:r>
              <a:rPr lang="en-US" altLang="zh-CN" sz="2400"/>
              <a:t>Ⅱ</a:t>
            </a:r>
            <a:r>
              <a:rPr lang="zh-CN" altLang="en-US" sz="2400"/>
              <a:t>、</a:t>
            </a:r>
            <a:r>
              <a:rPr lang="en-US" altLang="zh-CN" sz="2400"/>
              <a:t>Ⅲ</a:t>
            </a:r>
            <a:r>
              <a:rPr lang="zh-CN" altLang="en-US" sz="2400"/>
              <a:t>、</a:t>
            </a:r>
            <a:r>
              <a:rPr lang="en-US" altLang="zh-CN" sz="2400"/>
              <a:t>Ⅳ</a:t>
            </a:r>
            <a:r>
              <a:rPr lang="zh-CN" altLang="en-US" sz="2400"/>
              <a:t>小于等于</a:t>
            </a:r>
            <a:r>
              <a:rPr lang="en-US" altLang="zh-CN" sz="2400"/>
              <a:t>0.6</a:t>
            </a:r>
            <a:r>
              <a:rPr lang="en-US" altLang="zh-CN" sz="2400" i="1"/>
              <a:t>y</a:t>
            </a:r>
            <a:r>
              <a:rPr lang="en-US" altLang="zh-CN" sz="2400"/>
              <a:t> </a:t>
            </a:r>
            <a:r>
              <a:rPr lang="zh-CN" altLang="en-US" sz="2400"/>
              <a:t>，而在</a:t>
            </a:r>
            <a:r>
              <a:rPr lang="en-US" altLang="zh-CN" sz="2400"/>
              <a:t>《</a:t>
            </a:r>
            <a:r>
              <a:rPr lang="zh-CN" altLang="en-US" sz="2400"/>
              <a:t>公路圬工桥涵设计规范</a:t>
            </a:r>
            <a:r>
              <a:rPr lang="en-US" altLang="zh-CN" sz="2400"/>
              <a:t>》</a:t>
            </a:r>
            <a:r>
              <a:rPr lang="zh-CN" altLang="en-US" sz="2400"/>
              <a:t>（</a:t>
            </a:r>
            <a:r>
              <a:rPr lang="en-US" altLang="zh-CN" sz="2400"/>
              <a:t>JTG D61-2005</a:t>
            </a:r>
            <a:r>
              <a:rPr lang="zh-CN" altLang="en-US" sz="2400"/>
              <a:t>）中更改为基本组合小于等于</a:t>
            </a:r>
            <a:r>
              <a:rPr lang="en-US" altLang="zh-CN" sz="2400"/>
              <a:t>0.6</a:t>
            </a:r>
            <a:r>
              <a:rPr lang="en-US" altLang="zh-CN" sz="2400" i="1"/>
              <a:t>s</a:t>
            </a:r>
            <a:r>
              <a:rPr lang="zh-CN" altLang="en-US" sz="2400"/>
              <a:t>，此为新旧规范变化之一。</a:t>
            </a:r>
            <a:r>
              <a:rPr lang="zh-CN" altLang="en-US"/>
              <a:t> </a:t>
            </a:r>
          </a:p>
        </p:txBody>
      </p:sp>
      <p:sp>
        <p:nvSpPr>
          <p:cNvPr id="215044" name="Rectangle 4"/>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4.1</a:t>
            </a:r>
            <a:r>
              <a:rPr lang="zh-CN" altLang="en-US" sz="2400">
                <a:solidFill>
                  <a:srgbClr val="FFFF00"/>
                </a:solidFill>
                <a:effectLst>
                  <a:outerShdw blurRad="38100" dist="38100" dir="2700000" algn="tl">
                    <a:srgbClr val="000000"/>
                  </a:outerShdw>
                </a:effectLst>
                <a:latin typeface="Times New Roman" pitchFamily="18" charset="0"/>
              </a:rPr>
              <a:t>偏心受压承载力验算</a:t>
            </a:r>
          </a:p>
        </p:txBody>
      </p:sp>
      <p:sp>
        <p:nvSpPr>
          <p:cNvPr id="215045" name="Text Box 5"/>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644F7FD6-BF03-4FA7-ABDE-7E364632E355}" type="slidenum">
              <a:rPr lang="en-US" altLang="zh-CN"/>
              <a:pPr/>
              <a:t>61</a:t>
            </a:fld>
            <a:endParaRPr lang="en-US" altLang="zh-CN"/>
          </a:p>
        </p:txBody>
      </p:sp>
      <p:sp>
        <p:nvSpPr>
          <p:cNvPr id="216067" name="Rectangle 3"/>
          <p:cNvSpPr>
            <a:spLocks noGrp="1" noChangeArrowheads="1"/>
          </p:cNvSpPr>
          <p:nvPr>
            <p:ph type="body" idx="1"/>
          </p:nvPr>
        </p:nvSpPr>
        <p:spPr/>
        <p:txBody>
          <a:bodyPr/>
          <a:lstStyle/>
          <a:p>
            <a:endParaRPr lang="en-US" altLang="zh-CN" sz="2000"/>
          </a:p>
          <a:p>
            <a:r>
              <a:rPr lang="en-US" altLang="zh-CN" sz="2000"/>
              <a:t> 					   《</a:t>
            </a:r>
            <a:r>
              <a:rPr lang="zh-CN" altLang="en-US" sz="2000"/>
              <a:t>圬工规范</a:t>
            </a:r>
            <a:r>
              <a:rPr lang="en-US" altLang="zh-CN" sz="2000"/>
              <a:t>》</a:t>
            </a:r>
            <a:r>
              <a:rPr lang="zh-CN" altLang="en-US" sz="2000"/>
              <a:t>（</a:t>
            </a:r>
            <a:r>
              <a:rPr lang="en-US" altLang="zh-CN" sz="2000"/>
              <a:t>4.0.12</a:t>
            </a:r>
            <a:r>
              <a:rPr lang="zh-CN" altLang="en-US" sz="2000"/>
              <a:t>）</a:t>
            </a:r>
          </a:p>
          <a:p>
            <a:r>
              <a:rPr lang="zh-CN" altLang="en-US" sz="2400"/>
              <a:t>式中，</a:t>
            </a:r>
            <a:r>
              <a:rPr lang="en-US" altLang="zh-CN" sz="2400" i="1"/>
              <a:t>M</a:t>
            </a:r>
            <a:r>
              <a:rPr lang="en-US" altLang="zh-CN" sz="2400" baseline="-25000"/>
              <a:t>d</a:t>
            </a:r>
            <a:r>
              <a:rPr lang="zh-CN" altLang="en-US" sz="2400"/>
              <a:t>为弯矩设计值；</a:t>
            </a:r>
            <a:r>
              <a:rPr lang="en-US" altLang="zh-CN" sz="2400" i="1"/>
              <a:t>W</a:t>
            </a:r>
            <a:r>
              <a:rPr lang="zh-CN" altLang="en-US" sz="2400"/>
              <a:t>为截面受拉边缘的弹性抵抗矩；</a:t>
            </a:r>
            <a:r>
              <a:rPr lang="en-US" altLang="zh-CN" sz="2400" i="1"/>
              <a:t>f</a:t>
            </a:r>
            <a:r>
              <a:rPr lang="en-US" altLang="zh-CN" sz="2400" baseline="-25000"/>
              <a:t>tmd</a:t>
            </a:r>
            <a:r>
              <a:rPr lang="zh-CN" altLang="en-US" sz="2400"/>
              <a:t>为构件受拉边缘的弯矩抗拉强度设计值。</a:t>
            </a:r>
          </a:p>
        </p:txBody>
      </p:sp>
      <p:sp>
        <p:nvSpPr>
          <p:cNvPr id="216069"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6068" name="Object 4"/>
          <p:cNvGraphicFramePr>
            <a:graphicFrameLocks noChangeAspect="1"/>
          </p:cNvGraphicFramePr>
          <p:nvPr/>
        </p:nvGraphicFramePr>
        <p:xfrm>
          <a:off x="3563938" y="2276475"/>
          <a:ext cx="1252537" cy="341313"/>
        </p:xfrm>
        <a:graphic>
          <a:graphicData uri="http://schemas.openxmlformats.org/presentationml/2006/ole">
            <p:oleObj spid="_x0000_s216068" name="Equation" r:id="rId3" imgW="838080" imgH="228600" progId="Equation.DSMT4">
              <p:embed/>
            </p:oleObj>
          </a:graphicData>
        </a:graphic>
      </p:graphicFrame>
      <p:sp>
        <p:nvSpPr>
          <p:cNvPr id="216070" name="Rectangle 6"/>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4.2</a:t>
            </a:r>
            <a:r>
              <a:rPr lang="zh-CN" altLang="en-US" sz="2400">
                <a:solidFill>
                  <a:srgbClr val="FFFF00"/>
                </a:solidFill>
                <a:effectLst>
                  <a:outerShdw blurRad="38100" dist="38100" dir="2700000" algn="tl">
                    <a:srgbClr val="000000"/>
                  </a:outerShdw>
                </a:effectLst>
                <a:latin typeface="Times New Roman" pitchFamily="18" charset="0"/>
              </a:rPr>
              <a:t>正截面受弯承载力验算</a:t>
            </a:r>
          </a:p>
        </p:txBody>
      </p:sp>
      <p:sp>
        <p:nvSpPr>
          <p:cNvPr id="216071" name="Text Box 7"/>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5"/>
          <p:cNvSpPr>
            <a:spLocks noGrp="1"/>
          </p:cNvSpPr>
          <p:nvPr>
            <p:ph type="sldNum" sz="quarter" idx="12"/>
          </p:nvPr>
        </p:nvSpPr>
        <p:spPr/>
        <p:txBody>
          <a:bodyPr/>
          <a:lstStyle/>
          <a:p>
            <a:fld id="{132D71DB-E9FD-43E5-83EA-30E849EA3507}" type="slidenum">
              <a:rPr lang="en-US" altLang="zh-CN"/>
              <a:pPr/>
              <a:t>62</a:t>
            </a:fld>
            <a:endParaRPr lang="en-US" altLang="zh-CN"/>
          </a:p>
        </p:txBody>
      </p:sp>
      <p:sp>
        <p:nvSpPr>
          <p:cNvPr id="217091" name="Rectangle 3"/>
          <p:cNvSpPr>
            <a:spLocks noGrp="1" noChangeArrowheads="1"/>
          </p:cNvSpPr>
          <p:nvPr>
            <p:ph type="body" idx="1"/>
          </p:nvPr>
        </p:nvSpPr>
        <p:spPr/>
        <p:txBody>
          <a:bodyPr/>
          <a:lstStyle/>
          <a:p>
            <a:r>
              <a:rPr lang="zh-CN" altLang="en-US" sz="2400"/>
              <a:t>当台身与基础间不为整体浇筑时，需验算通缝的直接抗剪强度：</a:t>
            </a:r>
          </a:p>
          <a:p>
            <a:endParaRPr lang="zh-CN" altLang="en-US" sz="2400"/>
          </a:p>
          <a:p>
            <a:r>
              <a:rPr lang="zh-CN" altLang="en-US" sz="2000"/>
              <a:t> 					   </a:t>
            </a:r>
            <a:r>
              <a:rPr lang="en-US" altLang="zh-CN" sz="2000"/>
              <a:t>《</a:t>
            </a:r>
            <a:r>
              <a:rPr lang="zh-CN" altLang="en-US" sz="2000"/>
              <a:t>圬工规范</a:t>
            </a:r>
            <a:r>
              <a:rPr lang="en-US" altLang="zh-CN" sz="2000"/>
              <a:t>》</a:t>
            </a:r>
            <a:r>
              <a:rPr lang="zh-CN" altLang="en-US" sz="2000"/>
              <a:t>（</a:t>
            </a:r>
            <a:r>
              <a:rPr lang="en-US" altLang="zh-CN" sz="2000"/>
              <a:t>4.0.13</a:t>
            </a:r>
            <a:r>
              <a:rPr lang="zh-CN" altLang="en-US" sz="2000"/>
              <a:t>）</a:t>
            </a:r>
            <a:endParaRPr lang="zh-CN" altLang="en-US" sz="2400"/>
          </a:p>
          <a:p>
            <a:r>
              <a:rPr lang="zh-CN" altLang="en-US" sz="2400"/>
              <a:t>式中，</a:t>
            </a:r>
            <a:r>
              <a:rPr lang="en-US" altLang="zh-CN" sz="2400" i="1"/>
              <a:t>f</a:t>
            </a:r>
            <a:r>
              <a:rPr lang="en-US" altLang="zh-CN" sz="2400" baseline="-25000"/>
              <a:t>vd</a:t>
            </a:r>
            <a:r>
              <a:rPr lang="zh-CN" altLang="en-US" sz="2400"/>
              <a:t>为台身材料抗剪强度设计值；</a:t>
            </a:r>
            <a:r>
              <a:rPr lang="en-US" altLang="zh-CN" sz="2400" i="1"/>
              <a:t>μ</a:t>
            </a:r>
            <a:r>
              <a:rPr lang="en-US" altLang="zh-CN" sz="2400" baseline="-25000"/>
              <a:t>f</a:t>
            </a:r>
            <a:r>
              <a:rPr lang="zh-CN" altLang="en-US" sz="2400"/>
              <a:t>为摩擦系数，取</a:t>
            </a:r>
            <a:r>
              <a:rPr lang="en-US" altLang="zh-CN" sz="2400"/>
              <a:t>0.7</a:t>
            </a:r>
            <a:r>
              <a:rPr lang="zh-CN" altLang="en-US" sz="2400"/>
              <a:t>；</a:t>
            </a:r>
            <a:r>
              <a:rPr lang="en-US" altLang="zh-CN" sz="2400" i="1"/>
              <a:t>N</a:t>
            </a:r>
            <a:r>
              <a:rPr lang="en-US" altLang="zh-CN" sz="2400" baseline="-25000"/>
              <a:t>k</a:t>
            </a:r>
            <a:r>
              <a:rPr lang="zh-CN" altLang="en-US" sz="2400"/>
              <a:t>为与受剪截面垂直的压力标准值。</a:t>
            </a:r>
            <a:r>
              <a:rPr lang="zh-CN" altLang="en-US" sz="2000"/>
              <a:t>					</a:t>
            </a:r>
          </a:p>
        </p:txBody>
      </p:sp>
      <p:sp>
        <p:nvSpPr>
          <p:cNvPr id="217092" name="Rectangle 4"/>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17095" name="Rectangle 7"/>
          <p:cNvSpPr>
            <a:spLocks noChangeArrowheads="1"/>
          </p:cNvSpPr>
          <p:nvPr/>
        </p:nvSpPr>
        <p:spPr bwMode="auto">
          <a:xfrm>
            <a:off x="0" y="323373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7094" name="Object 6"/>
          <p:cNvGraphicFramePr>
            <a:graphicFrameLocks noChangeAspect="1"/>
          </p:cNvGraphicFramePr>
          <p:nvPr/>
        </p:nvGraphicFramePr>
        <p:xfrm>
          <a:off x="2987675" y="2852738"/>
          <a:ext cx="2536825" cy="703262"/>
        </p:xfrm>
        <a:graphic>
          <a:graphicData uri="http://schemas.openxmlformats.org/presentationml/2006/ole">
            <p:oleObj spid="_x0000_s217094" name="Equation" r:id="rId3" imgW="1409400" imgH="393480" progId="Equation.DSMT4">
              <p:embed/>
            </p:oleObj>
          </a:graphicData>
        </a:graphic>
      </p:graphicFrame>
      <p:sp>
        <p:nvSpPr>
          <p:cNvPr id="217098" name="Rectangle 10"/>
          <p:cNvSpPr>
            <a:spLocks noChangeArrowheads="1"/>
          </p:cNvSpPr>
          <p:nvPr/>
        </p:nvSpPr>
        <p:spPr bwMode="auto">
          <a:xfrm>
            <a:off x="684213" y="549275"/>
            <a:ext cx="7772400" cy="1223963"/>
          </a:xfrm>
          <a:prstGeom prst="rect">
            <a:avLst/>
          </a:prstGeom>
          <a:noFill/>
          <a:ln w="9525">
            <a:noFill/>
            <a:miter lim="800000"/>
            <a:headEnd/>
            <a:tailEnd/>
          </a:ln>
          <a:effectLst/>
        </p:spPr>
        <p:txBody>
          <a:bodyPr lIns="92075" tIns="46038" rIns="92075" bIns="46038" anchor="ctr"/>
          <a:lstStyle/>
          <a:p>
            <a:r>
              <a:rPr lang="en-US" altLang="zh-CN" sz="2600">
                <a:solidFill>
                  <a:srgbClr val="FFFF00"/>
                </a:solidFill>
                <a:effectLst>
                  <a:outerShdw blurRad="38100" dist="38100" dir="2700000" algn="tl">
                    <a:srgbClr val="000000"/>
                  </a:outerShdw>
                </a:effectLst>
                <a:latin typeface="Times New Roman" pitchFamily="18" charset="0"/>
              </a:rPr>
              <a:t>4.</a:t>
            </a:r>
            <a:r>
              <a:rPr lang="zh-CN" altLang="en-US" sz="2600">
                <a:solidFill>
                  <a:srgbClr val="FFFF00"/>
                </a:solidFill>
                <a:effectLst>
                  <a:outerShdw blurRad="38100" dist="38100" dir="2700000" algn="tl">
                    <a:srgbClr val="000000"/>
                  </a:outerShdw>
                </a:effectLst>
                <a:latin typeface="Times New Roman" pitchFamily="18" charset="0"/>
              </a:rPr>
              <a:t>截面验算</a:t>
            </a:r>
            <a:br>
              <a:rPr lang="zh-CN" altLang="en-US" sz="2600">
                <a:solidFill>
                  <a:srgbClr val="FFFF00"/>
                </a:solidFill>
                <a:effectLst>
                  <a:outerShdw blurRad="38100" dist="38100" dir="2700000" algn="tl">
                    <a:srgbClr val="000000"/>
                  </a:outerShdw>
                </a:effectLst>
                <a:latin typeface="Times New Roman" pitchFamily="18" charset="0"/>
              </a:rPr>
            </a:br>
            <a:r>
              <a:rPr lang="zh-CN" altLang="en-US" sz="2600">
                <a:solidFill>
                  <a:srgbClr val="FFFF00"/>
                </a:solidFill>
                <a:effectLst>
                  <a:outerShdw blurRad="38100" dist="38100" dir="2700000" algn="tl">
                    <a:srgbClr val="000000"/>
                  </a:outerShdw>
                </a:effectLst>
                <a:latin typeface="Times New Roman" pitchFamily="18" charset="0"/>
              </a:rPr>
              <a:t>  </a:t>
            </a:r>
            <a:r>
              <a:rPr lang="en-US" altLang="zh-CN" sz="2400">
                <a:solidFill>
                  <a:srgbClr val="FFFF00"/>
                </a:solidFill>
                <a:effectLst>
                  <a:outerShdw blurRad="38100" dist="38100" dir="2700000" algn="tl">
                    <a:srgbClr val="000000"/>
                  </a:outerShdw>
                </a:effectLst>
                <a:latin typeface="Times New Roman" pitchFamily="18" charset="0"/>
              </a:rPr>
              <a:t>4.3</a:t>
            </a:r>
            <a:r>
              <a:rPr lang="zh-CN" altLang="en-US" sz="2400">
                <a:solidFill>
                  <a:srgbClr val="FFFF00"/>
                </a:solidFill>
                <a:effectLst>
                  <a:outerShdw blurRad="38100" dist="38100" dir="2700000" algn="tl">
                    <a:srgbClr val="000000"/>
                  </a:outerShdw>
                </a:effectLst>
                <a:latin typeface="Times New Roman" pitchFamily="18" charset="0"/>
              </a:rPr>
              <a:t>直接受剪承载力验算</a:t>
            </a:r>
          </a:p>
        </p:txBody>
      </p:sp>
      <p:sp>
        <p:nvSpPr>
          <p:cNvPr id="217099" name="Text Box 11"/>
          <p:cNvSpPr txBox="1">
            <a:spLocks noChangeArrowheads="1"/>
          </p:cNvSpPr>
          <p:nvPr/>
        </p:nvSpPr>
        <p:spPr bwMode="auto">
          <a:xfrm>
            <a:off x="684213" y="188913"/>
            <a:ext cx="4464050" cy="519112"/>
          </a:xfrm>
          <a:prstGeom prst="rect">
            <a:avLst/>
          </a:prstGeom>
          <a:noFill/>
          <a:ln w="9525">
            <a:noFill/>
            <a:miter lim="800000"/>
            <a:headEnd/>
            <a:tailEnd/>
          </a:ln>
          <a:effectLst/>
        </p:spPr>
        <p:txBody>
          <a:bodyPr lIns="92075" tIns="46038" rIns="92075" bIns="46038">
            <a:spAutoFit/>
          </a:bodyPr>
          <a:lstStyle/>
          <a:p>
            <a:pPr>
              <a:spcBef>
                <a:spcPct val="50000"/>
              </a:spcBef>
            </a:pPr>
            <a:r>
              <a:rPr lang="zh-CN" altLang="en-US" sz="2800">
                <a:solidFill>
                  <a:srgbClr val="FFFF00"/>
                </a:solidFill>
                <a:effectLst>
                  <a:outerShdw blurRad="38100" dist="38100" dir="2700000" algn="tl">
                    <a:srgbClr val="000000"/>
                  </a:outerShdw>
                </a:effectLst>
              </a:rPr>
              <a:t>三 台身验算</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6E5A3689-6F14-40D7-B685-E689E08D6FCD}" type="slidenum">
              <a:rPr lang="en-US" altLang="zh-CN"/>
              <a:pPr/>
              <a:t>63</a:t>
            </a:fld>
            <a:endParaRPr lang="en-US" altLang="zh-CN"/>
          </a:p>
        </p:txBody>
      </p:sp>
      <p:sp>
        <p:nvSpPr>
          <p:cNvPr id="250883" name="Rectangle 3"/>
          <p:cNvSpPr>
            <a:spLocks noGrp="1" noChangeArrowheads="1"/>
          </p:cNvSpPr>
          <p:nvPr>
            <p:ph type="body" idx="1"/>
          </p:nvPr>
        </p:nvSpPr>
        <p:spPr/>
        <p:txBody>
          <a:bodyPr/>
          <a:lstStyle/>
          <a:p>
            <a:r>
              <a:rPr lang="zh-CN" altLang="en-US" sz="2400"/>
              <a:t>验算偏心受压承载力，控制设计的主要因素为偏心距</a:t>
            </a:r>
            <a:r>
              <a:rPr lang="en-US" altLang="zh-CN" sz="2400" i="1"/>
              <a:t>e</a:t>
            </a:r>
            <a:r>
              <a:rPr lang="zh-CN" altLang="en-US" sz="2400"/>
              <a:t>的大小，当偏心距</a:t>
            </a:r>
            <a:r>
              <a:rPr lang="en-US" altLang="zh-CN" sz="2400" i="1"/>
              <a:t>e</a:t>
            </a:r>
            <a:r>
              <a:rPr lang="zh-CN" altLang="en-US" sz="2400"/>
              <a:t>大于</a:t>
            </a:r>
            <a:r>
              <a:rPr lang="en-US" altLang="zh-CN" sz="2400"/>
              <a:t>0.6</a:t>
            </a:r>
            <a:r>
              <a:rPr lang="en-US" altLang="zh-CN" sz="2400" i="1"/>
              <a:t>s</a:t>
            </a:r>
            <a:r>
              <a:rPr lang="zh-CN" altLang="en-US" sz="2400"/>
              <a:t>的限值时，偏心受压承载力下降迅速，因此要合理确定台身宽度及盖板搭接长度。</a:t>
            </a:r>
          </a:p>
          <a:p>
            <a:r>
              <a:rPr lang="zh-CN" altLang="en-US" sz="2400"/>
              <a:t>当偏心受压承载力验算通过时，一般正截面受弯承载力验算及直接受剪承载力验算均能通过。</a:t>
            </a:r>
            <a:endParaRPr lang="zh-CN" altLang="en-US" sz="2400" i="1"/>
          </a:p>
        </p:txBody>
      </p:sp>
      <p:sp>
        <p:nvSpPr>
          <p:cNvPr id="250884"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三 台身验算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5.</a:t>
            </a:r>
            <a:r>
              <a:rPr lang="zh-CN" altLang="en-US" sz="2600">
                <a:solidFill>
                  <a:srgbClr val="FFFF00"/>
                </a:solidFill>
                <a:effectLst>
                  <a:outerShdw blurRad="38100" dist="38100" dir="2700000" algn="tl">
                    <a:srgbClr val="000000"/>
                  </a:outerShdw>
                </a:effectLst>
                <a:latin typeface="Times New Roman" pitchFamily="18" charset="0"/>
              </a:rPr>
              <a:t>小结</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5"/>
          <p:cNvSpPr>
            <a:spLocks noGrp="1"/>
          </p:cNvSpPr>
          <p:nvPr>
            <p:ph type="sldNum" sz="quarter" idx="12"/>
          </p:nvPr>
        </p:nvSpPr>
        <p:spPr/>
        <p:txBody>
          <a:bodyPr/>
          <a:lstStyle/>
          <a:p>
            <a:fld id="{DCC4A836-7B07-4823-B772-2A5D74FFE63E}" type="slidenum">
              <a:rPr lang="en-US" altLang="zh-CN"/>
              <a:pPr/>
              <a:t>64</a:t>
            </a:fld>
            <a:endParaRPr lang="en-US" altLang="zh-CN"/>
          </a:p>
        </p:txBody>
      </p:sp>
      <p:sp>
        <p:nvSpPr>
          <p:cNvPr id="218115" name="Rectangle 3"/>
          <p:cNvSpPr>
            <a:spLocks noChangeArrowheads="1"/>
          </p:cNvSpPr>
          <p:nvPr/>
        </p:nvSpPr>
        <p:spPr bwMode="auto">
          <a:xfrm>
            <a:off x="901700" y="5300663"/>
            <a:ext cx="7772400" cy="1011237"/>
          </a:xfrm>
          <a:prstGeom prst="rect">
            <a:avLst/>
          </a:prstGeom>
          <a:noFill/>
          <a:ln w="9525">
            <a:noFill/>
            <a:miter lim="800000"/>
            <a:headEnd/>
            <a:tailEnd/>
          </a:ln>
          <a:effectLst/>
        </p:spPr>
        <p:txBody>
          <a:bodyPr lIns="92075" tIns="46038" rIns="92075" bIns="46038"/>
          <a:lstStyle/>
          <a:p>
            <a:pPr marL="342900" indent="-342900">
              <a:spcBef>
                <a:spcPct val="20000"/>
              </a:spcBef>
              <a:buClr>
                <a:schemeClr val="accent2"/>
              </a:buClr>
              <a:buSzPct val="80000"/>
              <a:buFont typeface="Wingdings" pitchFamily="2" charset="2"/>
              <a:buChar char="l"/>
            </a:pP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1</a:t>
            </a:r>
            <a:r>
              <a:rPr lang="zh-CN" altLang="en-US" sz="2000" b="1">
                <a:solidFill>
                  <a:schemeClr val="tx1"/>
                </a:solidFill>
                <a:effectLst/>
                <a:latin typeface="Arial" charset="0"/>
              </a:rPr>
              <a:t>为盖板自重及盖板上土重；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2</a:t>
            </a:r>
            <a:r>
              <a:rPr lang="zh-CN" altLang="en-US" sz="2000" b="1">
                <a:solidFill>
                  <a:schemeClr val="tx1"/>
                </a:solidFill>
                <a:effectLst/>
                <a:latin typeface="Arial" charset="0"/>
              </a:rPr>
              <a:t>为台背上土重；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3</a:t>
            </a:r>
            <a:r>
              <a:rPr lang="zh-CN" altLang="en-US" sz="2000" b="1">
                <a:solidFill>
                  <a:schemeClr val="tx1"/>
                </a:solidFill>
                <a:effectLst/>
                <a:latin typeface="Arial" charset="0"/>
              </a:rPr>
              <a:t>为台背重；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5</a:t>
            </a:r>
            <a:r>
              <a:rPr lang="zh-CN" altLang="en-US" sz="2000" b="1">
                <a:solidFill>
                  <a:schemeClr val="tx1"/>
                </a:solidFill>
                <a:effectLst/>
                <a:latin typeface="Arial" charset="0"/>
              </a:rPr>
              <a:t>为台身重；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6</a:t>
            </a:r>
            <a:r>
              <a:rPr lang="zh-CN" altLang="en-US" sz="2000" b="1">
                <a:solidFill>
                  <a:schemeClr val="tx1"/>
                </a:solidFill>
                <a:effectLst/>
                <a:latin typeface="Arial" charset="0"/>
              </a:rPr>
              <a:t>为基础重；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7</a:t>
            </a:r>
            <a:r>
              <a:rPr lang="zh-CN" altLang="en-US" sz="2000" b="1">
                <a:solidFill>
                  <a:schemeClr val="tx1"/>
                </a:solidFill>
                <a:effectLst/>
                <a:latin typeface="Arial" charset="0"/>
              </a:rPr>
              <a:t>为襟边上土重；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8</a:t>
            </a:r>
            <a:r>
              <a:rPr lang="zh-CN" altLang="en-US" sz="2000" b="1">
                <a:solidFill>
                  <a:schemeClr val="tx1"/>
                </a:solidFill>
                <a:effectLst/>
                <a:latin typeface="Arial" charset="0"/>
              </a:rPr>
              <a:t>为铺底（支撑梁）重；</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9</a:t>
            </a:r>
            <a:r>
              <a:rPr lang="zh-CN" altLang="en-US" sz="2000" b="1">
                <a:solidFill>
                  <a:schemeClr val="tx1"/>
                </a:solidFill>
                <a:effectLst/>
                <a:latin typeface="Arial" charset="0"/>
              </a:rPr>
              <a:t>为盖板计算时涵台内侧剪力；</a:t>
            </a:r>
            <a:r>
              <a:rPr lang="en-US" altLang="zh-CN" sz="2000" b="1" i="1">
                <a:solidFill>
                  <a:schemeClr val="tx1"/>
                </a:solidFill>
                <a:effectLst/>
                <a:latin typeface="Arial" charset="0"/>
              </a:rPr>
              <a:t>P</a:t>
            </a:r>
            <a:r>
              <a:rPr lang="en-US" altLang="zh-CN" sz="2000" b="1" baseline="-25000">
                <a:solidFill>
                  <a:schemeClr val="tx1"/>
                </a:solidFill>
                <a:effectLst/>
                <a:latin typeface="Arial" charset="0"/>
              </a:rPr>
              <a:t>10</a:t>
            </a:r>
            <a:r>
              <a:rPr lang="zh-CN" altLang="en-US" sz="2000" b="1">
                <a:solidFill>
                  <a:schemeClr val="tx1"/>
                </a:solidFill>
                <a:effectLst/>
                <a:latin typeface="Arial" charset="0"/>
              </a:rPr>
              <a:t>为过水断面内水的自重</a:t>
            </a:r>
          </a:p>
        </p:txBody>
      </p:sp>
      <p:sp>
        <p:nvSpPr>
          <p:cNvPr id="218116" name="Rectangle 4"/>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pic>
        <p:nvPicPr>
          <p:cNvPr id="218121" name="Picture 9"/>
          <p:cNvPicPr>
            <a:picLocks noChangeAspect="1" noChangeArrowheads="1"/>
          </p:cNvPicPr>
          <p:nvPr/>
        </p:nvPicPr>
        <p:blipFill>
          <a:blip r:embed="rId2"/>
          <a:srcRect/>
          <a:stretch>
            <a:fillRect/>
          </a:stretch>
        </p:blipFill>
        <p:spPr bwMode="auto">
          <a:xfrm>
            <a:off x="2268538" y="2133600"/>
            <a:ext cx="1962150" cy="2876550"/>
          </a:xfrm>
          <a:prstGeom prst="rect">
            <a:avLst/>
          </a:prstGeom>
          <a:solidFill>
            <a:schemeClr val="tx1"/>
          </a:solidFill>
        </p:spPr>
      </p:pic>
      <p:pic>
        <p:nvPicPr>
          <p:cNvPr id="218120" name="Picture 8"/>
          <p:cNvPicPr>
            <a:picLocks noChangeAspect="1" noChangeArrowheads="1"/>
          </p:cNvPicPr>
          <p:nvPr/>
        </p:nvPicPr>
        <p:blipFill>
          <a:blip r:embed="rId3"/>
          <a:srcRect/>
          <a:stretch>
            <a:fillRect/>
          </a:stretch>
        </p:blipFill>
        <p:spPr bwMode="auto">
          <a:xfrm>
            <a:off x="5219700" y="2133600"/>
            <a:ext cx="1990725" cy="2876550"/>
          </a:xfrm>
          <a:prstGeom prst="rect">
            <a:avLst/>
          </a:prstGeom>
          <a:solidFill>
            <a:schemeClr val="tx1"/>
          </a:solidFill>
        </p:spPr>
      </p:pic>
      <p:sp>
        <p:nvSpPr>
          <p:cNvPr id="218122" name="Rectangle 10"/>
          <p:cNvSpPr>
            <a:spLocks noChangeArrowheads="1"/>
          </p:cNvSpPr>
          <p:nvPr/>
        </p:nvSpPr>
        <p:spPr bwMode="auto">
          <a:xfrm>
            <a:off x="0" y="41592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18123" name="Rectangle 11"/>
          <p:cNvSpPr>
            <a:spLocks noChangeArrowheads="1"/>
          </p:cNvSpPr>
          <p:nvPr/>
        </p:nvSpPr>
        <p:spPr bwMode="auto">
          <a:xfrm>
            <a:off x="4308475" y="3292475"/>
            <a:ext cx="527050" cy="274638"/>
          </a:xfrm>
          <a:prstGeom prst="rect">
            <a:avLst/>
          </a:prstGeom>
          <a:noFill/>
          <a:ln w="9525">
            <a:noFill/>
            <a:miter lim="800000"/>
            <a:headEnd/>
            <a:tailEnd/>
          </a:ln>
          <a:effectLst/>
        </p:spPr>
        <p:txBody>
          <a:bodyPr wrap="none" lIns="92075" tIns="46038" rIns="92075" bIns="46038" anchor="ctr">
            <a:spAutoFit/>
          </a:bodyPr>
          <a:lstStyle/>
          <a:p>
            <a:pPr algn="ctr"/>
            <a:r>
              <a:rPr lang="en-US" altLang="zh-CN" sz="1200">
                <a:solidFill>
                  <a:schemeClr val="tx1"/>
                </a:solidFill>
                <a:effectLst/>
                <a:latin typeface="Times New Roman" pitchFamily="18" charset="0"/>
              </a:rPr>
              <a:t>         </a:t>
            </a:r>
            <a:endParaRPr lang="en-US" altLang="zh-CN" sz="2400">
              <a:solidFill>
                <a:schemeClr val="tx1"/>
              </a:solidFill>
              <a:effectLst/>
              <a:latin typeface="Times New Roman" pitchFamily="18" charset="0"/>
            </a:endParaRPr>
          </a:p>
        </p:txBody>
      </p:sp>
      <p:sp>
        <p:nvSpPr>
          <p:cNvPr id="218124" name="Rectangle 12"/>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基底应力</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灯片编号占位符 5"/>
          <p:cNvSpPr>
            <a:spLocks noGrp="1"/>
          </p:cNvSpPr>
          <p:nvPr>
            <p:ph type="sldNum" sz="quarter" idx="12"/>
          </p:nvPr>
        </p:nvSpPr>
        <p:spPr/>
        <p:txBody>
          <a:bodyPr/>
          <a:lstStyle/>
          <a:p>
            <a:fld id="{D1B39863-31E8-48FB-AED7-27D321790E03}" type="slidenum">
              <a:rPr lang="en-US" altLang="zh-CN"/>
              <a:pPr/>
              <a:t>65</a:t>
            </a:fld>
            <a:endParaRPr lang="en-US" altLang="zh-CN"/>
          </a:p>
        </p:txBody>
      </p:sp>
      <p:sp>
        <p:nvSpPr>
          <p:cNvPr id="219139" name="Rectangle 3"/>
          <p:cNvSpPr>
            <a:spLocks noGrp="1" noChangeArrowheads="1"/>
          </p:cNvSpPr>
          <p:nvPr>
            <p:ph type="body" idx="1"/>
          </p:nvPr>
        </p:nvSpPr>
        <p:spPr>
          <a:xfrm>
            <a:off x="685800" y="1981200"/>
            <a:ext cx="7772400" cy="4400550"/>
          </a:xfrm>
        </p:spPr>
        <p:txBody>
          <a:bodyPr/>
          <a:lstStyle/>
          <a:p>
            <a:pPr>
              <a:lnSpc>
                <a:spcPct val="80000"/>
              </a:lnSpc>
            </a:pPr>
            <a:r>
              <a:rPr lang="zh-CN" altLang="en-US" sz="2200"/>
              <a:t>（</a:t>
            </a:r>
            <a:r>
              <a:rPr lang="en-US" altLang="zh-CN" sz="2200"/>
              <a:t>1</a:t>
            </a:r>
            <a:r>
              <a:rPr lang="zh-CN" altLang="en-US" sz="2200"/>
              <a:t>）分离式基础</a:t>
            </a:r>
          </a:p>
          <a:p>
            <a:pPr>
              <a:lnSpc>
                <a:spcPct val="80000"/>
              </a:lnSpc>
            </a:pPr>
            <a:r>
              <a:rPr lang="zh-CN" altLang="en-US" sz="2200"/>
              <a:t>偏心距</a:t>
            </a:r>
            <a:r>
              <a:rPr lang="en-US" altLang="zh-CN" sz="2200" i="1"/>
              <a:t>e</a:t>
            </a:r>
            <a:r>
              <a:rPr lang="en-US" altLang="zh-CN" sz="2200" baseline="-25000"/>
              <a:t>i</a:t>
            </a:r>
            <a:r>
              <a:rPr lang="zh-CN" altLang="en-US" sz="2200"/>
              <a:t>为竖向力</a:t>
            </a:r>
            <a:r>
              <a:rPr lang="en-US" altLang="zh-CN" sz="2200" i="1"/>
              <a:t>P</a:t>
            </a:r>
            <a:r>
              <a:rPr lang="en-US" altLang="zh-CN" sz="2200" baseline="-25000"/>
              <a:t>i</a:t>
            </a:r>
            <a:r>
              <a:rPr lang="zh-CN" altLang="en-US" sz="2200"/>
              <a:t>相对于基底中心</a:t>
            </a:r>
            <a:r>
              <a:rPr lang="en-US" altLang="zh-CN" sz="2200" i="1"/>
              <a:t>O</a:t>
            </a:r>
            <a:r>
              <a:rPr lang="zh-CN" altLang="en-US" sz="2200"/>
              <a:t>点的距离。</a:t>
            </a:r>
            <a:endParaRPr lang="zh-CN" altLang="en-US" sz="2200" i="1"/>
          </a:p>
          <a:p>
            <a:pPr>
              <a:lnSpc>
                <a:spcPct val="80000"/>
              </a:lnSpc>
            </a:pPr>
            <a:endParaRPr lang="zh-CN" altLang="en-US" sz="2200" i="1"/>
          </a:p>
          <a:p>
            <a:pPr>
              <a:lnSpc>
                <a:spcPct val="80000"/>
              </a:lnSpc>
            </a:pPr>
            <a:endParaRPr lang="zh-CN" altLang="en-US" sz="2200" i="1"/>
          </a:p>
          <a:p>
            <a:pPr>
              <a:lnSpc>
                <a:spcPct val="80000"/>
              </a:lnSpc>
            </a:pPr>
            <a:endParaRPr lang="zh-CN" altLang="en-US" sz="2200"/>
          </a:p>
          <a:p>
            <a:pPr>
              <a:lnSpc>
                <a:spcPct val="80000"/>
              </a:lnSpc>
            </a:pPr>
            <a:endParaRPr lang="zh-CN" altLang="en-US" sz="2200"/>
          </a:p>
          <a:p>
            <a:pPr>
              <a:lnSpc>
                <a:spcPct val="80000"/>
              </a:lnSpc>
            </a:pPr>
            <a:r>
              <a:rPr lang="zh-CN" altLang="en-US" sz="2200"/>
              <a:t>假定基底应力均匀分布，基底应力</a:t>
            </a:r>
            <a:r>
              <a:rPr lang="en-US" altLang="zh-CN" sz="2200" i="1"/>
              <a:t>σ</a:t>
            </a:r>
            <a:r>
              <a:rPr lang="zh-CN" altLang="en-US" sz="2200"/>
              <a:t>：</a:t>
            </a:r>
          </a:p>
          <a:p>
            <a:pPr>
              <a:lnSpc>
                <a:spcPct val="80000"/>
              </a:lnSpc>
            </a:pPr>
            <a:endParaRPr lang="zh-CN" altLang="en-US" sz="2200"/>
          </a:p>
          <a:p>
            <a:pPr>
              <a:lnSpc>
                <a:spcPct val="80000"/>
              </a:lnSpc>
            </a:pPr>
            <a:r>
              <a:rPr lang="zh-CN" altLang="en-US" sz="1800"/>
              <a:t>                				       </a:t>
            </a:r>
            <a:r>
              <a:rPr lang="en-US" altLang="zh-CN" sz="1800"/>
              <a:t>《</a:t>
            </a:r>
            <a:r>
              <a:rPr lang="zh-CN" altLang="en-US" sz="1800"/>
              <a:t>基础规范</a:t>
            </a:r>
            <a:r>
              <a:rPr lang="en-US" altLang="zh-CN" sz="1800"/>
              <a:t>》</a:t>
            </a:r>
            <a:r>
              <a:rPr lang="zh-CN" altLang="en-US" sz="1800"/>
              <a:t>（</a:t>
            </a:r>
            <a:r>
              <a:rPr lang="en-US" altLang="zh-CN" sz="1800"/>
              <a:t>3.2.2-2</a:t>
            </a:r>
            <a:r>
              <a:rPr lang="zh-CN" altLang="en-US" sz="1800"/>
              <a:t>）</a:t>
            </a:r>
            <a:endParaRPr lang="zh-CN" altLang="en-US" sz="2200"/>
          </a:p>
          <a:p>
            <a:pPr>
              <a:lnSpc>
                <a:spcPct val="80000"/>
              </a:lnSpc>
            </a:pPr>
            <a:r>
              <a:rPr lang="zh-CN" altLang="en-US" sz="2200"/>
              <a:t>式中，</a:t>
            </a:r>
            <a:r>
              <a:rPr lang="en-US" altLang="zh-CN" sz="2200" i="1"/>
              <a:t>A</a:t>
            </a:r>
            <a:r>
              <a:rPr lang="zh-CN" altLang="en-US" sz="2200"/>
              <a:t>为基础底面积；</a:t>
            </a:r>
            <a:r>
              <a:rPr lang="en-US" altLang="zh-CN" sz="2200" i="1"/>
              <a:t>W</a:t>
            </a:r>
            <a:r>
              <a:rPr lang="zh-CN" altLang="en-US" sz="2200"/>
              <a:t>为基础底面弹性抵抗矩</a:t>
            </a:r>
            <a:r>
              <a:rPr lang="zh-CN" altLang="en-US" sz="2400"/>
              <a:t> </a:t>
            </a:r>
          </a:p>
        </p:txBody>
      </p:sp>
      <p:graphicFrame>
        <p:nvGraphicFramePr>
          <p:cNvPr id="219141" name="Object 5"/>
          <p:cNvGraphicFramePr>
            <a:graphicFrameLocks noChangeAspect="1"/>
          </p:cNvGraphicFramePr>
          <p:nvPr/>
        </p:nvGraphicFramePr>
        <p:xfrm>
          <a:off x="3348038" y="2708275"/>
          <a:ext cx="1884362" cy="647700"/>
        </p:xfrm>
        <a:graphic>
          <a:graphicData uri="http://schemas.openxmlformats.org/presentationml/2006/ole">
            <p:oleObj spid="_x0000_s219141" name="Equation" r:id="rId3" imgW="1257120" imgH="431640" progId="Equation.DSMT4">
              <p:embed/>
            </p:oleObj>
          </a:graphicData>
        </a:graphic>
      </p:graphicFrame>
      <p:graphicFrame>
        <p:nvGraphicFramePr>
          <p:cNvPr id="219140" name="Object 4"/>
          <p:cNvGraphicFramePr>
            <a:graphicFrameLocks noChangeAspect="1"/>
          </p:cNvGraphicFramePr>
          <p:nvPr/>
        </p:nvGraphicFramePr>
        <p:xfrm>
          <a:off x="3203575" y="3357563"/>
          <a:ext cx="2189163" cy="647700"/>
        </p:xfrm>
        <a:graphic>
          <a:graphicData uri="http://schemas.openxmlformats.org/presentationml/2006/ole">
            <p:oleObj spid="_x0000_s219140" name="Equation" r:id="rId4" imgW="1460160" imgH="431640" progId="Equation.DSMT4">
              <p:embed/>
            </p:oleObj>
          </a:graphicData>
        </a:graphic>
      </p:graphicFrame>
      <p:sp>
        <p:nvSpPr>
          <p:cNvPr id="219142" name="Rectangle 6"/>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19143" name="Rectangle 7"/>
          <p:cNvSpPr>
            <a:spLocks noChangeArrowheads="1"/>
          </p:cNvSpPr>
          <p:nvPr/>
        </p:nvSpPr>
        <p:spPr bwMode="auto">
          <a:xfrm>
            <a:off x="0" y="428625"/>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sp>
        <p:nvSpPr>
          <p:cNvPr id="219145" name="Rectangle 9"/>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9144" name="Object 8"/>
          <p:cNvGraphicFramePr>
            <a:graphicFrameLocks noChangeAspect="1"/>
          </p:cNvGraphicFramePr>
          <p:nvPr/>
        </p:nvGraphicFramePr>
        <p:xfrm>
          <a:off x="3492500" y="4365625"/>
          <a:ext cx="1587500" cy="571500"/>
        </p:xfrm>
        <a:graphic>
          <a:graphicData uri="http://schemas.openxmlformats.org/presentationml/2006/ole">
            <p:oleObj spid="_x0000_s219144" name="Equation" r:id="rId5" imgW="1269720" imgH="457200" progId="Equation.DSMT4">
              <p:embed/>
            </p:oleObj>
          </a:graphicData>
        </a:graphic>
      </p:graphicFrame>
      <p:sp>
        <p:nvSpPr>
          <p:cNvPr id="219147" name="Rectangle 11"/>
          <p:cNvSpPr>
            <a:spLocks noChangeArrowheads="1"/>
          </p:cNvSpPr>
          <p:nvPr/>
        </p:nvSpPr>
        <p:spPr bwMode="auto">
          <a:xfrm>
            <a:off x="0" y="0"/>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19146" name="Object 10"/>
          <p:cNvGraphicFramePr>
            <a:graphicFrameLocks noChangeAspect="1"/>
          </p:cNvGraphicFramePr>
          <p:nvPr/>
        </p:nvGraphicFramePr>
        <p:xfrm>
          <a:off x="3851275" y="5373688"/>
          <a:ext cx="793750" cy="523875"/>
        </p:xfrm>
        <a:graphic>
          <a:graphicData uri="http://schemas.openxmlformats.org/presentationml/2006/ole">
            <p:oleObj spid="_x0000_s219146" name="Equation" r:id="rId6" imgW="634680" imgH="419040" progId="Equation.DSMT4">
              <p:embed/>
            </p:oleObj>
          </a:graphicData>
        </a:graphic>
      </p:graphicFrame>
      <p:sp>
        <p:nvSpPr>
          <p:cNvPr id="219148" name="Rectangle 12"/>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基底应力</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7"/>
          <p:cNvSpPr>
            <a:spLocks noGrp="1"/>
          </p:cNvSpPr>
          <p:nvPr>
            <p:ph type="sldNum" sz="quarter" idx="12"/>
          </p:nvPr>
        </p:nvSpPr>
        <p:spPr/>
        <p:txBody>
          <a:bodyPr/>
          <a:lstStyle/>
          <a:p>
            <a:fld id="{9AE58D12-551E-405A-A97F-F1D9E23DD5FC}" type="slidenum">
              <a:rPr lang="en-US" altLang="zh-CN"/>
              <a:pPr/>
              <a:t>66</a:t>
            </a:fld>
            <a:endParaRPr lang="en-US" altLang="zh-CN"/>
          </a:p>
        </p:txBody>
      </p:sp>
      <p:sp>
        <p:nvSpPr>
          <p:cNvPr id="220163" name="Rectangle 3"/>
          <p:cNvSpPr>
            <a:spLocks noGrp="1" noChangeArrowheads="1"/>
          </p:cNvSpPr>
          <p:nvPr>
            <p:ph type="body" sz="half" idx="1"/>
          </p:nvPr>
        </p:nvSpPr>
        <p:spPr>
          <a:xfrm>
            <a:off x="685800" y="1981200"/>
            <a:ext cx="7773988" cy="4114800"/>
          </a:xfrm>
        </p:spPr>
        <p:txBody>
          <a:bodyPr/>
          <a:lstStyle/>
          <a:p>
            <a:r>
              <a:rPr lang="en-US" altLang="zh-CN" sz="2000"/>
              <a:t>《</a:t>
            </a:r>
            <a:r>
              <a:rPr lang="zh-CN" altLang="en-US" sz="2000"/>
              <a:t>基础规范</a:t>
            </a:r>
            <a:r>
              <a:rPr lang="en-US" altLang="zh-CN" sz="2000"/>
              <a:t>》3.2.4</a:t>
            </a:r>
            <a:r>
              <a:rPr lang="zh-CN" altLang="en-US" sz="2000"/>
              <a:t>规定：非岩石地基的桥涵台身基础的合力偏心距</a:t>
            </a:r>
            <a:r>
              <a:rPr lang="en-US" altLang="zh-CN" sz="2000" i="1"/>
              <a:t>e</a:t>
            </a:r>
            <a:r>
              <a:rPr lang="en-US" altLang="zh-CN" sz="2000" baseline="-25000"/>
              <a:t>0</a:t>
            </a:r>
            <a:r>
              <a:rPr lang="en-US" altLang="zh-CN" sz="2000"/>
              <a:t>≤0.75</a:t>
            </a:r>
            <a:r>
              <a:rPr lang="en-US" altLang="zh-CN" sz="2000" i="1"/>
              <a:t>ρ</a:t>
            </a:r>
          </a:p>
          <a:p>
            <a:r>
              <a:rPr lang="en-US" altLang="zh-CN" sz="2000" i="1"/>
              <a:t>ρ</a:t>
            </a:r>
            <a:r>
              <a:rPr lang="zh-CN" altLang="en-US" sz="2000"/>
              <a:t>为基底截面核心半径</a:t>
            </a:r>
          </a:p>
          <a:p>
            <a:endParaRPr lang="zh-CN" altLang="en-US" sz="2000"/>
          </a:p>
          <a:p>
            <a:r>
              <a:rPr lang="zh-CN" altLang="en-US" sz="1800"/>
              <a:t> 					      </a:t>
            </a:r>
            <a:r>
              <a:rPr lang="en-US" altLang="zh-CN" sz="1800"/>
              <a:t>《</a:t>
            </a:r>
            <a:r>
              <a:rPr lang="zh-CN" altLang="en-US" sz="1800"/>
              <a:t>基础规范</a:t>
            </a:r>
            <a:r>
              <a:rPr lang="en-US" altLang="zh-CN" sz="1800"/>
              <a:t>》</a:t>
            </a:r>
            <a:r>
              <a:rPr lang="zh-CN" altLang="en-US" sz="1800"/>
              <a:t>（</a:t>
            </a:r>
            <a:r>
              <a:rPr lang="en-US" altLang="zh-CN" sz="1800"/>
              <a:t>3.2.4-1</a:t>
            </a:r>
            <a:r>
              <a:rPr lang="zh-CN" altLang="en-US" sz="1800"/>
              <a:t>）</a:t>
            </a:r>
            <a:endParaRPr lang="zh-CN" altLang="en-US" sz="2000"/>
          </a:p>
          <a:p>
            <a:r>
              <a:rPr lang="en-US" altLang="zh-CN" sz="2000" i="1"/>
              <a:t>e</a:t>
            </a:r>
            <a:r>
              <a:rPr lang="en-US" altLang="zh-CN" sz="2000" baseline="-25000"/>
              <a:t>0</a:t>
            </a:r>
            <a:r>
              <a:rPr lang="zh-CN" altLang="en-US" sz="2000"/>
              <a:t>为基底以上外力合力作用点对基底重心轴的偏心距</a:t>
            </a:r>
          </a:p>
          <a:p>
            <a:endParaRPr lang="zh-CN" altLang="en-US" sz="2000"/>
          </a:p>
          <a:p>
            <a:r>
              <a:rPr lang="zh-CN" altLang="en-US" sz="1800"/>
              <a:t> 					      </a:t>
            </a:r>
            <a:r>
              <a:rPr lang="en-US" altLang="zh-CN" sz="1800"/>
              <a:t>《</a:t>
            </a:r>
            <a:r>
              <a:rPr lang="zh-CN" altLang="en-US" sz="1800"/>
              <a:t>基础规范</a:t>
            </a:r>
            <a:r>
              <a:rPr lang="en-US" altLang="zh-CN" sz="1800"/>
              <a:t>》</a:t>
            </a:r>
            <a:r>
              <a:rPr lang="zh-CN" altLang="en-US" sz="1800"/>
              <a:t>（</a:t>
            </a:r>
            <a:r>
              <a:rPr lang="en-US" altLang="zh-CN" sz="1800"/>
              <a:t>3.2.4-2</a:t>
            </a:r>
            <a:r>
              <a:rPr lang="zh-CN" altLang="en-US" sz="1800"/>
              <a:t>）</a:t>
            </a:r>
          </a:p>
        </p:txBody>
      </p:sp>
      <p:graphicFrame>
        <p:nvGraphicFramePr>
          <p:cNvPr id="220167" name="Object 7"/>
          <p:cNvGraphicFramePr>
            <a:graphicFrameLocks noChangeAspect="1"/>
          </p:cNvGraphicFramePr>
          <p:nvPr>
            <p:ph sz="quarter" idx="2"/>
          </p:nvPr>
        </p:nvGraphicFramePr>
        <p:xfrm>
          <a:off x="4140200" y="3068638"/>
          <a:ext cx="687388" cy="592137"/>
        </p:xfrm>
        <a:graphic>
          <a:graphicData uri="http://schemas.openxmlformats.org/presentationml/2006/ole">
            <p:oleObj spid="_x0000_s220167" name="Equation" r:id="rId3" imgW="457200" imgH="393480" progId="Equation.DSMT4">
              <p:embed/>
            </p:oleObj>
          </a:graphicData>
        </a:graphic>
      </p:graphicFrame>
      <p:graphicFrame>
        <p:nvGraphicFramePr>
          <p:cNvPr id="220170" name="Object 10"/>
          <p:cNvGraphicFramePr>
            <a:graphicFrameLocks noChangeAspect="1"/>
          </p:cNvGraphicFramePr>
          <p:nvPr>
            <p:ph sz="quarter" idx="3"/>
          </p:nvPr>
        </p:nvGraphicFramePr>
        <p:xfrm>
          <a:off x="3995738" y="4221163"/>
          <a:ext cx="1022350" cy="642937"/>
        </p:xfrm>
        <a:graphic>
          <a:graphicData uri="http://schemas.openxmlformats.org/presentationml/2006/ole">
            <p:oleObj spid="_x0000_s220170" name="Equation" r:id="rId4" imgW="685800" imgH="431640" progId="Equation.DSMT4">
              <p:embed/>
            </p:oleObj>
          </a:graphicData>
        </a:graphic>
      </p:graphicFrame>
      <p:sp>
        <p:nvSpPr>
          <p:cNvPr id="220173" name="Rectangle 13"/>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基底应力</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AE0A1815-E31D-409E-ACED-89D31762F06D}" type="slidenum">
              <a:rPr lang="en-US" altLang="zh-CN"/>
              <a:pPr/>
              <a:t>67</a:t>
            </a:fld>
            <a:endParaRPr lang="en-US" altLang="zh-CN"/>
          </a:p>
        </p:txBody>
      </p:sp>
      <p:sp>
        <p:nvSpPr>
          <p:cNvPr id="224259" name="Rectangle 3"/>
          <p:cNvSpPr>
            <a:spLocks noGrp="1" noChangeArrowheads="1"/>
          </p:cNvSpPr>
          <p:nvPr>
            <p:ph type="body" sz="half" idx="1"/>
          </p:nvPr>
        </p:nvSpPr>
        <p:spPr>
          <a:xfrm>
            <a:off x="685800" y="1981200"/>
            <a:ext cx="7773988" cy="4114800"/>
          </a:xfrm>
        </p:spPr>
        <p:txBody>
          <a:bodyPr/>
          <a:lstStyle/>
          <a:p>
            <a:r>
              <a:rPr lang="zh-CN" altLang="en-US" sz="2000"/>
              <a:t>当设置在基岩上的墩台基础的合力偏心距</a:t>
            </a:r>
            <a:r>
              <a:rPr lang="en-US" altLang="zh-CN" sz="2000" i="1"/>
              <a:t>e</a:t>
            </a:r>
            <a:r>
              <a:rPr lang="en-US" altLang="zh-CN" sz="2000" baseline="-25000"/>
              <a:t>0</a:t>
            </a:r>
            <a:r>
              <a:rPr lang="zh-CN" altLang="en-US" sz="2000"/>
              <a:t>超出</a:t>
            </a:r>
            <a:r>
              <a:rPr lang="en-US" altLang="zh-CN" sz="2000"/>
              <a:t>0.75</a:t>
            </a:r>
            <a:r>
              <a:rPr lang="zh-CN" altLang="en-US" sz="2000"/>
              <a:t>倍核心半径</a:t>
            </a:r>
            <a:r>
              <a:rPr lang="en-US" altLang="zh-CN" sz="2000" i="1"/>
              <a:t>ρ</a:t>
            </a:r>
            <a:r>
              <a:rPr lang="zh-CN" altLang="en-US" sz="2000"/>
              <a:t>时，仅按受压区计算基底最大压应力</a:t>
            </a:r>
            <a:r>
              <a:rPr lang="en-US" altLang="zh-CN" sz="2200" i="1"/>
              <a:t>σ</a:t>
            </a:r>
            <a:r>
              <a:rPr lang="en-US" altLang="zh-CN" sz="2200" baseline="-25000"/>
              <a:t>max</a:t>
            </a:r>
          </a:p>
          <a:p>
            <a:endParaRPr lang="en-US" altLang="zh-CN" sz="2200" baseline="-25000"/>
          </a:p>
          <a:p>
            <a:endParaRPr lang="en-US" altLang="zh-CN" sz="2200" baseline="-25000"/>
          </a:p>
          <a:p>
            <a:endParaRPr lang="en-US" altLang="zh-CN" sz="2200" baseline="-25000"/>
          </a:p>
          <a:p>
            <a:endParaRPr lang="en-US" altLang="zh-CN" sz="1800"/>
          </a:p>
          <a:p>
            <a:endParaRPr lang="en-US" altLang="zh-CN" sz="1800"/>
          </a:p>
          <a:p>
            <a:endParaRPr lang="en-US" altLang="zh-CN" sz="1800"/>
          </a:p>
          <a:p>
            <a:r>
              <a:rPr lang="en-US" altLang="zh-CN" sz="1800"/>
              <a:t>	       《</a:t>
            </a:r>
            <a:r>
              <a:rPr lang="zh-CN" altLang="en-US" sz="1800"/>
              <a:t>基础规范</a:t>
            </a:r>
            <a:r>
              <a:rPr lang="en-US" altLang="zh-CN" sz="1800"/>
              <a:t>》</a:t>
            </a:r>
            <a:r>
              <a:rPr lang="zh-CN" altLang="en-US" sz="1800"/>
              <a:t>（</a:t>
            </a:r>
            <a:r>
              <a:rPr lang="en-US" altLang="zh-CN" sz="1800"/>
              <a:t>3.2.3</a:t>
            </a:r>
            <a:r>
              <a:rPr lang="zh-CN" altLang="en-US" sz="1800"/>
              <a:t>）</a:t>
            </a:r>
          </a:p>
        </p:txBody>
      </p:sp>
      <p:graphicFrame>
        <p:nvGraphicFramePr>
          <p:cNvPr id="224260" name="Object 4"/>
          <p:cNvGraphicFramePr>
            <a:graphicFrameLocks noChangeAspect="1"/>
          </p:cNvGraphicFramePr>
          <p:nvPr>
            <p:ph sz="half" idx="2"/>
          </p:nvPr>
        </p:nvGraphicFramePr>
        <p:xfrm>
          <a:off x="1476375" y="3068638"/>
          <a:ext cx="2260600" cy="1119187"/>
        </p:xfrm>
        <a:graphic>
          <a:graphicData uri="http://schemas.openxmlformats.org/presentationml/2006/ole">
            <p:oleObj spid="_x0000_s224260" name="Equation" r:id="rId3" imgW="1257120" imgH="622080" progId="Equation.DSMT4">
              <p:embed/>
            </p:oleObj>
          </a:graphicData>
        </a:graphic>
      </p:graphicFrame>
      <p:pic>
        <p:nvPicPr>
          <p:cNvPr id="224263" name="Picture 7"/>
          <p:cNvPicPr>
            <a:picLocks noChangeAspect="1" noChangeArrowheads="1"/>
          </p:cNvPicPr>
          <p:nvPr/>
        </p:nvPicPr>
        <p:blipFill>
          <a:blip r:embed="rId4"/>
          <a:srcRect/>
          <a:stretch>
            <a:fillRect/>
          </a:stretch>
        </p:blipFill>
        <p:spPr bwMode="auto">
          <a:xfrm>
            <a:off x="4500563" y="3213100"/>
            <a:ext cx="4308475" cy="2995613"/>
          </a:xfrm>
          <a:prstGeom prst="rect">
            <a:avLst/>
          </a:prstGeom>
          <a:solidFill>
            <a:schemeClr val="tx1"/>
          </a:solidFill>
          <a:ln w="9525">
            <a:noFill/>
            <a:miter lim="800000"/>
            <a:headEnd/>
            <a:tailEnd/>
          </a:ln>
          <a:effectLst/>
        </p:spPr>
      </p:pic>
      <p:sp>
        <p:nvSpPr>
          <p:cNvPr id="224264" name="Rectangle 8"/>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基底应力</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5"/>
          <p:cNvSpPr>
            <a:spLocks noGrp="1"/>
          </p:cNvSpPr>
          <p:nvPr>
            <p:ph type="sldNum" sz="quarter" idx="12"/>
          </p:nvPr>
        </p:nvSpPr>
        <p:spPr/>
        <p:txBody>
          <a:bodyPr/>
          <a:lstStyle/>
          <a:p>
            <a:fld id="{52B3FB80-8F08-4313-BF20-FFDA687ECD2A}" type="slidenum">
              <a:rPr lang="en-US" altLang="zh-CN"/>
              <a:pPr/>
              <a:t>68</a:t>
            </a:fld>
            <a:endParaRPr lang="en-US" altLang="zh-CN"/>
          </a:p>
        </p:txBody>
      </p:sp>
      <p:sp>
        <p:nvSpPr>
          <p:cNvPr id="226307" name="Rectangle 3"/>
          <p:cNvSpPr>
            <a:spLocks noGrp="1" noChangeArrowheads="1"/>
          </p:cNvSpPr>
          <p:nvPr>
            <p:ph type="body" idx="1"/>
          </p:nvPr>
        </p:nvSpPr>
        <p:spPr/>
        <p:txBody>
          <a:bodyPr/>
          <a:lstStyle/>
          <a:p>
            <a:r>
              <a:rPr lang="zh-CN" altLang="en-US" sz="2800"/>
              <a:t>（</a:t>
            </a:r>
            <a:r>
              <a:rPr lang="en-US" altLang="zh-CN" sz="2800"/>
              <a:t>2</a:t>
            </a:r>
            <a:r>
              <a:rPr lang="zh-CN" altLang="en-US" sz="2800"/>
              <a:t>）整体式基础</a:t>
            </a:r>
          </a:p>
          <a:p>
            <a:r>
              <a:rPr lang="zh-CN" altLang="en-US" sz="2800"/>
              <a:t>由于是整体式基础，弯矩合力为</a:t>
            </a:r>
            <a:r>
              <a:rPr lang="en-US" altLang="zh-CN" sz="2800"/>
              <a:t>0</a:t>
            </a:r>
          </a:p>
          <a:p>
            <a:endParaRPr lang="en-US" altLang="zh-CN" sz="2800"/>
          </a:p>
          <a:p>
            <a:endParaRPr lang="en-US" altLang="zh-CN" sz="2800"/>
          </a:p>
          <a:p>
            <a:r>
              <a:rPr lang="zh-CN" altLang="en-US" sz="2800"/>
              <a:t>基底应力</a:t>
            </a:r>
            <a:r>
              <a:rPr lang="en-US" altLang="zh-CN" sz="2800" i="1"/>
              <a:t>σ</a:t>
            </a:r>
            <a:r>
              <a:rPr lang="zh-CN" altLang="en-US" sz="2800"/>
              <a:t>：</a:t>
            </a:r>
          </a:p>
          <a:p>
            <a:endParaRPr lang="zh-CN" altLang="en-US" sz="3600"/>
          </a:p>
          <a:p>
            <a:r>
              <a:rPr lang="zh-CN" altLang="en-US" sz="2400"/>
              <a:t> 					  </a:t>
            </a:r>
            <a:r>
              <a:rPr lang="en-US" altLang="zh-CN" sz="2000"/>
              <a:t>《</a:t>
            </a:r>
            <a:r>
              <a:rPr lang="zh-CN" altLang="en-US" sz="2000"/>
              <a:t>基础规范</a:t>
            </a:r>
            <a:r>
              <a:rPr lang="en-US" altLang="zh-CN" sz="2000"/>
              <a:t>》</a:t>
            </a:r>
            <a:r>
              <a:rPr lang="zh-CN" altLang="en-US" sz="2000"/>
              <a:t>（</a:t>
            </a:r>
            <a:r>
              <a:rPr lang="en-US" altLang="zh-CN" sz="2000"/>
              <a:t>3.2.2-1</a:t>
            </a:r>
            <a:r>
              <a:rPr lang="zh-CN" altLang="en-US" sz="2000"/>
              <a:t>）</a:t>
            </a:r>
          </a:p>
        </p:txBody>
      </p:sp>
      <p:sp>
        <p:nvSpPr>
          <p:cNvPr id="226309" name="Rectangle 5"/>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26308" name="Object 4"/>
          <p:cNvGraphicFramePr>
            <a:graphicFrameLocks noChangeAspect="1"/>
          </p:cNvGraphicFramePr>
          <p:nvPr/>
        </p:nvGraphicFramePr>
        <p:xfrm>
          <a:off x="3867150" y="3068638"/>
          <a:ext cx="1884363" cy="642937"/>
        </p:xfrm>
        <a:graphic>
          <a:graphicData uri="http://schemas.openxmlformats.org/presentationml/2006/ole">
            <p:oleObj spid="_x0000_s226308" name="Equation" r:id="rId3" imgW="1257120" imgH="431640" progId="Equation.DSMT4">
              <p:embed/>
            </p:oleObj>
          </a:graphicData>
        </a:graphic>
      </p:graphicFrame>
      <p:sp>
        <p:nvSpPr>
          <p:cNvPr id="226311" name="Rectangle 7"/>
          <p:cNvSpPr>
            <a:spLocks noChangeArrowheads="1"/>
          </p:cNvSpPr>
          <p:nvPr/>
        </p:nvSpPr>
        <p:spPr bwMode="auto">
          <a:xfrm>
            <a:off x="0" y="3214688"/>
            <a:ext cx="9144000" cy="0"/>
          </a:xfrm>
          <a:prstGeom prst="rect">
            <a:avLst/>
          </a:prstGeom>
          <a:noFill/>
          <a:ln w="9525">
            <a:noFill/>
            <a:miter lim="800000"/>
            <a:headEnd/>
            <a:tailEnd/>
          </a:ln>
          <a:effectLst/>
        </p:spPr>
        <p:txBody>
          <a:bodyPr wrap="none" lIns="92075" tIns="46038" rIns="92075" bIns="46038" anchor="ctr">
            <a:spAutoFit/>
          </a:bodyPr>
          <a:lstStyle/>
          <a:p>
            <a:endParaRPr lang="zh-CN" altLang="en-US"/>
          </a:p>
        </p:txBody>
      </p:sp>
      <p:graphicFrame>
        <p:nvGraphicFramePr>
          <p:cNvPr id="226310" name="Object 6"/>
          <p:cNvGraphicFramePr>
            <a:graphicFrameLocks noChangeAspect="1"/>
          </p:cNvGraphicFramePr>
          <p:nvPr/>
        </p:nvGraphicFramePr>
        <p:xfrm>
          <a:off x="4356100" y="4292600"/>
          <a:ext cx="914400" cy="642938"/>
        </p:xfrm>
        <a:graphic>
          <a:graphicData uri="http://schemas.openxmlformats.org/presentationml/2006/ole">
            <p:oleObj spid="_x0000_s226310" name="Equation" r:id="rId4" imgW="609480" imgH="431640" progId="Equation.DSMT4">
              <p:embed/>
            </p:oleObj>
          </a:graphicData>
        </a:graphic>
      </p:graphicFrame>
      <p:sp>
        <p:nvSpPr>
          <p:cNvPr id="226312" name="Rectangle 8"/>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1.</a:t>
            </a:r>
            <a:r>
              <a:rPr lang="zh-CN" altLang="en-US" sz="2600">
                <a:solidFill>
                  <a:srgbClr val="FFFF00"/>
                </a:solidFill>
                <a:effectLst>
                  <a:outerShdw blurRad="38100" dist="38100" dir="2700000" algn="tl">
                    <a:srgbClr val="000000"/>
                  </a:outerShdw>
                </a:effectLst>
                <a:latin typeface="Times New Roman" pitchFamily="18" charset="0"/>
              </a:rPr>
              <a:t>基底应力</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E38316C4-00BC-4B8E-A71C-6FDF4270321C}" type="slidenum">
              <a:rPr lang="en-US" altLang="zh-CN"/>
              <a:pPr/>
              <a:t>69</a:t>
            </a:fld>
            <a:endParaRPr lang="en-US" altLang="zh-CN"/>
          </a:p>
        </p:txBody>
      </p:sp>
      <p:sp>
        <p:nvSpPr>
          <p:cNvPr id="227331" name="Rectangle 3"/>
          <p:cNvSpPr>
            <a:spLocks noGrp="1" noChangeArrowheads="1"/>
          </p:cNvSpPr>
          <p:nvPr>
            <p:ph type="body" idx="1"/>
          </p:nvPr>
        </p:nvSpPr>
        <p:spPr>
          <a:xfrm>
            <a:off x="685800" y="1981200"/>
            <a:ext cx="3886200" cy="4114800"/>
          </a:xfrm>
        </p:spPr>
        <p:txBody>
          <a:bodyPr/>
          <a:lstStyle/>
          <a:p>
            <a:pPr>
              <a:lnSpc>
                <a:spcPct val="90000"/>
              </a:lnSpc>
            </a:pPr>
            <a:r>
              <a:rPr lang="zh-CN" altLang="en-US" sz="2400"/>
              <a:t>（</a:t>
            </a:r>
            <a:r>
              <a:rPr lang="en-US" altLang="zh-CN" sz="2400"/>
              <a:t>1</a:t>
            </a:r>
            <a:r>
              <a:rPr lang="zh-CN" altLang="en-US" sz="2400"/>
              <a:t>）分离式基础（刚性基础）</a:t>
            </a:r>
          </a:p>
          <a:p>
            <a:pPr>
              <a:lnSpc>
                <a:spcPct val="90000"/>
              </a:lnSpc>
            </a:pPr>
            <a:r>
              <a:rPr lang="zh-CN" altLang="en-US" sz="2400"/>
              <a:t>如果基础尺寸满足刚性角</a:t>
            </a:r>
            <a:r>
              <a:rPr lang="en-US" altLang="zh-CN" sz="2400" i="1"/>
              <a:t>a</a:t>
            </a:r>
            <a:r>
              <a:rPr lang="zh-CN" altLang="en-US" sz="2400"/>
              <a:t>的扩散范围，则不用进行强度验算。</a:t>
            </a:r>
          </a:p>
          <a:p>
            <a:pPr>
              <a:lnSpc>
                <a:spcPct val="90000"/>
              </a:lnSpc>
            </a:pPr>
            <a:r>
              <a:rPr lang="zh-CN" altLang="en-US" sz="2400"/>
              <a:t>当用强度等级为</a:t>
            </a:r>
            <a:r>
              <a:rPr lang="en-US" altLang="zh-CN" sz="2400"/>
              <a:t>M5</a:t>
            </a:r>
            <a:r>
              <a:rPr lang="zh-CN" altLang="en-US" sz="2400"/>
              <a:t>的砂浆砌筑时，刚性角</a:t>
            </a:r>
            <a:r>
              <a:rPr lang="en-US" altLang="zh-CN" sz="2400" i="1"/>
              <a:t>a</a:t>
            </a:r>
            <a:r>
              <a:rPr lang="zh-CN" altLang="en-US" sz="2400"/>
              <a:t>不应大于</a:t>
            </a:r>
            <a:r>
              <a:rPr lang="en-US" altLang="zh-CN" sz="2400"/>
              <a:t>30°</a:t>
            </a:r>
            <a:r>
              <a:rPr lang="zh-CN" altLang="en-US" sz="2400"/>
              <a:t>；当用</a:t>
            </a:r>
            <a:r>
              <a:rPr lang="en-US" altLang="zh-CN" sz="2400"/>
              <a:t>M5</a:t>
            </a:r>
            <a:r>
              <a:rPr lang="zh-CN" altLang="en-US" sz="2400"/>
              <a:t>以上的砂浆砌筑时，不应大于</a:t>
            </a:r>
            <a:r>
              <a:rPr lang="en-US" altLang="zh-CN" sz="2400"/>
              <a:t>35°</a:t>
            </a:r>
            <a:r>
              <a:rPr lang="zh-CN" altLang="en-US" sz="2400"/>
              <a:t>；对于混凝土，不应大于</a:t>
            </a:r>
            <a:r>
              <a:rPr lang="en-US" altLang="zh-CN" sz="2400"/>
              <a:t>40°</a:t>
            </a:r>
            <a:r>
              <a:rPr lang="zh-CN" altLang="en-US" sz="2400"/>
              <a:t>。</a:t>
            </a:r>
          </a:p>
        </p:txBody>
      </p:sp>
      <p:pic>
        <p:nvPicPr>
          <p:cNvPr id="227332" name="Picture 4"/>
          <p:cNvPicPr>
            <a:picLocks noChangeAspect="1" noChangeArrowheads="1"/>
          </p:cNvPicPr>
          <p:nvPr/>
        </p:nvPicPr>
        <p:blipFill>
          <a:blip r:embed="rId2"/>
          <a:srcRect/>
          <a:stretch>
            <a:fillRect/>
          </a:stretch>
        </p:blipFill>
        <p:spPr bwMode="auto">
          <a:xfrm>
            <a:off x="5651500" y="2852738"/>
            <a:ext cx="2962275" cy="2255837"/>
          </a:xfrm>
          <a:prstGeom prst="rect">
            <a:avLst/>
          </a:prstGeom>
          <a:solidFill>
            <a:schemeClr val="tx1"/>
          </a:solidFill>
          <a:ln w="9525">
            <a:noFill/>
            <a:miter lim="800000"/>
            <a:headEnd/>
            <a:tailEnd/>
          </a:ln>
        </p:spPr>
      </p:pic>
      <p:sp>
        <p:nvSpPr>
          <p:cNvPr id="227334" name="Rectangle 6"/>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2.</a:t>
            </a:r>
            <a:r>
              <a:rPr lang="zh-CN" altLang="en-US" sz="2600">
                <a:solidFill>
                  <a:srgbClr val="FFFF00"/>
                </a:solidFill>
                <a:effectLst>
                  <a:outerShdw blurRad="38100" dist="38100" dir="2700000" algn="tl">
                    <a:srgbClr val="000000"/>
                  </a:outerShdw>
                </a:effectLst>
                <a:latin typeface="Times New Roman" pitchFamily="18" charset="0"/>
              </a:rPr>
              <a:t>基础强度验算</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8C4B3A9-D31F-4866-94B7-71A49D224FB1}" type="slidenum">
              <a:rPr lang="en-US" altLang="zh-CN"/>
              <a:pPr/>
              <a:t>70</a:t>
            </a:fld>
            <a:endParaRPr lang="en-US" altLang="zh-CN"/>
          </a:p>
        </p:txBody>
      </p:sp>
      <p:sp>
        <p:nvSpPr>
          <p:cNvPr id="237571" name="Rectangle 3"/>
          <p:cNvSpPr>
            <a:spLocks noGrp="1" noChangeArrowheads="1"/>
          </p:cNvSpPr>
          <p:nvPr>
            <p:ph type="body" idx="1"/>
          </p:nvPr>
        </p:nvSpPr>
        <p:spPr/>
        <p:txBody>
          <a:bodyPr/>
          <a:lstStyle/>
          <a:p>
            <a:r>
              <a:rPr lang="zh-CN" altLang="en-US" sz="2400"/>
              <a:t>（</a:t>
            </a:r>
            <a:r>
              <a:rPr lang="en-US" altLang="zh-CN" sz="2400"/>
              <a:t>2</a:t>
            </a:r>
            <a:r>
              <a:rPr lang="zh-CN" altLang="en-US" sz="2400"/>
              <a:t>）整体式基础</a:t>
            </a:r>
          </a:p>
          <a:p>
            <a:r>
              <a:rPr lang="zh-CN" altLang="en-US" sz="2400"/>
              <a:t>作用于基础的均布荷载为地基反力与洞内水重之和，因为地基反力按均匀分布考虑，基础自重与洞内水重均与地基反力相抵消。</a:t>
            </a:r>
          </a:p>
          <a:p>
            <a:r>
              <a:rPr lang="zh-CN" altLang="en-US" sz="2400"/>
              <a:t>将整体式基础考虑为两端悬臂的受弯构件计算其内力及验算。</a:t>
            </a:r>
          </a:p>
          <a:p>
            <a:endParaRPr lang="en-US" altLang="zh-CN" sz="2400"/>
          </a:p>
        </p:txBody>
      </p:sp>
      <p:sp>
        <p:nvSpPr>
          <p:cNvPr id="237572" name="Rectangle 4"/>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四 基础验算</a:t>
            </a:r>
            <a:r>
              <a:rPr lang="zh-CN" altLang="en-US" sz="2600">
                <a:solidFill>
                  <a:srgbClr val="FFFF00"/>
                </a:solidFill>
                <a:effectLst>
                  <a:outerShdw blurRad="38100" dist="38100" dir="2700000" algn="tl">
                    <a:srgbClr val="000000"/>
                  </a:outerShdw>
                </a:effectLst>
              </a:rPr>
              <a:t/>
            </a:r>
            <a:br>
              <a:rPr lang="zh-CN" altLang="en-US" sz="2600">
                <a:solidFill>
                  <a:srgbClr val="FFFF00"/>
                </a:solidFill>
                <a:effectLst>
                  <a:outerShdw blurRad="38100" dist="38100" dir="2700000" algn="tl">
                    <a:srgbClr val="000000"/>
                  </a:outerShdw>
                </a:effectLst>
              </a:rPr>
            </a:br>
            <a:r>
              <a:rPr lang="zh-CN" altLang="en-US" sz="2600">
                <a:solidFill>
                  <a:srgbClr val="FFFF00"/>
                </a:solidFill>
                <a:effectLst>
                  <a:outerShdw blurRad="38100" dist="38100" dir="2700000" algn="tl">
                    <a:srgbClr val="000000"/>
                  </a:outerShdw>
                </a:effectLst>
              </a:rPr>
              <a:t> </a:t>
            </a:r>
            <a:r>
              <a:rPr lang="en-US" altLang="zh-CN" sz="2600">
                <a:solidFill>
                  <a:srgbClr val="FFFF00"/>
                </a:solidFill>
                <a:effectLst>
                  <a:outerShdw blurRad="38100" dist="38100" dir="2700000" algn="tl">
                    <a:srgbClr val="000000"/>
                  </a:outerShdw>
                </a:effectLst>
                <a:latin typeface="Times New Roman" pitchFamily="18" charset="0"/>
              </a:rPr>
              <a:t>2.</a:t>
            </a:r>
            <a:r>
              <a:rPr lang="zh-CN" altLang="en-US" sz="2600">
                <a:solidFill>
                  <a:srgbClr val="FFFF00"/>
                </a:solidFill>
                <a:effectLst>
                  <a:outerShdw blurRad="38100" dist="38100" dir="2700000" algn="tl">
                    <a:srgbClr val="000000"/>
                  </a:outerShdw>
                </a:effectLst>
                <a:latin typeface="Times New Roman" pitchFamily="18" charset="0"/>
              </a:rPr>
              <a:t>基础强度验算</a:t>
            </a:r>
          </a:p>
        </p:txBody>
      </p:sp>
      <p:pic>
        <p:nvPicPr>
          <p:cNvPr id="237573" name="Picture 5"/>
          <p:cNvPicPr>
            <a:picLocks noChangeAspect="1" noChangeArrowheads="1"/>
          </p:cNvPicPr>
          <p:nvPr/>
        </p:nvPicPr>
        <p:blipFill>
          <a:blip r:embed="rId2"/>
          <a:srcRect/>
          <a:stretch>
            <a:fillRect/>
          </a:stretch>
        </p:blipFill>
        <p:spPr bwMode="auto">
          <a:xfrm>
            <a:off x="2771775" y="4292600"/>
            <a:ext cx="3375025" cy="2068513"/>
          </a:xfrm>
          <a:prstGeom prst="rect">
            <a:avLst/>
          </a:prstGeom>
          <a:solidFill>
            <a:schemeClr val="tx1"/>
          </a:solidFill>
          <a:ln w="9525">
            <a:noFill/>
            <a:miter lim="800000"/>
            <a:headEnd/>
            <a:tailEnd/>
          </a:ln>
          <a:effec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64429CF3-ECCE-4947-BA16-DB8A7D3AB27E}" type="slidenum">
              <a:rPr lang="en-US" altLang="zh-CN"/>
              <a:pPr/>
              <a:t>71</a:t>
            </a:fld>
            <a:endParaRPr lang="en-US" altLang="zh-CN"/>
          </a:p>
        </p:txBody>
      </p:sp>
      <p:sp>
        <p:nvSpPr>
          <p:cNvPr id="251907" name="Rectangle 3"/>
          <p:cNvSpPr>
            <a:spLocks noGrp="1" noChangeArrowheads="1"/>
          </p:cNvSpPr>
          <p:nvPr>
            <p:ph type="body" idx="1"/>
          </p:nvPr>
        </p:nvSpPr>
        <p:spPr/>
        <p:txBody>
          <a:bodyPr/>
          <a:lstStyle/>
          <a:p>
            <a:r>
              <a:rPr lang="zh-CN" altLang="en-US" sz="2400"/>
              <a:t>涵洞虽然构造简单，单道造价低，但由于其分布在全线，其工程总量在全路的构造物中所占比重也很大。因此，合理的结构设计对于整条公路的造价和使用质量都有很大的影响。</a:t>
            </a:r>
          </a:p>
          <a:p>
            <a:r>
              <a:rPr lang="zh-CN" altLang="en-US" sz="2400"/>
              <a:t>在以往涵洞设计中，对于涵洞尺寸及配筋的确定均以参照通用图为准。随着新规范的实施以及高填土涵洞的不断出现，以往的通用图不再适用。</a:t>
            </a:r>
          </a:p>
          <a:p>
            <a:r>
              <a:rPr lang="zh-CN" altLang="en-US" sz="2400"/>
              <a:t>这也要求小桥涵工程师们能够与时俱进，安全经济的对涵洞结构进行设计和验算。</a:t>
            </a:r>
          </a:p>
        </p:txBody>
      </p:sp>
      <p:sp>
        <p:nvSpPr>
          <p:cNvPr id="251909" name="Rectangle 5"/>
          <p:cNvSpPr>
            <a:spLocks noChangeArrowheads="1"/>
          </p:cNvSpPr>
          <p:nvPr/>
        </p:nvSpPr>
        <p:spPr bwMode="auto">
          <a:xfrm>
            <a:off x="684213" y="549275"/>
            <a:ext cx="7772400" cy="1143000"/>
          </a:xfrm>
          <a:prstGeom prst="rect">
            <a:avLst/>
          </a:prstGeom>
          <a:noFill/>
          <a:ln w="9525">
            <a:noFill/>
            <a:miter lim="800000"/>
            <a:headEnd/>
            <a:tailEnd/>
          </a:ln>
          <a:effectLst/>
        </p:spPr>
        <p:txBody>
          <a:bodyPr lIns="92075" tIns="46038" rIns="92075" bIns="46038" anchor="ctr"/>
          <a:lstStyle/>
          <a:p>
            <a:r>
              <a:rPr lang="zh-CN" altLang="en-US" sz="2800">
                <a:solidFill>
                  <a:srgbClr val="FFFF00"/>
                </a:solidFill>
                <a:effectLst>
                  <a:outerShdw blurRad="38100" dist="38100" dir="2700000" algn="tl">
                    <a:srgbClr val="000000"/>
                  </a:outerShdw>
                </a:effectLst>
              </a:rPr>
              <a:t>五 结语</a:t>
            </a:r>
            <a:endParaRPr lang="zh-CN" altLang="en-US" sz="2600">
              <a:solidFill>
                <a:srgbClr val="FFFF00"/>
              </a:solidFill>
              <a:effectLst>
                <a:outerShdw blurRad="38100" dist="38100" dir="2700000" algn="tl">
                  <a:srgbClr val="000000"/>
                </a:outerShdw>
              </a:effectLst>
              <a:latin typeface="Times New Roman" pitchFamily="18"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2"/>
          </p:nvPr>
        </p:nvSpPr>
        <p:spPr/>
        <p:txBody>
          <a:bodyPr/>
          <a:lstStyle/>
          <a:p>
            <a:fld id="{A9C74BFF-9F46-429D-AE93-DAD3C9230F7F}" type="slidenum">
              <a:rPr lang="en-US" altLang="zh-CN"/>
              <a:pPr/>
              <a:t>72</a:t>
            </a:fld>
            <a:endParaRPr lang="en-US" altLang="zh-CN"/>
          </a:p>
        </p:txBody>
      </p:sp>
      <p:sp>
        <p:nvSpPr>
          <p:cNvPr id="238594" name="Rectangle 2"/>
          <p:cNvSpPr>
            <a:spLocks noGrp="1" noChangeArrowheads="1"/>
          </p:cNvSpPr>
          <p:nvPr>
            <p:ph type="title"/>
          </p:nvPr>
        </p:nvSpPr>
        <p:spPr/>
        <p:txBody>
          <a:bodyPr/>
          <a:lstStyle/>
          <a:p>
            <a:endParaRPr lang="zh-CN" altLang="zh-CN"/>
          </a:p>
        </p:txBody>
      </p:sp>
      <p:sp>
        <p:nvSpPr>
          <p:cNvPr id="238595" name="Rectangle 3"/>
          <p:cNvSpPr>
            <a:spLocks noGrp="1" noChangeArrowheads="1"/>
          </p:cNvSpPr>
          <p:nvPr>
            <p:ph type="body" idx="1"/>
          </p:nvPr>
        </p:nvSpPr>
        <p:spPr/>
        <p:txBody>
          <a:bodyPr/>
          <a:lstStyle/>
          <a:p>
            <a:pPr algn="ctr">
              <a:buFont typeface="Wingdings" pitchFamily="2" charset="2"/>
              <a:buNone/>
            </a:pPr>
            <a:endParaRPr lang="en-US" altLang="zh-CN" sz="1000">
              <a:solidFill>
                <a:srgbClr val="FFFF00"/>
              </a:solidFill>
              <a:latin typeface="楷体_GB2312" pitchFamily="49" charset="-122"/>
              <a:ea typeface="楷体_GB2312" pitchFamily="49" charset="-122"/>
            </a:endParaRPr>
          </a:p>
          <a:p>
            <a:pPr algn="ctr">
              <a:buFont typeface="Wingdings" pitchFamily="2" charset="2"/>
              <a:buNone/>
            </a:pPr>
            <a:r>
              <a:rPr lang="zh-CN" altLang="en-US" sz="7200">
                <a:solidFill>
                  <a:srgbClr val="FFFF00"/>
                </a:solidFill>
                <a:latin typeface="楷体_GB2312" pitchFamily="49" charset="-122"/>
                <a:ea typeface="楷体_GB2312" pitchFamily="49" charset="-122"/>
              </a:rPr>
              <a:t>谢 谢</a:t>
            </a:r>
          </a:p>
          <a:p>
            <a:pPr algn="ctr">
              <a:buFont typeface="Wingdings" pitchFamily="2" charset="2"/>
              <a:buNone/>
            </a:pPr>
            <a:endParaRPr lang="zh-CN" altLang="en-US" sz="2800">
              <a:solidFill>
                <a:srgbClr val="FFFF00"/>
              </a:solidFill>
              <a:latin typeface="宋体" pitchFamily="2" charset="-122"/>
            </a:endParaRPr>
          </a:p>
          <a:p>
            <a:pPr algn="ctr">
              <a:buFont typeface="Wingdings" pitchFamily="2" charset="2"/>
              <a:buNone/>
            </a:pPr>
            <a:r>
              <a:rPr lang="en-US" altLang="zh-CN" sz="2800">
                <a:solidFill>
                  <a:srgbClr val="FFFF00"/>
                </a:solidFill>
                <a:latin typeface="宋体" pitchFamily="2" charset="-122"/>
              </a:rPr>
              <a:t>E-mail: </a:t>
            </a:r>
            <a:r>
              <a:rPr lang="en-US" altLang="zh-CN" sz="2800">
                <a:solidFill>
                  <a:srgbClr val="FFFF00"/>
                </a:solidFill>
                <a:latin typeface="宋体" pitchFamily="2" charset="-122"/>
                <a:hlinkClick r:id="rId2"/>
              </a:rPr>
              <a:t>zhaogen8374@163.com</a:t>
            </a:r>
            <a:endParaRPr lang="en-US" altLang="zh-CN" sz="2800">
              <a:solidFill>
                <a:srgbClr val="FFFF00"/>
              </a:solidFill>
              <a:latin typeface="宋体" pitchFamily="2" charset="-122"/>
            </a:endParaRPr>
          </a:p>
          <a:p>
            <a:pPr algn="ctr">
              <a:buFont typeface="Wingdings" pitchFamily="2" charset="2"/>
              <a:buNone/>
            </a:pPr>
            <a:r>
              <a:rPr lang="en-US" altLang="zh-CN" sz="2800">
                <a:solidFill>
                  <a:srgbClr val="FFFF00"/>
                </a:solidFill>
                <a:latin typeface="宋体" pitchFamily="2" charset="-122"/>
              </a:rPr>
              <a:t>QQ: 84344277</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项目总览">
  <a:themeElements>
    <a:clrScheme name="项目总览 1">
      <a:dk1>
        <a:srgbClr val="000000"/>
      </a:dk1>
      <a:lt1>
        <a:srgbClr val="FFFFFF"/>
      </a:lt1>
      <a:dk2>
        <a:srgbClr val="0066CC"/>
      </a:dk2>
      <a:lt2>
        <a:srgbClr val="CBCBCB"/>
      </a:lt2>
      <a:accent1>
        <a:srgbClr val="00CCFF"/>
      </a:accent1>
      <a:accent2>
        <a:srgbClr val="00FFCC"/>
      </a:accent2>
      <a:accent3>
        <a:srgbClr val="AAB8E2"/>
      </a:accent3>
      <a:accent4>
        <a:srgbClr val="DADADA"/>
      </a:accent4>
      <a:accent5>
        <a:srgbClr val="AAE2FF"/>
      </a:accent5>
      <a:accent6>
        <a:srgbClr val="00E7B9"/>
      </a:accent6>
      <a:hlink>
        <a:srgbClr val="FF3300"/>
      </a:hlink>
      <a:folHlink>
        <a:srgbClr val="FF7C80"/>
      </a:folHlink>
    </a:clrScheme>
    <a:fontScheme name="项目总览">
      <a:majorFont>
        <a:latin typeface="Times New Roman"/>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2075" tIns="46038" rIns="92075" bIns="46038"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2075" tIns="46038" rIns="92075" bIns="46038"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宋体" pitchFamily="2" charset="-122"/>
            <a:ea typeface="宋体" pitchFamily="2" charset="-122"/>
            <a:cs typeface="Times New Roman" pitchFamily="18" charset="0"/>
          </a:defRPr>
        </a:defPPr>
      </a:lstStyle>
    </a:lnDef>
  </a:objectDefaults>
  <a:extraClrSchemeLst>
    <a:extraClrScheme>
      <a:clrScheme name="项目总览 1">
        <a:dk1>
          <a:srgbClr val="000000"/>
        </a:dk1>
        <a:lt1>
          <a:srgbClr val="FFFFFF"/>
        </a:lt1>
        <a:dk2>
          <a:srgbClr val="0066CC"/>
        </a:dk2>
        <a:lt2>
          <a:srgbClr val="CBCBCB"/>
        </a:lt2>
        <a:accent1>
          <a:srgbClr val="00CCFF"/>
        </a:accent1>
        <a:accent2>
          <a:srgbClr val="00FFCC"/>
        </a:accent2>
        <a:accent3>
          <a:srgbClr val="AAB8E2"/>
        </a:accent3>
        <a:accent4>
          <a:srgbClr val="DADADA"/>
        </a:accent4>
        <a:accent5>
          <a:srgbClr val="AAE2FF"/>
        </a:accent5>
        <a:accent6>
          <a:srgbClr val="00E7B9"/>
        </a:accent6>
        <a:hlink>
          <a:srgbClr val="FF3300"/>
        </a:hlink>
        <a:folHlink>
          <a:srgbClr val="FF7C80"/>
        </a:folHlink>
      </a:clrScheme>
      <a:clrMap bg1="dk2" tx1="lt1" bg2="dk1" tx2="lt2" accent1="accent1" accent2="accent2" accent3="accent3" accent4="accent4" accent5="accent5" accent6="accent6" hlink="hlink" folHlink="folHlink"/>
    </a:extraClrScheme>
    <a:extraClrScheme>
      <a:clrScheme name="项目总览 2">
        <a:dk1>
          <a:srgbClr val="000000"/>
        </a:dk1>
        <a:lt1>
          <a:srgbClr val="FFFFFF"/>
        </a:lt1>
        <a:dk2>
          <a:srgbClr val="000000"/>
        </a:dk2>
        <a:lt2>
          <a:srgbClr val="868686"/>
        </a:lt2>
        <a:accent1>
          <a:srgbClr val="3366FF"/>
        </a:accent1>
        <a:accent2>
          <a:srgbClr val="009900"/>
        </a:accent2>
        <a:accent3>
          <a:srgbClr val="FFFFFF"/>
        </a:accent3>
        <a:accent4>
          <a:srgbClr val="000000"/>
        </a:accent4>
        <a:accent5>
          <a:srgbClr val="ADB8FF"/>
        </a:accent5>
        <a:accent6>
          <a:srgbClr val="008A00"/>
        </a:accent6>
        <a:hlink>
          <a:srgbClr val="FF0033"/>
        </a:hlink>
        <a:folHlink>
          <a:srgbClr val="CCCCCC"/>
        </a:folHlink>
      </a:clrScheme>
      <a:clrMap bg1="lt1" tx1="dk1" bg2="lt2" tx2="dk2" accent1="accent1" accent2="accent2" accent3="accent3" accent4="accent4" accent5="accent5" accent6="accent6" hlink="hlink" folHlink="folHlink"/>
    </a:extraClrScheme>
    <a:extraClrScheme>
      <a:clrScheme name="项目总览 3">
        <a:dk1>
          <a:srgbClr val="000000"/>
        </a:dk1>
        <a:lt1>
          <a:srgbClr val="FFFFFF"/>
        </a:lt1>
        <a:dk2>
          <a:srgbClr val="000000"/>
        </a:dk2>
        <a:lt2>
          <a:srgbClr val="868686"/>
        </a:lt2>
        <a:accent1>
          <a:srgbClr val="EAEAEA"/>
        </a:accent1>
        <a:accent2>
          <a:srgbClr val="5F5F5F"/>
        </a:accent2>
        <a:accent3>
          <a:srgbClr val="FFFFFF"/>
        </a:accent3>
        <a:accent4>
          <a:srgbClr val="000000"/>
        </a:accent4>
        <a:accent5>
          <a:srgbClr val="F3F3F3"/>
        </a:accent5>
        <a:accent6>
          <a:srgbClr val="555555"/>
        </a:accent6>
        <a:hlink>
          <a:srgbClr val="969696"/>
        </a:hlink>
        <a:folHlink>
          <a:srgbClr val="CBCBC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Mountain Top</Template>
  <TotalTime>3480</TotalTime>
  <Words>5982</Words>
  <Application>Microsoft PowerPoint</Application>
  <PresentationFormat>全屏显示(4:3)</PresentationFormat>
  <Paragraphs>569</Paragraphs>
  <Slides>72</Slides>
  <Notes>9</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72</vt:i4>
      </vt:variant>
    </vt:vector>
  </HeadingPairs>
  <TitlesOfParts>
    <vt:vector size="80" baseType="lpstr">
      <vt:lpstr>Times New Roman</vt:lpstr>
      <vt:lpstr>宋体</vt:lpstr>
      <vt:lpstr>Arial</vt:lpstr>
      <vt:lpstr>Wingdings</vt:lpstr>
      <vt:lpstr>Arial Unicode MS</vt:lpstr>
      <vt:lpstr>楷体_GB2312</vt:lpstr>
      <vt:lpstr>项目总览</vt:lpstr>
      <vt:lpstr>MathType 5.0 Equation</vt:lpstr>
      <vt:lpstr> 现行规范下盖板涵的结构验算 </vt:lpstr>
      <vt:lpstr>一 概述  1.当前国内高速公路的发展趋势</vt:lpstr>
      <vt:lpstr>一 概述 2.不同涵洞类型的优缺点以及比选</vt:lpstr>
      <vt:lpstr> </vt:lpstr>
      <vt:lpstr>一 概述 3.盖板涵整体结构验算的内容</vt:lpstr>
      <vt:lpstr>  </vt:lpstr>
      <vt:lpstr> 二 盖板验算  1.计算假定及参数的选取</vt:lpstr>
      <vt:lpstr>二 盖板验算  2.计算内容</vt:lpstr>
      <vt:lpstr>3.作用   3.1永久作用</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新规范下盖板涵的结构验算</dc:title>
  <dc:creator>赵亘</dc:creator>
  <cp:lastModifiedBy>baihei</cp:lastModifiedBy>
  <cp:revision>125</cp:revision>
  <cp:lastPrinted>1601-01-01T00:00:00Z</cp:lastPrinted>
  <dcterms:created xsi:type="dcterms:W3CDTF">2004-01-13T05:58:54Z</dcterms:created>
  <dcterms:modified xsi:type="dcterms:W3CDTF">2010-01-26T16:29:35Z</dcterms:modified>
</cp:coreProperties>
</file>