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123"/>
  </p:notesMasterIdLst>
  <p:handoutMasterIdLst>
    <p:handoutMasterId r:id="rId124"/>
  </p:handoutMasterIdLst>
  <p:sldIdLst>
    <p:sldId id="257" r:id="rId2"/>
    <p:sldId id="332" r:id="rId3"/>
    <p:sldId id="262" r:id="rId4"/>
    <p:sldId id="263" r:id="rId5"/>
    <p:sldId id="258" r:id="rId6"/>
    <p:sldId id="259" r:id="rId7"/>
    <p:sldId id="264" r:id="rId8"/>
    <p:sldId id="265" r:id="rId9"/>
    <p:sldId id="266" r:id="rId10"/>
    <p:sldId id="260" r:id="rId11"/>
    <p:sldId id="267" r:id="rId12"/>
    <p:sldId id="382" r:id="rId13"/>
    <p:sldId id="268" r:id="rId14"/>
    <p:sldId id="269" r:id="rId15"/>
    <p:sldId id="270" r:id="rId16"/>
    <p:sldId id="271" r:id="rId17"/>
    <p:sldId id="272" r:id="rId18"/>
    <p:sldId id="335" r:id="rId19"/>
    <p:sldId id="336" r:id="rId20"/>
    <p:sldId id="273" r:id="rId21"/>
    <p:sldId id="334" r:id="rId22"/>
    <p:sldId id="333" r:id="rId23"/>
    <p:sldId id="278" r:id="rId24"/>
    <p:sldId id="274" r:id="rId25"/>
    <p:sldId id="276" r:id="rId26"/>
    <p:sldId id="277" r:id="rId27"/>
    <p:sldId id="337" r:id="rId28"/>
    <p:sldId id="275" r:id="rId29"/>
    <p:sldId id="280" r:id="rId30"/>
    <p:sldId id="281" r:id="rId31"/>
    <p:sldId id="290" r:id="rId32"/>
    <p:sldId id="338" r:id="rId33"/>
    <p:sldId id="283" r:id="rId34"/>
    <p:sldId id="339" r:id="rId35"/>
    <p:sldId id="284" r:id="rId36"/>
    <p:sldId id="340" r:id="rId37"/>
    <p:sldId id="285" r:id="rId38"/>
    <p:sldId id="286" r:id="rId39"/>
    <p:sldId id="341" r:id="rId40"/>
    <p:sldId id="288" r:id="rId41"/>
    <p:sldId id="287" r:id="rId42"/>
    <p:sldId id="292" r:id="rId43"/>
    <p:sldId id="289" r:id="rId44"/>
    <p:sldId id="293" r:id="rId45"/>
    <p:sldId id="282" r:id="rId46"/>
    <p:sldId id="294" r:id="rId47"/>
    <p:sldId id="295" r:id="rId48"/>
    <p:sldId id="296" r:id="rId49"/>
    <p:sldId id="297" r:id="rId50"/>
    <p:sldId id="298" r:id="rId51"/>
    <p:sldId id="343" r:id="rId52"/>
    <p:sldId id="342" r:id="rId53"/>
    <p:sldId id="344" r:id="rId54"/>
    <p:sldId id="299" r:id="rId55"/>
    <p:sldId id="300" r:id="rId56"/>
    <p:sldId id="301" r:id="rId57"/>
    <p:sldId id="302" r:id="rId58"/>
    <p:sldId id="346" r:id="rId59"/>
    <p:sldId id="345" r:id="rId60"/>
    <p:sldId id="304" r:id="rId61"/>
    <p:sldId id="303" r:id="rId62"/>
    <p:sldId id="306" r:id="rId63"/>
    <p:sldId id="307" r:id="rId64"/>
    <p:sldId id="347" r:id="rId65"/>
    <p:sldId id="308" r:id="rId66"/>
    <p:sldId id="309" r:id="rId67"/>
    <p:sldId id="310" r:id="rId68"/>
    <p:sldId id="348" r:id="rId69"/>
    <p:sldId id="311" r:id="rId70"/>
    <p:sldId id="349" r:id="rId71"/>
    <p:sldId id="350" r:id="rId72"/>
    <p:sldId id="312" r:id="rId73"/>
    <p:sldId id="313" r:id="rId74"/>
    <p:sldId id="314" r:id="rId75"/>
    <p:sldId id="315" r:id="rId76"/>
    <p:sldId id="351" r:id="rId77"/>
    <p:sldId id="316" r:id="rId78"/>
    <p:sldId id="352" r:id="rId79"/>
    <p:sldId id="317" r:id="rId80"/>
    <p:sldId id="319" r:id="rId81"/>
    <p:sldId id="354" r:id="rId82"/>
    <p:sldId id="320" r:id="rId83"/>
    <p:sldId id="321" r:id="rId84"/>
    <p:sldId id="353" r:id="rId85"/>
    <p:sldId id="322" r:id="rId86"/>
    <p:sldId id="324" r:id="rId87"/>
    <p:sldId id="355" r:id="rId88"/>
    <p:sldId id="323" r:id="rId89"/>
    <p:sldId id="356" r:id="rId90"/>
    <p:sldId id="325" r:id="rId91"/>
    <p:sldId id="357" r:id="rId92"/>
    <p:sldId id="326" r:id="rId93"/>
    <p:sldId id="358" r:id="rId94"/>
    <p:sldId id="359" r:id="rId95"/>
    <p:sldId id="327" r:id="rId96"/>
    <p:sldId id="328" r:id="rId97"/>
    <p:sldId id="329" r:id="rId98"/>
    <p:sldId id="330" r:id="rId99"/>
    <p:sldId id="331" r:id="rId100"/>
    <p:sldId id="360" r:id="rId101"/>
    <p:sldId id="361" r:id="rId102"/>
    <p:sldId id="362" r:id="rId103"/>
    <p:sldId id="363" r:id="rId104"/>
    <p:sldId id="364" r:id="rId105"/>
    <p:sldId id="365" r:id="rId106"/>
    <p:sldId id="366" r:id="rId107"/>
    <p:sldId id="367" r:id="rId108"/>
    <p:sldId id="368" r:id="rId109"/>
    <p:sldId id="369" r:id="rId110"/>
    <p:sldId id="370" r:id="rId111"/>
    <p:sldId id="371" r:id="rId112"/>
    <p:sldId id="372" r:id="rId113"/>
    <p:sldId id="373" r:id="rId114"/>
    <p:sldId id="374" r:id="rId115"/>
    <p:sldId id="375" r:id="rId116"/>
    <p:sldId id="376" r:id="rId117"/>
    <p:sldId id="377" r:id="rId118"/>
    <p:sldId id="378" r:id="rId119"/>
    <p:sldId id="379" r:id="rId120"/>
    <p:sldId id="380" r:id="rId121"/>
    <p:sldId id="381" r:id="rId122"/>
  </p:sldIdLst>
  <p:sldSz cx="9144000" cy="6858000" type="screen4x3"/>
  <p:notesSz cx="6858000" cy="9144000"/>
  <p:defaultTextStyle>
    <a:defPPr>
      <a:defRPr lang="en-US"/>
    </a:defPPr>
    <a:lvl1pPr algn="l" rtl="0" fontAlgn="base">
      <a:spcBef>
        <a:spcPct val="0"/>
      </a:spcBef>
      <a:spcAft>
        <a:spcPct val="0"/>
      </a:spcAft>
      <a:defRPr kumimoji="1" sz="2400" b="1" kern="1200" baseline="-25000">
        <a:solidFill>
          <a:schemeClr val="tx2"/>
        </a:solidFill>
        <a:latin typeface="Times New Roman" pitchFamily="18" charset="0"/>
        <a:ea typeface="黑体" pitchFamily="2" charset="-122"/>
        <a:cs typeface="+mn-cs"/>
      </a:defRPr>
    </a:lvl1pPr>
    <a:lvl2pPr marL="457200" algn="l" rtl="0" fontAlgn="base">
      <a:spcBef>
        <a:spcPct val="0"/>
      </a:spcBef>
      <a:spcAft>
        <a:spcPct val="0"/>
      </a:spcAft>
      <a:defRPr kumimoji="1" sz="2400" b="1" kern="1200" baseline="-25000">
        <a:solidFill>
          <a:schemeClr val="tx2"/>
        </a:solidFill>
        <a:latin typeface="Times New Roman" pitchFamily="18" charset="0"/>
        <a:ea typeface="黑体" pitchFamily="2" charset="-122"/>
        <a:cs typeface="+mn-cs"/>
      </a:defRPr>
    </a:lvl2pPr>
    <a:lvl3pPr marL="914400" algn="l" rtl="0" fontAlgn="base">
      <a:spcBef>
        <a:spcPct val="0"/>
      </a:spcBef>
      <a:spcAft>
        <a:spcPct val="0"/>
      </a:spcAft>
      <a:defRPr kumimoji="1" sz="2400" b="1" kern="1200" baseline="-25000">
        <a:solidFill>
          <a:schemeClr val="tx2"/>
        </a:solidFill>
        <a:latin typeface="Times New Roman" pitchFamily="18" charset="0"/>
        <a:ea typeface="黑体" pitchFamily="2" charset="-122"/>
        <a:cs typeface="+mn-cs"/>
      </a:defRPr>
    </a:lvl3pPr>
    <a:lvl4pPr marL="1371600" algn="l" rtl="0" fontAlgn="base">
      <a:spcBef>
        <a:spcPct val="0"/>
      </a:spcBef>
      <a:spcAft>
        <a:spcPct val="0"/>
      </a:spcAft>
      <a:defRPr kumimoji="1" sz="2400" b="1" kern="1200" baseline="-25000">
        <a:solidFill>
          <a:schemeClr val="tx2"/>
        </a:solidFill>
        <a:latin typeface="Times New Roman" pitchFamily="18" charset="0"/>
        <a:ea typeface="黑体" pitchFamily="2" charset="-122"/>
        <a:cs typeface="+mn-cs"/>
      </a:defRPr>
    </a:lvl4pPr>
    <a:lvl5pPr marL="1828800" algn="l" rtl="0" fontAlgn="base">
      <a:spcBef>
        <a:spcPct val="0"/>
      </a:spcBef>
      <a:spcAft>
        <a:spcPct val="0"/>
      </a:spcAft>
      <a:defRPr kumimoji="1" sz="2400" b="1" kern="1200" baseline="-25000">
        <a:solidFill>
          <a:schemeClr val="tx2"/>
        </a:solidFill>
        <a:latin typeface="Times New Roman" pitchFamily="18" charset="0"/>
        <a:ea typeface="黑体" pitchFamily="2" charset="-122"/>
        <a:cs typeface="+mn-cs"/>
      </a:defRPr>
    </a:lvl5pPr>
    <a:lvl6pPr marL="2286000" algn="l" defTabSz="914400" rtl="0" eaLnBrk="1" latinLnBrk="0" hangingPunct="1">
      <a:defRPr kumimoji="1" sz="2400" b="1" kern="1200" baseline="-25000">
        <a:solidFill>
          <a:schemeClr val="tx2"/>
        </a:solidFill>
        <a:latin typeface="Times New Roman" pitchFamily="18" charset="0"/>
        <a:ea typeface="黑体" pitchFamily="2" charset="-122"/>
        <a:cs typeface="+mn-cs"/>
      </a:defRPr>
    </a:lvl6pPr>
    <a:lvl7pPr marL="2743200" algn="l" defTabSz="914400" rtl="0" eaLnBrk="1" latinLnBrk="0" hangingPunct="1">
      <a:defRPr kumimoji="1" sz="2400" b="1" kern="1200" baseline="-25000">
        <a:solidFill>
          <a:schemeClr val="tx2"/>
        </a:solidFill>
        <a:latin typeface="Times New Roman" pitchFamily="18" charset="0"/>
        <a:ea typeface="黑体" pitchFamily="2" charset="-122"/>
        <a:cs typeface="+mn-cs"/>
      </a:defRPr>
    </a:lvl7pPr>
    <a:lvl8pPr marL="3200400" algn="l" defTabSz="914400" rtl="0" eaLnBrk="1" latinLnBrk="0" hangingPunct="1">
      <a:defRPr kumimoji="1" sz="2400" b="1" kern="1200" baseline="-25000">
        <a:solidFill>
          <a:schemeClr val="tx2"/>
        </a:solidFill>
        <a:latin typeface="Times New Roman" pitchFamily="18" charset="0"/>
        <a:ea typeface="黑体" pitchFamily="2" charset="-122"/>
        <a:cs typeface="+mn-cs"/>
      </a:defRPr>
    </a:lvl8pPr>
    <a:lvl9pPr marL="3657600" algn="l" defTabSz="914400" rtl="0" eaLnBrk="1" latinLnBrk="0" hangingPunct="1">
      <a:defRPr kumimoji="1" sz="2400" b="1" kern="1200" baseline="-25000">
        <a:solidFill>
          <a:schemeClr val="tx2"/>
        </a:solidFill>
        <a:latin typeface="Times New Roman" pitchFamily="18" charset="0"/>
        <a:ea typeface="黑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FFFF99"/>
    <a:srgbClr val="3333FF"/>
    <a:srgbClr val="333399"/>
    <a:srgbClr val="00FF00"/>
    <a:srgbClr val="FF66FF"/>
    <a:srgbClr val="FFFF66"/>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660" autoAdjust="0"/>
  </p:normalViewPr>
  <p:slideViewPr>
    <p:cSldViewPr>
      <p:cViewPr varScale="1">
        <p:scale>
          <a:sx n="72" d="100"/>
          <a:sy n="72" d="100"/>
        </p:scale>
        <p:origin x="-1104" y="-9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Lst>
  </p:outlineViewPr>
  <p:notesTextViewPr>
    <p:cViewPr>
      <p:scale>
        <a:sx n="100" d="100"/>
        <a:sy n="100" d="100"/>
      </p:scale>
      <p:origin x="0" y="0"/>
    </p:cViewPr>
  </p:notesTextViewPr>
  <p:sorterViewPr>
    <p:cViewPr>
      <p:scale>
        <a:sx n="66" d="100"/>
        <a:sy n="66" d="100"/>
      </p:scale>
      <p:origin x="0" y="1488"/>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notesMaster" Target="notesMasters/notesMaster1.xml"/><Relationship Id="rId128"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_rels/viewProps.xml.rels><?xml version="1.0" encoding="UTF-8" standalone="yes"?>
<Relationships xmlns="http://schemas.openxmlformats.org/package/2006/relationships"><Relationship Id="rId8" Type="http://schemas.openxmlformats.org/officeDocument/2006/relationships/slide" Target="slides/slide20.xml"/><Relationship Id="rId13" Type="http://schemas.openxmlformats.org/officeDocument/2006/relationships/slide" Target="slides/slide33.xml"/><Relationship Id="rId18" Type="http://schemas.openxmlformats.org/officeDocument/2006/relationships/slide" Target="slides/slide43.xml"/><Relationship Id="rId3" Type="http://schemas.openxmlformats.org/officeDocument/2006/relationships/slide" Target="slides/slide11.xml"/><Relationship Id="rId7" Type="http://schemas.openxmlformats.org/officeDocument/2006/relationships/slide" Target="slides/slide17.xml"/><Relationship Id="rId12" Type="http://schemas.openxmlformats.org/officeDocument/2006/relationships/slide" Target="slides/slide28.xml"/><Relationship Id="rId17" Type="http://schemas.openxmlformats.org/officeDocument/2006/relationships/slide" Target="slides/slide38.xml"/><Relationship Id="rId2" Type="http://schemas.openxmlformats.org/officeDocument/2006/relationships/slide" Target="slides/slide4.xml"/><Relationship Id="rId16" Type="http://schemas.openxmlformats.org/officeDocument/2006/relationships/slide" Target="slides/slide37.xml"/><Relationship Id="rId1" Type="http://schemas.openxmlformats.org/officeDocument/2006/relationships/slide" Target="slides/slide3.xml"/><Relationship Id="rId6" Type="http://schemas.openxmlformats.org/officeDocument/2006/relationships/slide" Target="slides/slide15.xml"/><Relationship Id="rId11" Type="http://schemas.openxmlformats.org/officeDocument/2006/relationships/slide" Target="slides/slide25.xml"/><Relationship Id="rId5" Type="http://schemas.openxmlformats.org/officeDocument/2006/relationships/slide" Target="slides/slide14.xml"/><Relationship Id="rId15" Type="http://schemas.openxmlformats.org/officeDocument/2006/relationships/slide" Target="slides/slide35.xml"/><Relationship Id="rId10" Type="http://schemas.openxmlformats.org/officeDocument/2006/relationships/slide" Target="slides/slide24.xml"/><Relationship Id="rId4" Type="http://schemas.openxmlformats.org/officeDocument/2006/relationships/slide" Target="slides/slide13.xml"/><Relationship Id="rId9" Type="http://schemas.openxmlformats.org/officeDocument/2006/relationships/slide" Target="slides/slide22.xml"/><Relationship Id="rId14"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7.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49.wmf"/><Relationship Id="rId1" Type="http://schemas.openxmlformats.org/officeDocument/2006/relationships/image" Target="../media/image48.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50.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5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zh-CN" altLang="en-US"/>
          </a:p>
        </p:txBody>
      </p:sp>
      <p:sp>
        <p:nvSpPr>
          <p:cNvPr id="68611"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68612"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ltLang="zh-CN"/>
          </a:p>
        </p:txBody>
      </p:sp>
      <p:sp>
        <p:nvSpPr>
          <p:cNvPr id="68613"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A155253-7FAF-4D86-AAC4-A27393C90F7D}" type="slidenum">
              <a:rPr lang="zh-CN" altLang="en-US"/>
              <a:pPr/>
              <a:t>‹#›</a:t>
            </a:fld>
            <a:endParaRPr lang="en-US" altLang="zh-CN"/>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baseline="0">
                <a:solidFill>
                  <a:schemeClr val="tx1"/>
                </a:solidFill>
                <a:ea typeface="宋体" pitchFamily="2" charset="-122"/>
              </a:defRPr>
            </a:lvl1pPr>
          </a:lstStyle>
          <a:p>
            <a:endParaRPr lang="zh-CN" altLang="en-US"/>
          </a:p>
        </p:txBody>
      </p:sp>
      <p:sp>
        <p:nvSpPr>
          <p:cNvPr id="3072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baseline="0">
                <a:solidFill>
                  <a:schemeClr val="tx1"/>
                </a:solidFill>
                <a:ea typeface="宋体" pitchFamily="2" charset="-122"/>
              </a:defRPr>
            </a:lvl1pPr>
          </a:lstStyle>
          <a:p>
            <a:endParaRPr lang="en-US" altLang="zh-CN"/>
          </a:p>
        </p:txBody>
      </p:sp>
      <p:sp>
        <p:nvSpPr>
          <p:cNvPr id="307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2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072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baseline="0">
                <a:solidFill>
                  <a:schemeClr val="tx1"/>
                </a:solidFill>
                <a:ea typeface="宋体" pitchFamily="2" charset="-122"/>
              </a:defRPr>
            </a:lvl1pPr>
          </a:lstStyle>
          <a:p>
            <a:endParaRPr lang="en-US" altLang="zh-CN"/>
          </a:p>
        </p:txBody>
      </p:sp>
      <p:sp>
        <p:nvSpPr>
          <p:cNvPr id="3072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baseline="0">
                <a:solidFill>
                  <a:schemeClr val="tx1"/>
                </a:solidFill>
                <a:ea typeface="宋体" pitchFamily="2" charset="-122"/>
              </a:defRPr>
            </a:lvl1pPr>
          </a:lstStyle>
          <a:p>
            <a:fld id="{34A1867E-74FC-4801-B069-88C214BC065B}" type="slidenum">
              <a:rPr lang="zh-CN" altLang="en-US"/>
              <a:pPr/>
              <a:t>‹#›</a:t>
            </a:fld>
            <a:endParaRPr lang="en-US" altLang="zh-CN"/>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Times New Roman" pitchFamily="18" charset="0"/>
        <a:ea typeface="宋体" pitchFamily="2" charset="-122"/>
        <a:cs typeface="+mn-cs"/>
      </a:defRPr>
    </a:lvl1pPr>
    <a:lvl2pPr marL="457200" algn="l" rtl="0" fontAlgn="base">
      <a:spcBef>
        <a:spcPct val="30000"/>
      </a:spcBef>
      <a:spcAft>
        <a:spcPct val="0"/>
      </a:spcAft>
      <a:defRPr kumimoji="1" sz="1200" kern="1200">
        <a:solidFill>
          <a:schemeClr val="tx1"/>
        </a:solidFill>
        <a:latin typeface="Times New Roman" pitchFamily="18" charset="0"/>
        <a:ea typeface="宋体" pitchFamily="2" charset="-122"/>
        <a:cs typeface="+mn-cs"/>
      </a:defRPr>
    </a:lvl2pPr>
    <a:lvl3pPr marL="914400" algn="l" rtl="0" fontAlgn="base">
      <a:spcBef>
        <a:spcPct val="30000"/>
      </a:spcBef>
      <a:spcAft>
        <a:spcPct val="0"/>
      </a:spcAft>
      <a:defRPr kumimoji="1" sz="1200" kern="1200">
        <a:solidFill>
          <a:schemeClr val="tx1"/>
        </a:solidFill>
        <a:latin typeface="Times New Roman" pitchFamily="18" charset="0"/>
        <a:ea typeface="宋体" pitchFamily="2" charset="-122"/>
        <a:cs typeface="+mn-cs"/>
      </a:defRPr>
    </a:lvl3pPr>
    <a:lvl4pPr marL="1371600" algn="l" rtl="0" fontAlgn="base">
      <a:spcBef>
        <a:spcPct val="30000"/>
      </a:spcBef>
      <a:spcAft>
        <a:spcPct val="0"/>
      </a:spcAft>
      <a:defRPr kumimoji="1" sz="1200" kern="1200">
        <a:solidFill>
          <a:schemeClr val="tx1"/>
        </a:solidFill>
        <a:latin typeface="Times New Roman" pitchFamily="18" charset="0"/>
        <a:ea typeface="宋体" pitchFamily="2" charset="-122"/>
        <a:cs typeface="+mn-cs"/>
      </a:defRPr>
    </a:lvl4pPr>
    <a:lvl5pPr marL="1828800" algn="l" rtl="0" fontAlgn="base">
      <a:spcBef>
        <a:spcPct val="30000"/>
      </a:spcBef>
      <a:spcAft>
        <a:spcPct val="0"/>
      </a:spcAft>
      <a:defRPr kumimoji="1"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26626" name="Group 2"/>
          <p:cNvGrpSpPr>
            <a:grpSpLocks/>
          </p:cNvGrpSpPr>
          <p:nvPr/>
        </p:nvGrpSpPr>
        <p:grpSpPr bwMode="auto">
          <a:xfrm>
            <a:off x="0" y="-14288"/>
            <a:ext cx="9155113" cy="6884988"/>
            <a:chOff x="0" y="-9"/>
            <a:chExt cx="5767" cy="4337"/>
          </a:xfrm>
        </p:grpSpPr>
        <p:sp>
          <p:nvSpPr>
            <p:cNvPr id="26627" name="Freeform 3"/>
            <p:cNvSpPr>
              <a:spLocks/>
            </p:cNvSpPr>
            <p:nvPr/>
          </p:nvSpPr>
          <p:spPr bwMode="hidden">
            <a:xfrm>
              <a:off x="1632" y="-5"/>
              <a:ext cx="1737" cy="4333"/>
            </a:xfrm>
            <a:custGeom>
              <a:avLst/>
              <a:gdLst/>
              <a:ahLst/>
              <a:cxnLst>
                <a:cxn ang="0">
                  <a:pos x="494" y="4309"/>
                </a:cxn>
                <a:cxn ang="0">
                  <a:pos x="1737" y="4320"/>
                </a:cxn>
                <a:cxn ang="0">
                  <a:pos x="524" y="0"/>
                </a:cxn>
                <a:cxn ang="0">
                  <a:pos x="0" y="7"/>
                </a:cxn>
                <a:cxn ang="0">
                  <a:pos x="494" y="4309"/>
                </a:cxn>
              </a:cxnLst>
              <a:rect l="0" t="0" r="r" b="b"/>
              <a:pathLst>
                <a:path w="1737" h="4320">
                  <a:moveTo>
                    <a:pt x="494" y="4309"/>
                  </a:moveTo>
                  <a:lnTo>
                    <a:pt x="1737" y="4320"/>
                  </a:lnTo>
                  <a:lnTo>
                    <a:pt x="524" y="0"/>
                  </a:lnTo>
                  <a:lnTo>
                    <a:pt x="0" y="7"/>
                  </a:lnTo>
                  <a:lnTo>
                    <a:pt x="494" y="4309"/>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6628" name="Freeform 4"/>
            <p:cNvSpPr>
              <a:spLocks/>
            </p:cNvSpPr>
            <p:nvPr/>
          </p:nvSpPr>
          <p:spPr bwMode="hidden">
            <a:xfrm>
              <a:off x="0" y="-7"/>
              <a:ext cx="1737" cy="4329"/>
            </a:xfrm>
            <a:custGeom>
              <a:avLst/>
              <a:gdLst/>
              <a:ahLst/>
              <a:cxnLst>
                <a:cxn ang="0">
                  <a:pos x="494" y="4309"/>
                </a:cxn>
                <a:cxn ang="0">
                  <a:pos x="1737" y="4320"/>
                </a:cxn>
                <a:cxn ang="0">
                  <a:pos x="524" y="0"/>
                </a:cxn>
                <a:cxn ang="0">
                  <a:pos x="0" y="7"/>
                </a:cxn>
                <a:cxn ang="0">
                  <a:pos x="494" y="4309"/>
                </a:cxn>
              </a:cxnLst>
              <a:rect l="0" t="0" r="r" b="b"/>
              <a:pathLst>
                <a:path w="1737" h="4320">
                  <a:moveTo>
                    <a:pt x="494" y="4309"/>
                  </a:moveTo>
                  <a:lnTo>
                    <a:pt x="1737" y="4320"/>
                  </a:lnTo>
                  <a:lnTo>
                    <a:pt x="524" y="0"/>
                  </a:lnTo>
                  <a:lnTo>
                    <a:pt x="0" y="7"/>
                  </a:lnTo>
                  <a:lnTo>
                    <a:pt x="494" y="4309"/>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6629" name="Freeform 5"/>
            <p:cNvSpPr>
              <a:spLocks/>
            </p:cNvSpPr>
            <p:nvPr/>
          </p:nvSpPr>
          <p:spPr bwMode="hidden">
            <a:xfrm>
              <a:off x="3744" y="-4"/>
              <a:ext cx="1739" cy="4330"/>
            </a:xfrm>
            <a:custGeom>
              <a:avLst/>
              <a:gdLst/>
              <a:ahLst/>
              <a:cxnLst>
                <a:cxn ang="0">
                  <a:pos x="494" y="4415"/>
                </a:cxn>
                <a:cxn ang="0">
                  <a:pos x="1739" y="4420"/>
                </a:cxn>
                <a:cxn ang="0">
                  <a:pos x="524" y="0"/>
                </a:cxn>
                <a:cxn ang="0">
                  <a:pos x="0" y="7"/>
                </a:cxn>
                <a:cxn ang="0">
                  <a:pos x="494" y="4415"/>
                </a:cxn>
              </a:cxnLst>
              <a:rect l="0" t="0" r="r" b="b"/>
              <a:pathLst>
                <a:path w="1739" h="4420">
                  <a:moveTo>
                    <a:pt x="494" y="4415"/>
                  </a:moveTo>
                  <a:lnTo>
                    <a:pt x="1739" y="4420"/>
                  </a:lnTo>
                  <a:lnTo>
                    <a:pt x="524" y="0"/>
                  </a:lnTo>
                  <a:lnTo>
                    <a:pt x="0" y="7"/>
                  </a:lnTo>
                  <a:lnTo>
                    <a:pt x="494" y="4415"/>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6630" name="Freeform 6"/>
            <p:cNvSpPr>
              <a:spLocks/>
            </p:cNvSpPr>
            <p:nvPr/>
          </p:nvSpPr>
          <p:spPr bwMode="hidden">
            <a:xfrm>
              <a:off x="1920" y="-9"/>
              <a:ext cx="2080" cy="4324"/>
            </a:xfrm>
            <a:custGeom>
              <a:avLst/>
              <a:gdLst/>
              <a:ahLst/>
              <a:cxnLst>
                <a:cxn ang="0">
                  <a:pos x="0" y="7"/>
                </a:cxn>
                <a:cxn ang="0">
                  <a:pos x="1870" y="4338"/>
                </a:cxn>
                <a:cxn ang="0">
                  <a:pos x="2080" y="4338"/>
                </a:cxn>
                <a:cxn ang="0">
                  <a:pos x="1033" y="0"/>
                </a:cxn>
                <a:cxn ang="0">
                  <a:pos x="0" y="7"/>
                </a:cxn>
              </a:cxnLst>
              <a:rect l="0" t="0" r="r" b="b"/>
              <a:pathLst>
                <a:path w="2080" h="4338">
                  <a:moveTo>
                    <a:pt x="0" y="7"/>
                  </a:moveTo>
                  <a:lnTo>
                    <a:pt x="1870" y="4338"/>
                  </a:lnTo>
                  <a:lnTo>
                    <a:pt x="2080" y="4338"/>
                  </a:lnTo>
                  <a:lnTo>
                    <a:pt x="1033" y="0"/>
                  </a:lnTo>
                  <a:lnTo>
                    <a:pt x="0" y="7"/>
                  </a:lnTo>
                  <a:close/>
                </a:path>
              </a:pathLst>
            </a:custGeom>
            <a:gradFill rotWithShape="0">
              <a:gsLst>
                <a:gs pos="0">
                  <a:schemeClr val="bg2"/>
                </a:gs>
                <a:gs pos="100000">
                  <a:schemeClr val="bg1"/>
                </a:gs>
              </a:gsLst>
              <a:lin ang="5400000" scaled="1"/>
            </a:gradFill>
            <a:ln w="9525">
              <a:noFill/>
              <a:round/>
              <a:headEnd/>
              <a:tailEnd/>
            </a:ln>
            <a:effectLst/>
          </p:spPr>
          <p:txBody>
            <a:bodyPr wrap="none" anchor="ctr"/>
            <a:lstStyle/>
            <a:p>
              <a:endParaRPr lang="zh-CN" altLang="en-US"/>
            </a:p>
          </p:txBody>
        </p:sp>
        <p:sp>
          <p:nvSpPr>
            <p:cNvPr id="26631" name="Freeform 7"/>
            <p:cNvSpPr>
              <a:spLocks/>
            </p:cNvSpPr>
            <p:nvPr/>
          </p:nvSpPr>
          <p:spPr bwMode="hidden">
            <a:xfrm>
              <a:off x="117" y="97"/>
              <a:ext cx="3504" cy="1536"/>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bg2"/>
                </a:gs>
                <a:gs pos="100000">
                  <a:schemeClr val="bg1"/>
                </a:gs>
              </a:gsLst>
              <a:lin ang="0" scaled="1"/>
            </a:gradFill>
            <a:ln w="9525">
              <a:noFill/>
              <a:round/>
              <a:headEnd/>
              <a:tailEnd/>
            </a:ln>
            <a:effectLst/>
          </p:spPr>
          <p:txBody>
            <a:bodyPr wrap="none" anchor="ctr"/>
            <a:lstStyle/>
            <a:p>
              <a:endParaRPr lang="zh-CN" altLang="en-US"/>
            </a:p>
          </p:txBody>
        </p:sp>
        <p:sp>
          <p:nvSpPr>
            <p:cNvPr id="26632" name="Freeform 8"/>
            <p:cNvSpPr>
              <a:spLocks/>
            </p:cNvSpPr>
            <p:nvPr/>
          </p:nvSpPr>
          <p:spPr bwMode="hidden">
            <a:xfrm rot="2702961" flipH="1">
              <a:off x="810" y="766"/>
              <a:ext cx="2544" cy="1008"/>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33" name="Freeform 9"/>
            <p:cNvSpPr>
              <a:spLocks/>
            </p:cNvSpPr>
            <p:nvPr/>
          </p:nvSpPr>
          <p:spPr bwMode="hidden">
            <a:xfrm>
              <a:off x="83" y="49"/>
              <a:ext cx="3504" cy="1536"/>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34" name="Freeform 10"/>
            <p:cNvSpPr>
              <a:spLocks/>
            </p:cNvSpPr>
            <p:nvPr/>
          </p:nvSpPr>
          <p:spPr bwMode="hidden">
            <a:xfrm rot="-2895842">
              <a:off x="-984" y="1041"/>
              <a:ext cx="3504" cy="1536"/>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35" name="Freeform 11"/>
            <p:cNvSpPr>
              <a:spLocks/>
            </p:cNvSpPr>
            <p:nvPr/>
          </p:nvSpPr>
          <p:spPr bwMode="hidden">
            <a:xfrm rot="-2305141">
              <a:off x="1331" y="913"/>
              <a:ext cx="3594" cy="1735"/>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36" name="Freeform 12"/>
            <p:cNvSpPr>
              <a:spLocks/>
            </p:cNvSpPr>
            <p:nvPr/>
          </p:nvSpPr>
          <p:spPr bwMode="hidden">
            <a:xfrm rot="2084418" flipH="1">
              <a:off x="1859" y="865"/>
              <a:ext cx="3504" cy="1536"/>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37" name="Freeform 13"/>
            <p:cNvSpPr>
              <a:spLocks/>
            </p:cNvSpPr>
            <p:nvPr/>
          </p:nvSpPr>
          <p:spPr bwMode="hidden">
            <a:xfrm>
              <a:off x="4250" y="-7"/>
              <a:ext cx="1089" cy="2285"/>
            </a:xfrm>
            <a:custGeom>
              <a:avLst/>
              <a:gdLst/>
              <a:ahLst/>
              <a:cxnLst>
                <a:cxn ang="0">
                  <a:pos x="0" y="2265"/>
                </a:cxn>
                <a:cxn ang="0">
                  <a:pos x="1030" y="0"/>
                </a:cxn>
                <a:cxn ang="0">
                  <a:pos x="1089" y="0"/>
                </a:cxn>
                <a:cxn ang="0">
                  <a:pos x="37" y="2285"/>
                </a:cxn>
                <a:cxn ang="0">
                  <a:pos x="0" y="2265"/>
                </a:cxn>
              </a:cxnLst>
              <a:rect l="0" t="0" r="r" b="b"/>
              <a:pathLst>
                <a:path w="1089" h="2285">
                  <a:moveTo>
                    <a:pt x="0" y="2265"/>
                  </a:moveTo>
                  <a:cubicBezTo>
                    <a:pt x="438" y="996"/>
                    <a:pt x="865" y="377"/>
                    <a:pt x="1030" y="0"/>
                  </a:cubicBezTo>
                  <a:cubicBezTo>
                    <a:pt x="1030" y="0"/>
                    <a:pt x="1059" y="0"/>
                    <a:pt x="1089" y="0"/>
                  </a:cubicBezTo>
                  <a:cubicBezTo>
                    <a:pt x="565" y="834"/>
                    <a:pt x="181" y="1853"/>
                    <a:pt x="37" y="2285"/>
                  </a:cubicBezTo>
                  <a:cubicBezTo>
                    <a:pt x="37" y="2285"/>
                    <a:pt x="0" y="2265"/>
                    <a:pt x="0" y="2265"/>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38" name="Rectangle 14"/>
            <p:cNvSpPr>
              <a:spLocks noChangeArrowheads="1"/>
            </p:cNvSpPr>
            <p:nvPr/>
          </p:nvSpPr>
          <p:spPr bwMode="invGray">
            <a:xfrm>
              <a:off x="0" y="2441"/>
              <a:ext cx="5760" cy="432"/>
            </a:xfrm>
            <a:prstGeom prst="rect">
              <a:avLst/>
            </a:prstGeom>
            <a:gradFill rotWithShape="0">
              <a:gsLst>
                <a:gs pos="0">
                  <a:schemeClr val="bg2"/>
                </a:gs>
                <a:gs pos="100000">
                  <a:schemeClr val="bg1"/>
                </a:gs>
              </a:gsLst>
              <a:lin ang="5400000" scaled="1"/>
            </a:gradFill>
            <a:ln w="9525">
              <a:noFill/>
              <a:miter lim="800000"/>
              <a:headEnd/>
              <a:tailEnd/>
            </a:ln>
            <a:effectLst/>
          </p:spPr>
          <p:txBody>
            <a:bodyPr wrap="none" anchor="ctr"/>
            <a:lstStyle/>
            <a:p>
              <a:endParaRPr lang="zh-CN" altLang="en-US"/>
            </a:p>
          </p:txBody>
        </p:sp>
        <p:sp>
          <p:nvSpPr>
            <p:cNvPr id="26639" name="Freeform 15"/>
            <p:cNvSpPr>
              <a:spLocks/>
            </p:cNvSpPr>
            <p:nvPr/>
          </p:nvSpPr>
          <p:spPr bwMode="invGray">
            <a:xfrm>
              <a:off x="1632" y="2487"/>
              <a:ext cx="1737" cy="382"/>
            </a:xfrm>
            <a:custGeom>
              <a:avLst/>
              <a:gdLst/>
              <a:ahLst/>
              <a:cxnLst>
                <a:cxn ang="0">
                  <a:pos x="494" y="4309"/>
                </a:cxn>
                <a:cxn ang="0">
                  <a:pos x="1737" y="4320"/>
                </a:cxn>
                <a:cxn ang="0">
                  <a:pos x="524" y="0"/>
                </a:cxn>
                <a:cxn ang="0">
                  <a:pos x="0" y="7"/>
                </a:cxn>
                <a:cxn ang="0">
                  <a:pos x="494" y="4309"/>
                </a:cxn>
              </a:cxnLst>
              <a:rect l="0" t="0" r="r" b="b"/>
              <a:pathLst>
                <a:path w="1737" h="4320">
                  <a:moveTo>
                    <a:pt x="494" y="4309"/>
                  </a:moveTo>
                  <a:lnTo>
                    <a:pt x="1737" y="4320"/>
                  </a:lnTo>
                  <a:lnTo>
                    <a:pt x="524" y="0"/>
                  </a:lnTo>
                  <a:lnTo>
                    <a:pt x="0" y="7"/>
                  </a:lnTo>
                  <a:lnTo>
                    <a:pt x="494" y="4309"/>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6640" name="Freeform 16"/>
            <p:cNvSpPr>
              <a:spLocks/>
            </p:cNvSpPr>
            <p:nvPr/>
          </p:nvSpPr>
          <p:spPr bwMode="invGray">
            <a:xfrm>
              <a:off x="0" y="2487"/>
              <a:ext cx="1737" cy="381"/>
            </a:xfrm>
            <a:custGeom>
              <a:avLst/>
              <a:gdLst/>
              <a:ahLst/>
              <a:cxnLst>
                <a:cxn ang="0">
                  <a:pos x="494" y="4309"/>
                </a:cxn>
                <a:cxn ang="0">
                  <a:pos x="1737" y="4320"/>
                </a:cxn>
                <a:cxn ang="0">
                  <a:pos x="524" y="0"/>
                </a:cxn>
                <a:cxn ang="0">
                  <a:pos x="0" y="7"/>
                </a:cxn>
                <a:cxn ang="0">
                  <a:pos x="494" y="4309"/>
                </a:cxn>
              </a:cxnLst>
              <a:rect l="0" t="0" r="r" b="b"/>
              <a:pathLst>
                <a:path w="1737" h="4320">
                  <a:moveTo>
                    <a:pt x="494" y="4309"/>
                  </a:moveTo>
                  <a:lnTo>
                    <a:pt x="1737" y="4320"/>
                  </a:lnTo>
                  <a:lnTo>
                    <a:pt x="524" y="0"/>
                  </a:lnTo>
                  <a:lnTo>
                    <a:pt x="0" y="7"/>
                  </a:lnTo>
                  <a:lnTo>
                    <a:pt x="494" y="4309"/>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6641" name="Freeform 17"/>
            <p:cNvSpPr>
              <a:spLocks/>
            </p:cNvSpPr>
            <p:nvPr/>
          </p:nvSpPr>
          <p:spPr bwMode="invGray">
            <a:xfrm>
              <a:off x="3744" y="2487"/>
              <a:ext cx="1739" cy="382"/>
            </a:xfrm>
            <a:custGeom>
              <a:avLst/>
              <a:gdLst/>
              <a:ahLst/>
              <a:cxnLst>
                <a:cxn ang="0">
                  <a:pos x="494" y="4415"/>
                </a:cxn>
                <a:cxn ang="0">
                  <a:pos x="1739" y="4420"/>
                </a:cxn>
                <a:cxn ang="0">
                  <a:pos x="524" y="0"/>
                </a:cxn>
                <a:cxn ang="0">
                  <a:pos x="0" y="7"/>
                </a:cxn>
                <a:cxn ang="0">
                  <a:pos x="494" y="4415"/>
                </a:cxn>
              </a:cxnLst>
              <a:rect l="0" t="0" r="r" b="b"/>
              <a:pathLst>
                <a:path w="1739" h="4420">
                  <a:moveTo>
                    <a:pt x="494" y="4415"/>
                  </a:moveTo>
                  <a:lnTo>
                    <a:pt x="1739" y="4420"/>
                  </a:lnTo>
                  <a:lnTo>
                    <a:pt x="524" y="0"/>
                  </a:lnTo>
                  <a:lnTo>
                    <a:pt x="0" y="7"/>
                  </a:lnTo>
                  <a:lnTo>
                    <a:pt x="494" y="4415"/>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6642" name="Freeform 18"/>
            <p:cNvSpPr>
              <a:spLocks/>
            </p:cNvSpPr>
            <p:nvPr/>
          </p:nvSpPr>
          <p:spPr bwMode="invGray">
            <a:xfrm>
              <a:off x="1920" y="2487"/>
              <a:ext cx="2080" cy="381"/>
            </a:xfrm>
            <a:custGeom>
              <a:avLst/>
              <a:gdLst/>
              <a:ahLst/>
              <a:cxnLst>
                <a:cxn ang="0">
                  <a:pos x="0" y="7"/>
                </a:cxn>
                <a:cxn ang="0">
                  <a:pos x="1870" y="4338"/>
                </a:cxn>
                <a:cxn ang="0">
                  <a:pos x="2080" y="4338"/>
                </a:cxn>
                <a:cxn ang="0">
                  <a:pos x="1033" y="0"/>
                </a:cxn>
                <a:cxn ang="0">
                  <a:pos x="0" y="7"/>
                </a:cxn>
              </a:cxnLst>
              <a:rect l="0" t="0" r="r" b="b"/>
              <a:pathLst>
                <a:path w="2080" h="4338">
                  <a:moveTo>
                    <a:pt x="0" y="7"/>
                  </a:moveTo>
                  <a:lnTo>
                    <a:pt x="1870" y="4338"/>
                  </a:lnTo>
                  <a:lnTo>
                    <a:pt x="2080" y="4338"/>
                  </a:lnTo>
                  <a:lnTo>
                    <a:pt x="1033" y="0"/>
                  </a:lnTo>
                  <a:lnTo>
                    <a:pt x="0" y="7"/>
                  </a:lnTo>
                  <a:close/>
                </a:path>
              </a:pathLst>
            </a:custGeom>
            <a:gradFill rotWithShape="0">
              <a:gsLst>
                <a:gs pos="0">
                  <a:schemeClr val="bg2"/>
                </a:gs>
                <a:gs pos="100000">
                  <a:schemeClr val="bg1"/>
                </a:gs>
              </a:gsLst>
              <a:lin ang="5400000" scaled="1"/>
            </a:gradFill>
            <a:ln w="9525">
              <a:noFill/>
              <a:round/>
              <a:headEnd/>
              <a:tailEnd/>
            </a:ln>
            <a:effectLst/>
          </p:spPr>
          <p:txBody>
            <a:bodyPr wrap="none" anchor="ctr"/>
            <a:lstStyle/>
            <a:p>
              <a:endParaRPr lang="zh-CN" altLang="en-US"/>
            </a:p>
          </p:txBody>
        </p:sp>
        <p:sp>
          <p:nvSpPr>
            <p:cNvPr id="26643" name="Rectangle 19"/>
            <p:cNvSpPr>
              <a:spLocks noChangeArrowheads="1"/>
            </p:cNvSpPr>
            <p:nvPr/>
          </p:nvSpPr>
          <p:spPr bwMode="invGray">
            <a:xfrm>
              <a:off x="7" y="2456"/>
              <a:ext cx="5760" cy="432"/>
            </a:xfrm>
            <a:prstGeom prst="rect">
              <a:avLst/>
            </a:prstGeom>
            <a:solidFill>
              <a:schemeClr val="bg2">
                <a:alpha val="50000"/>
              </a:schemeClr>
            </a:solidFill>
            <a:ln w="9525">
              <a:noFill/>
              <a:miter lim="800000"/>
              <a:headEnd/>
              <a:tailEnd/>
            </a:ln>
            <a:effectLst/>
          </p:spPr>
          <p:txBody>
            <a:bodyPr wrap="none" anchor="ctr"/>
            <a:lstStyle/>
            <a:p>
              <a:endParaRPr lang="zh-CN" altLang="en-US"/>
            </a:p>
          </p:txBody>
        </p:sp>
        <p:sp>
          <p:nvSpPr>
            <p:cNvPr id="26644" name="Freeform 20"/>
            <p:cNvSpPr>
              <a:spLocks/>
            </p:cNvSpPr>
            <p:nvPr/>
          </p:nvSpPr>
          <p:spPr bwMode="invGray">
            <a:xfrm>
              <a:off x="2583" y="2449"/>
              <a:ext cx="1036" cy="420"/>
            </a:xfrm>
            <a:custGeom>
              <a:avLst/>
              <a:gdLst/>
              <a:ahLst/>
              <a:cxnLst>
                <a:cxn ang="0">
                  <a:pos x="1027" y="0"/>
                </a:cxn>
                <a:cxn ang="0">
                  <a:pos x="0" y="417"/>
                </a:cxn>
                <a:cxn ang="0">
                  <a:pos x="24" y="420"/>
                </a:cxn>
                <a:cxn ang="0">
                  <a:pos x="1036" y="16"/>
                </a:cxn>
                <a:cxn ang="0">
                  <a:pos x="1027" y="0"/>
                </a:cxn>
              </a:cxnLst>
              <a:rect l="0" t="0" r="r" b="b"/>
              <a:pathLst>
                <a:path w="1036" h="420">
                  <a:moveTo>
                    <a:pt x="1027" y="0"/>
                  </a:moveTo>
                  <a:cubicBezTo>
                    <a:pt x="508" y="159"/>
                    <a:pt x="167" y="347"/>
                    <a:pt x="0" y="417"/>
                  </a:cubicBezTo>
                  <a:cubicBezTo>
                    <a:pt x="0" y="417"/>
                    <a:pt x="12" y="418"/>
                    <a:pt x="24" y="420"/>
                  </a:cubicBezTo>
                  <a:cubicBezTo>
                    <a:pt x="237" y="321"/>
                    <a:pt x="708" y="105"/>
                    <a:pt x="1036" y="16"/>
                  </a:cubicBezTo>
                  <a:cubicBezTo>
                    <a:pt x="1036" y="16"/>
                    <a:pt x="1027" y="0"/>
                    <a:pt x="1027" y="0"/>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45" name="Freeform 21"/>
            <p:cNvSpPr>
              <a:spLocks/>
            </p:cNvSpPr>
            <p:nvPr/>
          </p:nvSpPr>
          <p:spPr bwMode="invGray">
            <a:xfrm rot="18897039" flipH="1">
              <a:off x="1486" y="2417"/>
              <a:ext cx="1060" cy="480"/>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46" name="Freeform 22"/>
            <p:cNvSpPr>
              <a:spLocks/>
            </p:cNvSpPr>
            <p:nvPr/>
          </p:nvSpPr>
          <p:spPr bwMode="invGray">
            <a:xfrm rot="18897039" flipH="1">
              <a:off x="766" y="2417"/>
              <a:ext cx="1060" cy="480"/>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47" name="Freeform 23"/>
            <p:cNvSpPr>
              <a:spLocks/>
            </p:cNvSpPr>
            <p:nvPr/>
          </p:nvSpPr>
          <p:spPr bwMode="invGray">
            <a:xfrm rot="18897039" flipH="1">
              <a:off x="31" y="2385"/>
              <a:ext cx="1034" cy="487"/>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48" name="Freeform 24"/>
            <p:cNvSpPr>
              <a:spLocks/>
            </p:cNvSpPr>
            <p:nvPr/>
          </p:nvSpPr>
          <p:spPr bwMode="invGray">
            <a:xfrm flipH="1" flipV="1">
              <a:off x="576" y="2441"/>
              <a:ext cx="3552" cy="432"/>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49" name="Freeform 25"/>
            <p:cNvSpPr>
              <a:spLocks/>
            </p:cNvSpPr>
            <p:nvPr/>
          </p:nvSpPr>
          <p:spPr bwMode="invGray">
            <a:xfrm flipH="1" flipV="1">
              <a:off x="240" y="2441"/>
              <a:ext cx="1536" cy="432"/>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50" name="Freeform 26"/>
            <p:cNvSpPr>
              <a:spLocks/>
            </p:cNvSpPr>
            <p:nvPr/>
          </p:nvSpPr>
          <p:spPr bwMode="invGray">
            <a:xfrm flipH="1" flipV="1">
              <a:off x="3036" y="2489"/>
              <a:ext cx="1332" cy="383"/>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51" name="Freeform 27"/>
            <p:cNvSpPr>
              <a:spLocks/>
            </p:cNvSpPr>
            <p:nvPr/>
          </p:nvSpPr>
          <p:spPr bwMode="invGray">
            <a:xfrm flipH="1" flipV="1">
              <a:off x="3984" y="2441"/>
              <a:ext cx="1536" cy="432"/>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52" name="Freeform 28"/>
            <p:cNvSpPr>
              <a:spLocks/>
            </p:cNvSpPr>
            <p:nvPr/>
          </p:nvSpPr>
          <p:spPr bwMode="invGray">
            <a:xfrm flipH="1" flipV="1">
              <a:off x="3456" y="2441"/>
              <a:ext cx="2304" cy="432"/>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6653" name="Rectangle 29"/>
            <p:cNvSpPr>
              <a:spLocks noChangeArrowheads="1"/>
            </p:cNvSpPr>
            <p:nvPr/>
          </p:nvSpPr>
          <p:spPr bwMode="invGray">
            <a:xfrm>
              <a:off x="0" y="2462"/>
              <a:ext cx="5760" cy="14"/>
            </a:xfrm>
            <a:prstGeom prst="rect">
              <a:avLst/>
            </a:prstGeom>
            <a:gradFill rotWithShape="0">
              <a:gsLst>
                <a:gs pos="0">
                  <a:schemeClr val="bg2"/>
                </a:gs>
                <a:gs pos="50000">
                  <a:schemeClr val="accent1"/>
                </a:gs>
                <a:gs pos="100000">
                  <a:schemeClr val="bg2"/>
                </a:gs>
              </a:gsLst>
              <a:lin ang="0" scaled="1"/>
            </a:gradFill>
            <a:ln w="9525">
              <a:noFill/>
              <a:miter lim="800000"/>
              <a:headEnd/>
              <a:tailEnd/>
            </a:ln>
            <a:effectLst/>
          </p:spPr>
          <p:txBody>
            <a:bodyPr wrap="none" anchor="ctr"/>
            <a:lstStyle/>
            <a:p>
              <a:endParaRPr lang="zh-CN" altLang="en-US"/>
            </a:p>
          </p:txBody>
        </p:sp>
        <p:sp>
          <p:nvSpPr>
            <p:cNvPr id="26654" name="Rectangle 30"/>
            <p:cNvSpPr>
              <a:spLocks noChangeArrowheads="1"/>
            </p:cNvSpPr>
            <p:nvPr/>
          </p:nvSpPr>
          <p:spPr bwMode="hidden">
            <a:xfrm>
              <a:off x="0" y="2880"/>
              <a:ext cx="5760" cy="576"/>
            </a:xfrm>
            <a:prstGeom prst="rect">
              <a:avLst/>
            </a:prstGeom>
            <a:gradFill rotWithShape="0">
              <a:gsLst>
                <a:gs pos="0">
                  <a:schemeClr val="bg2"/>
                </a:gs>
                <a:gs pos="100000">
                  <a:schemeClr val="bg1"/>
                </a:gs>
              </a:gsLst>
              <a:lin ang="5400000" scaled="1"/>
            </a:gradFill>
            <a:ln w="9525">
              <a:noFill/>
              <a:miter lim="800000"/>
              <a:headEnd/>
              <a:tailEnd/>
            </a:ln>
            <a:effectLst/>
          </p:spPr>
          <p:txBody>
            <a:bodyPr wrap="none" anchor="ctr"/>
            <a:lstStyle/>
            <a:p>
              <a:endParaRPr lang="zh-CN" altLang="en-US"/>
            </a:p>
          </p:txBody>
        </p:sp>
        <p:sp>
          <p:nvSpPr>
            <p:cNvPr id="26655" name="Rectangle 31"/>
            <p:cNvSpPr>
              <a:spLocks noChangeArrowheads="1"/>
            </p:cNvSpPr>
            <p:nvPr/>
          </p:nvSpPr>
          <p:spPr bwMode="hidden">
            <a:xfrm>
              <a:off x="0" y="3408"/>
              <a:ext cx="5760" cy="912"/>
            </a:xfrm>
            <a:prstGeom prst="rect">
              <a:avLst/>
            </a:prstGeom>
            <a:solidFill>
              <a:schemeClr val="bg1"/>
            </a:solidFill>
            <a:ln w="9525">
              <a:noFill/>
              <a:miter lim="800000"/>
              <a:headEnd/>
              <a:tailEnd/>
            </a:ln>
            <a:effectLst/>
          </p:spPr>
          <p:txBody>
            <a:bodyPr wrap="none" anchor="ctr"/>
            <a:lstStyle/>
            <a:p>
              <a:endParaRPr lang="zh-CN" altLang="en-US"/>
            </a:p>
          </p:txBody>
        </p:sp>
        <p:pic>
          <p:nvPicPr>
            <p:cNvPr id="26656" name="Picture 32" descr="BTZBUL1A"/>
            <p:cNvPicPr>
              <a:picLocks noChangeAspect="1" noChangeArrowheads="1"/>
            </p:cNvPicPr>
            <p:nvPr/>
          </p:nvPicPr>
          <p:blipFill>
            <a:blip r:embed="rId2"/>
            <a:srcRect/>
            <a:stretch>
              <a:fillRect/>
            </a:stretch>
          </p:blipFill>
          <p:spPr bwMode="auto">
            <a:xfrm>
              <a:off x="786" y="1650"/>
              <a:ext cx="204" cy="204"/>
            </a:xfrm>
            <a:prstGeom prst="rect">
              <a:avLst/>
            </a:prstGeom>
            <a:noFill/>
          </p:spPr>
        </p:pic>
      </p:grpSp>
      <p:sp>
        <p:nvSpPr>
          <p:cNvPr id="26658" name="Rectangle 34"/>
          <p:cNvSpPr>
            <a:spLocks noGrp="1" noChangeArrowheads="1"/>
          </p:cNvSpPr>
          <p:nvPr>
            <p:ph type="subTitle" idx="1"/>
          </p:nvPr>
        </p:nvSpPr>
        <p:spPr>
          <a:xfrm>
            <a:off x="1676400" y="4572000"/>
            <a:ext cx="6400800" cy="1679575"/>
          </a:xfrm>
        </p:spPr>
        <p:txBody>
          <a:bodyPr anchor="ctr"/>
          <a:lstStyle>
            <a:lvl1pPr marL="0" indent="0" algn="ctr">
              <a:buFont typeface="Wingdings" pitchFamily="2" charset="2"/>
              <a:buNone/>
              <a:defRPr/>
            </a:lvl1pPr>
          </a:lstStyle>
          <a:p>
            <a:r>
              <a:rPr lang="zh-CN" altLang="en-US"/>
              <a:t>单击此处编辑母版副标题样式</a:t>
            </a:r>
          </a:p>
        </p:txBody>
      </p:sp>
      <p:sp>
        <p:nvSpPr>
          <p:cNvPr id="26659" name="Rectangle 35"/>
          <p:cNvSpPr>
            <a:spLocks noGrp="1" noChangeArrowheads="1"/>
          </p:cNvSpPr>
          <p:nvPr>
            <p:ph type="dt" sz="half" idx="2"/>
          </p:nvPr>
        </p:nvSpPr>
        <p:spPr>
          <a:xfrm>
            <a:off x="685800" y="6324600"/>
            <a:ext cx="1905000" cy="457200"/>
          </a:xfrm>
        </p:spPr>
        <p:txBody>
          <a:bodyPr/>
          <a:lstStyle>
            <a:lvl1pPr>
              <a:defRPr/>
            </a:lvl1pPr>
          </a:lstStyle>
          <a:p>
            <a:endParaRPr lang="en-US" altLang="zh-CN"/>
          </a:p>
        </p:txBody>
      </p:sp>
      <p:sp>
        <p:nvSpPr>
          <p:cNvPr id="26660" name="Rectangle 36"/>
          <p:cNvSpPr>
            <a:spLocks noGrp="1" noChangeArrowheads="1"/>
          </p:cNvSpPr>
          <p:nvPr>
            <p:ph type="ftr" sz="quarter" idx="3"/>
          </p:nvPr>
        </p:nvSpPr>
        <p:spPr>
          <a:xfrm>
            <a:off x="3124200" y="6324600"/>
            <a:ext cx="2895600" cy="457200"/>
          </a:xfrm>
        </p:spPr>
        <p:txBody>
          <a:bodyPr/>
          <a:lstStyle>
            <a:lvl1pPr>
              <a:defRPr/>
            </a:lvl1pPr>
          </a:lstStyle>
          <a:p>
            <a:endParaRPr lang="en-US" altLang="zh-CN"/>
          </a:p>
        </p:txBody>
      </p:sp>
      <p:sp>
        <p:nvSpPr>
          <p:cNvPr id="26661" name="Rectangle 37"/>
          <p:cNvSpPr>
            <a:spLocks noGrp="1" noChangeArrowheads="1"/>
          </p:cNvSpPr>
          <p:nvPr>
            <p:ph type="sldNum" sz="quarter" idx="4"/>
          </p:nvPr>
        </p:nvSpPr>
        <p:spPr>
          <a:xfrm>
            <a:off x="6553200" y="6324600"/>
            <a:ext cx="1905000" cy="457200"/>
          </a:xfrm>
        </p:spPr>
        <p:txBody>
          <a:bodyPr/>
          <a:lstStyle>
            <a:lvl1pPr>
              <a:defRPr/>
            </a:lvl1pPr>
          </a:lstStyle>
          <a:p>
            <a:fld id="{D3563133-9AF6-45CC-97DB-5DE1D68C1EFE}" type="slidenum">
              <a:rPr lang="zh-CN" altLang="en-US"/>
              <a:pPr/>
              <a:t>‹#›</a:t>
            </a:fld>
            <a:endParaRPr lang="en-US" altLang="zh-CN"/>
          </a:p>
        </p:txBody>
      </p:sp>
    </p:spTree>
  </p:cSld>
  <p:clrMapOvr>
    <a:masterClrMapping/>
  </p:clrMapOvr>
  <p:transition>
    <p:random/>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8387C16-87AA-4182-A370-DC1B0B4A5018}" type="slidenum">
              <a:rPr lang="zh-CN" altLang="en-US"/>
              <a:pPr/>
              <a:t>‹#›</a:t>
            </a:fld>
            <a:endParaRPr lang="en-US" altLang="zh-CN"/>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650DBE0-6A55-43B2-B9A8-B60F55E49C58}" type="slidenum">
              <a:rPr lang="zh-CN" altLang="en-US"/>
              <a:pPr/>
              <a:t>‹#›</a:t>
            </a:fld>
            <a:endParaRPr lang="en-US" altLang="zh-CN"/>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219200" y="1828800"/>
            <a:ext cx="3200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572000" y="1828800"/>
            <a:ext cx="3200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1266E8CA-009F-4E80-BEE2-62D836AA8BEB}" type="slidenum">
              <a:rPr lang="zh-CN" altLang="en-US"/>
              <a:pPr/>
              <a:t>‹#›</a:t>
            </a:fld>
            <a:endParaRPr lang="en-US" altLang="zh-CN"/>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35AF8486-9908-41AF-9148-6749E2F67AB4}" type="slidenum">
              <a:rPr lang="zh-CN" altLang="en-US"/>
              <a:pPr/>
              <a:t>‹#›</a:t>
            </a:fld>
            <a:endParaRPr lang="en-US" altLang="zh-CN"/>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4CBE88EE-A905-4AAA-AFEB-20C88E2254FD}" type="slidenum">
              <a:rPr lang="zh-CN" altLang="en-US"/>
              <a:pPr/>
              <a:t>‹#›</a:t>
            </a:fld>
            <a:endParaRPr lang="en-US" altLang="zh-CN"/>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4EBF8996-893F-4418-B1D3-9BFAB1A0B6E3}" type="slidenum">
              <a:rPr lang="zh-CN" altLang="en-US"/>
              <a:pPr/>
              <a:t>‹#›</a:t>
            </a:fld>
            <a:endParaRPr lang="en-US" altLang="zh-CN"/>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F14321E-C771-4D8B-83BD-29FE4A86F4F9}" type="slidenum">
              <a:rPr lang="zh-CN" altLang="en-US"/>
              <a:pPr/>
              <a:t>‹#›</a:t>
            </a:fld>
            <a:endParaRPr lang="en-US" altLang="zh-CN"/>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DDCE398-7633-4274-A6D5-4890A5D45742}" type="slidenum">
              <a:rPr lang="zh-CN" altLang="en-US"/>
              <a:pPr/>
              <a:t>‹#›</a:t>
            </a:fld>
            <a:endParaRPr lang="en-US" altLang="zh-CN"/>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DA67D15-BEA3-4E32-8526-D4E3F89F136A}" type="slidenum">
              <a:rPr lang="zh-CN" altLang="en-US"/>
              <a:pPr/>
              <a:t>‹#›</a:t>
            </a:fld>
            <a:endParaRPr lang="en-US" altLang="zh-CN"/>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574675"/>
            <a:ext cx="1943100" cy="55213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574675"/>
            <a:ext cx="5676900" cy="55213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A6C8DD3-AFAF-4520-AE1E-ECDE75FEF089}" type="slidenum">
              <a:rPr lang="zh-CN" altLang="en-US"/>
              <a:pPr/>
              <a:t>‹#›</a:t>
            </a:fld>
            <a:endParaRPr lang="en-US" altLang="zh-CN"/>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602" name="Group 2"/>
          <p:cNvGrpSpPr>
            <a:grpSpLocks/>
          </p:cNvGrpSpPr>
          <p:nvPr/>
        </p:nvGrpSpPr>
        <p:grpSpPr bwMode="auto">
          <a:xfrm>
            <a:off x="0" y="0"/>
            <a:ext cx="9144000" cy="7405688"/>
            <a:chOff x="0" y="-9"/>
            <a:chExt cx="5760" cy="4665"/>
          </a:xfrm>
        </p:grpSpPr>
        <p:sp>
          <p:nvSpPr>
            <p:cNvPr id="25603" name="Freeform 3"/>
            <p:cNvSpPr>
              <a:spLocks/>
            </p:cNvSpPr>
            <p:nvPr/>
          </p:nvSpPr>
          <p:spPr bwMode="hidden">
            <a:xfrm>
              <a:off x="1632" y="-5"/>
              <a:ext cx="1737" cy="4333"/>
            </a:xfrm>
            <a:custGeom>
              <a:avLst/>
              <a:gdLst/>
              <a:ahLst/>
              <a:cxnLst>
                <a:cxn ang="0">
                  <a:pos x="494" y="4309"/>
                </a:cxn>
                <a:cxn ang="0">
                  <a:pos x="1737" y="4320"/>
                </a:cxn>
                <a:cxn ang="0">
                  <a:pos x="524" y="0"/>
                </a:cxn>
                <a:cxn ang="0">
                  <a:pos x="0" y="7"/>
                </a:cxn>
                <a:cxn ang="0">
                  <a:pos x="494" y="4309"/>
                </a:cxn>
              </a:cxnLst>
              <a:rect l="0" t="0" r="r" b="b"/>
              <a:pathLst>
                <a:path w="1737" h="4320">
                  <a:moveTo>
                    <a:pt x="494" y="4309"/>
                  </a:moveTo>
                  <a:lnTo>
                    <a:pt x="1737" y="4320"/>
                  </a:lnTo>
                  <a:lnTo>
                    <a:pt x="524" y="0"/>
                  </a:lnTo>
                  <a:lnTo>
                    <a:pt x="0" y="7"/>
                  </a:lnTo>
                  <a:lnTo>
                    <a:pt x="494" y="4309"/>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5604" name="Freeform 4"/>
            <p:cNvSpPr>
              <a:spLocks/>
            </p:cNvSpPr>
            <p:nvPr/>
          </p:nvSpPr>
          <p:spPr bwMode="hidden">
            <a:xfrm>
              <a:off x="0" y="-7"/>
              <a:ext cx="1737" cy="4329"/>
            </a:xfrm>
            <a:custGeom>
              <a:avLst/>
              <a:gdLst/>
              <a:ahLst/>
              <a:cxnLst>
                <a:cxn ang="0">
                  <a:pos x="494" y="4309"/>
                </a:cxn>
                <a:cxn ang="0">
                  <a:pos x="1737" y="4320"/>
                </a:cxn>
                <a:cxn ang="0">
                  <a:pos x="524" y="0"/>
                </a:cxn>
                <a:cxn ang="0">
                  <a:pos x="0" y="7"/>
                </a:cxn>
                <a:cxn ang="0">
                  <a:pos x="494" y="4309"/>
                </a:cxn>
              </a:cxnLst>
              <a:rect l="0" t="0" r="r" b="b"/>
              <a:pathLst>
                <a:path w="1737" h="4320">
                  <a:moveTo>
                    <a:pt x="494" y="4309"/>
                  </a:moveTo>
                  <a:lnTo>
                    <a:pt x="1737" y="4320"/>
                  </a:lnTo>
                  <a:lnTo>
                    <a:pt x="524" y="0"/>
                  </a:lnTo>
                  <a:lnTo>
                    <a:pt x="0" y="7"/>
                  </a:lnTo>
                  <a:lnTo>
                    <a:pt x="494" y="4309"/>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5605" name="Freeform 5"/>
            <p:cNvSpPr>
              <a:spLocks/>
            </p:cNvSpPr>
            <p:nvPr/>
          </p:nvSpPr>
          <p:spPr bwMode="hidden">
            <a:xfrm>
              <a:off x="3744" y="-4"/>
              <a:ext cx="1739" cy="4330"/>
            </a:xfrm>
            <a:custGeom>
              <a:avLst/>
              <a:gdLst/>
              <a:ahLst/>
              <a:cxnLst>
                <a:cxn ang="0">
                  <a:pos x="494" y="4415"/>
                </a:cxn>
                <a:cxn ang="0">
                  <a:pos x="1739" y="4420"/>
                </a:cxn>
                <a:cxn ang="0">
                  <a:pos x="524" y="0"/>
                </a:cxn>
                <a:cxn ang="0">
                  <a:pos x="0" y="7"/>
                </a:cxn>
                <a:cxn ang="0">
                  <a:pos x="494" y="4415"/>
                </a:cxn>
              </a:cxnLst>
              <a:rect l="0" t="0" r="r" b="b"/>
              <a:pathLst>
                <a:path w="1739" h="4420">
                  <a:moveTo>
                    <a:pt x="494" y="4415"/>
                  </a:moveTo>
                  <a:lnTo>
                    <a:pt x="1739" y="4420"/>
                  </a:lnTo>
                  <a:lnTo>
                    <a:pt x="524" y="0"/>
                  </a:lnTo>
                  <a:lnTo>
                    <a:pt x="0" y="7"/>
                  </a:lnTo>
                  <a:lnTo>
                    <a:pt x="494" y="4415"/>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5606" name="Freeform 6"/>
            <p:cNvSpPr>
              <a:spLocks/>
            </p:cNvSpPr>
            <p:nvPr/>
          </p:nvSpPr>
          <p:spPr bwMode="hidden">
            <a:xfrm>
              <a:off x="1920" y="-9"/>
              <a:ext cx="2080" cy="4324"/>
            </a:xfrm>
            <a:custGeom>
              <a:avLst/>
              <a:gdLst/>
              <a:ahLst/>
              <a:cxnLst>
                <a:cxn ang="0">
                  <a:pos x="0" y="7"/>
                </a:cxn>
                <a:cxn ang="0">
                  <a:pos x="1870" y="4338"/>
                </a:cxn>
                <a:cxn ang="0">
                  <a:pos x="2080" y="4338"/>
                </a:cxn>
                <a:cxn ang="0">
                  <a:pos x="1033" y="0"/>
                </a:cxn>
                <a:cxn ang="0">
                  <a:pos x="0" y="7"/>
                </a:cxn>
              </a:cxnLst>
              <a:rect l="0" t="0" r="r" b="b"/>
              <a:pathLst>
                <a:path w="2080" h="4338">
                  <a:moveTo>
                    <a:pt x="0" y="7"/>
                  </a:moveTo>
                  <a:lnTo>
                    <a:pt x="1870" y="4338"/>
                  </a:lnTo>
                  <a:lnTo>
                    <a:pt x="2080" y="4338"/>
                  </a:lnTo>
                  <a:lnTo>
                    <a:pt x="1033" y="0"/>
                  </a:lnTo>
                  <a:lnTo>
                    <a:pt x="0" y="7"/>
                  </a:lnTo>
                  <a:close/>
                </a:path>
              </a:pathLst>
            </a:custGeom>
            <a:gradFill rotWithShape="0">
              <a:gsLst>
                <a:gs pos="0">
                  <a:schemeClr val="bg2"/>
                </a:gs>
                <a:gs pos="100000">
                  <a:schemeClr val="bg1"/>
                </a:gs>
              </a:gsLst>
              <a:lin ang="5400000" scaled="1"/>
            </a:gradFill>
            <a:ln w="9525">
              <a:noFill/>
              <a:round/>
              <a:headEnd/>
              <a:tailEnd/>
            </a:ln>
            <a:effectLst/>
          </p:spPr>
          <p:txBody>
            <a:bodyPr wrap="none" anchor="ctr"/>
            <a:lstStyle/>
            <a:p>
              <a:endParaRPr lang="zh-CN" altLang="en-US"/>
            </a:p>
          </p:txBody>
        </p:sp>
        <p:sp>
          <p:nvSpPr>
            <p:cNvPr id="25607" name="Freeform 7"/>
            <p:cNvSpPr>
              <a:spLocks/>
            </p:cNvSpPr>
            <p:nvPr/>
          </p:nvSpPr>
          <p:spPr bwMode="hidden">
            <a:xfrm>
              <a:off x="117" y="97"/>
              <a:ext cx="3504" cy="1536"/>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bg2"/>
                </a:gs>
                <a:gs pos="100000">
                  <a:schemeClr val="bg1"/>
                </a:gs>
              </a:gsLst>
              <a:lin ang="0" scaled="1"/>
            </a:gradFill>
            <a:ln w="9525">
              <a:noFill/>
              <a:round/>
              <a:headEnd/>
              <a:tailEnd/>
            </a:ln>
            <a:effectLst/>
          </p:spPr>
          <p:txBody>
            <a:bodyPr wrap="none" anchor="ctr"/>
            <a:lstStyle/>
            <a:p>
              <a:endParaRPr lang="zh-CN" altLang="en-US"/>
            </a:p>
          </p:txBody>
        </p:sp>
        <p:sp>
          <p:nvSpPr>
            <p:cNvPr id="25608" name="Freeform 8"/>
            <p:cNvSpPr>
              <a:spLocks/>
            </p:cNvSpPr>
            <p:nvPr/>
          </p:nvSpPr>
          <p:spPr bwMode="hidden">
            <a:xfrm rot="2702961" flipH="1">
              <a:off x="810" y="766"/>
              <a:ext cx="2544" cy="1008"/>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09" name="Freeform 9"/>
            <p:cNvSpPr>
              <a:spLocks/>
            </p:cNvSpPr>
            <p:nvPr/>
          </p:nvSpPr>
          <p:spPr bwMode="hidden">
            <a:xfrm>
              <a:off x="83" y="49"/>
              <a:ext cx="3504" cy="1536"/>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10" name="Freeform 10"/>
            <p:cNvSpPr>
              <a:spLocks/>
            </p:cNvSpPr>
            <p:nvPr userDrawn="1"/>
          </p:nvSpPr>
          <p:spPr bwMode="hidden">
            <a:xfrm rot="-2895842">
              <a:off x="-984" y="1041"/>
              <a:ext cx="3504" cy="1536"/>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11" name="Freeform 11"/>
            <p:cNvSpPr>
              <a:spLocks/>
            </p:cNvSpPr>
            <p:nvPr/>
          </p:nvSpPr>
          <p:spPr bwMode="hidden">
            <a:xfrm rot="-2305141">
              <a:off x="1331" y="913"/>
              <a:ext cx="3594" cy="1735"/>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12" name="Freeform 12"/>
            <p:cNvSpPr>
              <a:spLocks/>
            </p:cNvSpPr>
            <p:nvPr/>
          </p:nvSpPr>
          <p:spPr bwMode="hidden">
            <a:xfrm rot="2084418" flipH="1">
              <a:off x="1859" y="865"/>
              <a:ext cx="3504" cy="1536"/>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13" name="Freeform 13"/>
            <p:cNvSpPr>
              <a:spLocks/>
            </p:cNvSpPr>
            <p:nvPr/>
          </p:nvSpPr>
          <p:spPr bwMode="hidden">
            <a:xfrm>
              <a:off x="4250" y="-7"/>
              <a:ext cx="1089" cy="2285"/>
            </a:xfrm>
            <a:custGeom>
              <a:avLst/>
              <a:gdLst/>
              <a:ahLst/>
              <a:cxnLst>
                <a:cxn ang="0">
                  <a:pos x="0" y="2265"/>
                </a:cxn>
                <a:cxn ang="0">
                  <a:pos x="1030" y="0"/>
                </a:cxn>
                <a:cxn ang="0">
                  <a:pos x="1089" y="0"/>
                </a:cxn>
                <a:cxn ang="0">
                  <a:pos x="37" y="2285"/>
                </a:cxn>
                <a:cxn ang="0">
                  <a:pos x="0" y="2265"/>
                </a:cxn>
              </a:cxnLst>
              <a:rect l="0" t="0" r="r" b="b"/>
              <a:pathLst>
                <a:path w="1089" h="2285">
                  <a:moveTo>
                    <a:pt x="0" y="2265"/>
                  </a:moveTo>
                  <a:cubicBezTo>
                    <a:pt x="438" y="996"/>
                    <a:pt x="865" y="377"/>
                    <a:pt x="1030" y="0"/>
                  </a:cubicBezTo>
                  <a:cubicBezTo>
                    <a:pt x="1030" y="0"/>
                    <a:pt x="1059" y="0"/>
                    <a:pt x="1089" y="0"/>
                  </a:cubicBezTo>
                  <a:cubicBezTo>
                    <a:pt x="565" y="834"/>
                    <a:pt x="181" y="1853"/>
                    <a:pt x="37" y="2285"/>
                  </a:cubicBezTo>
                  <a:cubicBezTo>
                    <a:pt x="37" y="2285"/>
                    <a:pt x="0" y="2265"/>
                    <a:pt x="0" y="2265"/>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14" name="Rectangle 14"/>
            <p:cNvSpPr>
              <a:spLocks noChangeArrowheads="1"/>
            </p:cNvSpPr>
            <p:nvPr/>
          </p:nvSpPr>
          <p:spPr bwMode="hidden">
            <a:xfrm>
              <a:off x="0" y="3910"/>
              <a:ext cx="5760" cy="432"/>
            </a:xfrm>
            <a:prstGeom prst="rect">
              <a:avLst/>
            </a:prstGeom>
            <a:gradFill rotWithShape="0">
              <a:gsLst>
                <a:gs pos="0">
                  <a:schemeClr val="bg2"/>
                </a:gs>
                <a:gs pos="100000">
                  <a:schemeClr val="bg1"/>
                </a:gs>
              </a:gsLst>
              <a:lin ang="5400000" scaled="1"/>
            </a:gradFill>
            <a:ln w="9525">
              <a:noFill/>
              <a:miter lim="800000"/>
              <a:headEnd/>
              <a:tailEnd/>
            </a:ln>
            <a:effectLst/>
          </p:spPr>
          <p:txBody>
            <a:bodyPr wrap="none" anchor="ctr"/>
            <a:lstStyle/>
            <a:p>
              <a:endParaRPr lang="zh-CN" altLang="en-US"/>
            </a:p>
          </p:txBody>
        </p:sp>
        <p:sp>
          <p:nvSpPr>
            <p:cNvPr id="25615" name="Freeform 15"/>
            <p:cNvSpPr>
              <a:spLocks/>
            </p:cNvSpPr>
            <p:nvPr/>
          </p:nvSpPr>
          <p:spPr bwMode="hidden">
            <a:xfrm>
              <a:off x="1632" y="3956"/>
              <a:ext cx="1737" cy="382"/>
            </a:xfrm>
            <a:custGeom>
              <a:avLst/>
              <a:gdLst/>
              <a:ahLst/>
              <a:cxnLst>
                <a:cxn ang="0">
                  <a:pos x="494" y="4309"/>
                </a:cxn>
                <a:cxn ang="0">
                  <a:pos x="1737" y="4320"/>
                </a:cxn>
                <a:cxn ang="0">
                  <a:pos x="524" y="0"/>
                </a:cxn>
                <a:cxn ang="0">
                  <a:pos x="0" y="7"/>
                </a:cxn>
                <a:cxn ang="0">
                  <a:pos x="494" y="4309"/>
                </a:cxn>
              </a:cxnLst>
              <a:rect l="0" t="0" r="r" b="b"/>
              <a:pathLst>
                <a:path w="1737" h="4320">
                  <a:moveTo>
                    <a:pt x="494" y="4309"/>
                  </a:moveTo>
                  <a:lnTo>
                    <a:pt x="1737" y="4320"/>
                  </a:lnTo>
                  <a:lnTo>
                    <a:pt x="524" y="0"/>
                  </a:lnTo>
                  <a:lnTo>
                    <a:pt x="0" y="7"/>
                  </a:lnTo>
                  <a:lnTo>
                    <a:pt x="494" y="4309"/>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5616" name="Freeform 16"/>
            <p:cNvSpPr>
              <a:spLocks/>
            </p:cNvSpPr>
            <p:nvPr/>
          </p:nvSpPr>
          <p:spPr bwMode="hidden">
            <a:xfrm>
              <a:off x="0" y="3956"/>
              <a:ext cx="1737" cy="381"/>
            </a:xfrm>
            <a:custGeom>
              <a:avLst/>
              <a:gdLst/>
              <a:ahLst/>
              <a:cxnLst>
                <a:cxn ang="0">
                  <a:pos x="494" y="4309"/>
                </a:cxn>
                <a:cxn ang="0">
                  <a:pos x="1737" y="4320"/>
                </a:cxn>
                <a:cxn ang="0">
                  <a:pos x="524" y="0"/>
                </a:cxn>
                <a:cxn ang="0">
                  <a:pos x="0" y="7"/>
                </a:cxn>
                <a:cxn ang="0">
                  <a:pos x="494" y="4309"/>
                </a:cxn>
              </a:cxnLst>
              <a:rect l="0" t="0" r="r" b="b"/>
              <a:pathLst>
                <a:path w="1737" h="4320">
                  <a:moveTo>
                    <a:pt x="494" y="4309"/>
                  </a:moveTo>
                  <a:lnTo>
                    <a:pt x="1737" y="4320"/>
                  </a:lnTo>
                  <a:lnTo>
                    <a:pt x="524" y="0"/>
                  </a:lnTo>
                  <a:lnTo>
                    <a:pt x="0" y="7"/>
                  </a:lnTo>
                  <a:lnTo>
                    <a:pt x="494" y="4309"/>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5617" name="Freeform 17"/>
            <p:cNvSpPr>
              <a:spLocks/>
            </p:cNvSpPr>
            <p:nvPr/>
          </p:nvSpPr>
          <p:spPr bwMode="hidden">
            <a:xfrm>
              <a:off x="3744" y="3956"/>
              <a:ext cx="1739" cy="382"/>
            </a:xfrm>
            <a:custGeom>
              <a:avLst/>
              <a:gdLst/>
              <a:ahLst/>
              <a:cxnLst>
                <a:cxn ang="0">
                  <a:pos x="494" y="4415"/>
                </a:cxn>
                <a:cxn ang="0">
                  <a:pos x="1739" y="4420"/>
                </a:cxn>
                <a:cxn ang="0">
                  <a:pos x="524" y="0"/>
                </a:cxn>
                <a:cxn ang="0">
                  <a:pos x="0" y="7"/>
                </a:cxn>
                <a:cxn ang="0">
                  <a:pos x="494" y="4415"/>
                </a:cxn>
              </a:cxnLst>
              <a:rect l="0" t="0" r="r" b="b"/>
              <a:pathLst>
                <a:path w="1739" h="4420">
                  <a:moveTo>
                    <a:pt x="494" y="4415"/>
                  </a:moveTo>
                  <a:lnTo>
                    <a:pt x="1739" y="4420"/>
                  </a:lnTo>
                  <a:lnTo>
                    <a:pt x="524" y="0"/>
                  </a:lnTo>
                  <a:lnTo>
                    <a:pt x="0" y="7"/>
                  </a:lnTo>
                  <a:lnTo>
                    <a:pt x="494" y="4415"/>
                  </a:lnTo>
                  <a:close/>
                </a:path>
              </a:pathLst>
            </a:custGeom>
            <a:gradFill rotWithShape="0">
              <a:gsLst>
                <a:gs pos="0">
                  <a:schemeClr val="bg1"/>
                </a:gs>
                <a:gs pos="100000">
                  <a:schemeClr val="bg2"/>
                </a:gs>
              </a:gsLst>
              <a:lin ang="18900000" scaled="1"/>
            </a:gradFill>
            <a:ln w="9525">
              <a:noFill/>
              <a:round/>
              <a:headEnd/>
              <a:tailEnd/>
            </a:ln>
            <a:effectLst/>
          </p:spPr>
          <p:txBody>
            <a:bodyPr wrap="none" anchor="ctr"/>
            <a:lstStyle/>
            <a:p>
              <a:endParaRPr lang="zh-CN" altLang="en-US"/>
            </a:p>
          </p:txBody>
        </p:sp>
        <p:sp>
          <p:nvSpPr>
            <p:cNvPr id="25618" name="Freeform 18"/>
            <p:cNvSpPr>
              <a:spLocks/>
            </p:cNvSpPr>
            <p:nvPr/>
          </p:nvSpPr>
          <p:spPr bwMode="hidden">
            <a:xfrm>
              <a:off x="1920" y="3956"/>
              <a:ext cx="2080" cy="381"/>
            </a:xfrm>
            <a:custGeom>
              <a:avLst/>
              <a:gdLst/>
              <a:ahLst/>
              <a:cxnLst>
                <a:cxn ang="0">
                  <a:pos x="0" y="7"/>
                </a:cxn>
                <a:cxn ang="0">
                  <a:pos x="1870" y="4338"/>
                </a:cxn>
                <a:cxn ang="0">
                  <a:pos x="2080" y="4338"/>
                </a:cxn>
                <a:cxn ang="0">
                  <a:pos x="1033" y="0"/>
                </a:cxn>
                <a:cxn ang="0">
                  <a:pos x="0" y="7"/>
                </a:cxn>
              </a:cxnLst>
              <a:rect l="0" t="0" r="r" b="b"/>
              <a:pathLst>
                <a:path w="2080" h="4338">
                  <a:moveTo>
                    <a:pt x="0" y="7"/>
                  </a:moveTo>
                  <a:lnTo>
                    <a:pt x="1870" y="4338"/>
                  </a:lnTo>
                  <a:lnTo>
                    <a:pt x="2080" y="4338"/>
                  </a:lnTo>
                  <a:lnTo>
                    <a:pt x="1033" y="0"/>
                  </a:lnTo>
                  <a:lnTo>
                    <a:pt x="0" y="7"/>
                  </a:lnTo>
                  <a:close/>
                </a:path>
              </a:pathLst>
            </a:custGeom>
            <a:gradFill rotWithShape="0">
              <a:gsLst>
                <a:gs pos="0">
                  <a:schemeClr val="bg2"/>
                </a:gs>
                <a:gs pos="100000">
                  <a:schemeClr val="bg1"/>
                </a:gs>
              </a:gsLst>
              <a:lin ang="5400000" scaled="1"/>
            </a:gradFill>
            <a:ln w="9525">
              <a:noFill/>
              <a:round/>
              <a:headEnd/>
              <a:tailEnd/>
            </a:ln>
            <a:effectLst/>
          </p:spPr>
          <p:txBody>
            <a:bodyPr wrap="none" anchor="ctr"/>
            <a:lstStyle/>
            <a:p>
              <a:endParaRPr lang="zh-CN" altLang="en-US"/>
            </a:p>
          </p:txBody>
        </p:sp>
        <p:sp>
          <p:nvSpPr>
            <p:cNvPr id="25619" name="Rectangle 19"/>
            <p:cNvSpPr>
              <a:spLocks noChangeArrowheads="1"/>
            </p:cNvSpPr>
            <p:nvPr/>
          </p:nvSpPr>
          <p:spPr bwMode="hidden">
            <a:xfrm>
              <a:off x="0" y="3905"/>
              <a:ext cx="5760" cy="432"/>
            </a:xfrm>
            <a:prstGeom prst="rect">
              <a:avLst/>
            </a:prstGeom>
            <a:solidFill>
              <a:schemeClr val="bg2">
                <a:alpha val="50000"/>
              </a:schemeClr>
            </a:solidFill>
            <a:ln w="9525">
              <a:noFill/>
              <a:miter lim="800000"/>
              <a:headEnd/>
              <a:tailEnd/>
            </a:ln>
            <a:effectLst/>
          </p:spPr>
          <p:txBody>
            <a:bodyPr wrap="none" anchor="ctr"/>
            <a:lstStyle/>
            <a:p>
              <a:endParaRPr lang="zh-CN" altLang="en-US"/>
            </a:p>
          </p:txBody>
        </p:sp>
        <p:sp>
          <p:nvSpPr>
            <p:cNvPr id="25620" name="Freeform 20"/>
            <p:cNvSpPr>
              <a:spLocks/>
            </p:cNvSpPr>
            <p:nvPr/>
          </p:nvSpPr>
          <p:spPr bwMode="hidden">
            <a:xfrm>
              <a:off x="2583" y="3918"/>
              <a:ext cx="1036" cy="420"/>
            </a:xfrm>
            <a:custGeom>
              <a:avLst/>
              <a:gdLst/>
              <a:ahLst/>
              <a:cxnLst>
                <a:cxn ang="0">
                  <a:pos x="1027" y="0"/>
                </a:cxn>
                <a:cxn ang="0">
                  <a:pos x="0" y="417"/>
                </a:cxn>
                <a:cxn ang="0">
                  <a:pos x="24" y="420"/>
                </a:cxn>
                <a:cxn ang="0">
                  <a:pos x="1036" y="16"/>
                </a:cxn>
                <a:cxn ang="0">
                  <a:pos x="1027" y="0"/>
                </a:cxn>
              </a:cxnLst>
              <a:rect l="0" t="0" r="r" b="b"/>
              <a:pathLst>
                <a:path w="1036" h="420">
                  <a:moveTo>
                    <a:pt x="1027" y="0"/>
                  </a:moveTo>
                  <a:cubicBezTo>
                    <a:pt x="508" y="159"/>
                    <a:pt x="167" y="347"/>
                    <a:pt x="0" y="417"/>
                  </a:cubicBezTo>
                  <a:cubicBezTo>
                    <a:pt x="0" y="417"/>
                    <a:pt x="12" y="418"/>
                    <a:pt x="24" y="420"/>
                  </a:cubicBezTo>
                  <a:cubicBezTo>
                    <a:pt x="237" y="321"/>
                    <a:pt x="708" y="105"/>
                    <a:pt x="1036" y="16"/>
                  </a:cubicBezTo>
                  <a:cubicBezTo>
                    <a:pt x="1036" y="16"/>
                    <a:pt x="1027" y="0"/>
                    <a:pt x="1027" y="0"/>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21" name="Freeform 21"/>
            <p:cNvSpPr>
              <a:spLocks/>
            </p:cNvSpPr>
            <p:nvPr/>
          </p:nvSpPr>
          <p:spPr bwMode="hidden">
            <a:xfrm rot="18897039" flipH="1">
              <a:off x="1486" y="3886"/>
              <a:ext cx="1060" cy="480"/>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22" name="Freeform 22"/>
            <p:cNvSpPr>
              <a:spLocks/>
            </p:cNvSpPr>
            <p:nvPr/>
          </p:nvSpPr>
          <p:spPr bwMode="hidden">
            <a:xfrm rot="18897039" flipH="1">
              <a:off x="766" y="3886"/>
              <a:ext cx="1060" cy="480"/>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23" name="Freeform 23"/>
            <p:cNvSpPr>
              <a:spLocks/>
            </p:cNvSpPr>
            <p:nvPr/>
          </p:nvSpPr>
          <p:spPr bwMode="hidden">
            <a:xfrm rot="18897039" flipH="1">
              <a:off x="31" y="3854"/>
              <a:ext cx="1034" cy="487"/>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24" name="Freeform 24"/>
            <p:cNvSpPr>
              <a:spLocks/>
            </p:cNvSpPr>
            <p:nvPr/>
          </p:nvSpPr>
          <p:spPr bwMode="hidden">
            <a:xfrm flipH="1" flipV="1">
              <a:off x="576" y="3910"/>
              <a:ext cx="3552" cy="432"/>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25" name="Freeform 25"/>
            <p:cNvSpPr>
              <a:spLocks/>
            </p:cNvSpPr>
            <p:nvPr/>
          </p:nvSpPr>
          <p:spPr bwMode="hidden">
            <a:xfrm flipH="1" flipV="1">
              <a:off x="240" y="3910"/>
              <a:ext cx="1536" cy="432"/>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26" name="Freeform 26"/>
            <p:cNvSpPr>
              <a:spLocks/>
            </p:cNvSpPr>
            <p:nvPr/>
          </p:nvSpPr>
          <p:spPr bwMode="hidden">
            <a:xfrm flipH="1" flipV="1">
              <a:off x="3036" y="3958"/>
              <a:ext cx="1332" cy="383"/>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27" name="Freeform 27"/>
            <p:cNvSpPr>
              <a:spLocks/>
            </p:cNvSpPr>
            <p:nvPr/>
          </p:nvSpPr>
          <p:spPr bwMode="hidden">
            <a:xfrm flipH="1" flipV="1">
              <a:off x="3984" y="3910"/>
              <a:ext cx="1536" cy="432"/>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28" name="Freeform 28"/>
            <p:cNvSpPr>
              <a:spLocks/>
            </p:cNvSpPr>
            <p:nvPr/>
          </p:nvSpPr>
          <p:spPr bwMode="hidden">
            <a:xfrm flipH="1" flipV="1">
              <a:off x="3456" y="3910"/>
              <a:ext cx="2304" cy="432"/>
            </a:xfrm>
            <a:custGeom>
              <a:avLst/>
              <a:gdLst/>
              <a:ahLst/>
              <a:cxnLst>
                <a:cxn ang="0">
                  <a:pos x="0" y="1778"/>
                </a:cxn>
                <a:cxn ang="0">
                  <a:pos x="4742" y="0"/>
                </a:cxn>
                <a:cxn ang="0">
                  <a:pos x="4763" y="42"/>
                </a:cxn>
                <a:cxn ang="0">
                  <a:pos x="20" y="1845"/>
                </a:cxn>
                <a:cxn ang="0">
                  <a:pos x="0" y="1778"/>
                </a:cxn>
              </a:cxnLst>
              <a:rect l="0" t="0" r="r" b="b"/>
              <a:pathLst>
                <a:path w="4763" h="1845">
                  <a:moveTo>
                    <a:pt x="0" y="1778"/>
                  </a:moveTo>
                  <a:cubicBezTo>
                    <a:pt x="2065" y="797"/>
                    <a:pt x="3942" y="281"/>
                    <a:pt x="4742" y="0"/>
                  </a:cubicBezTo>
                  <a:lnTo>
                    <a:pt x="4763" y="42"/>
                  </a:lnTo>
                  <a:cubicBezTo>
                    <a:pt x="3976" y="350"/>
                    <a:pt x="1830" y="918"/>
                    <a:pt x="20" y="1845"/>
                  </a:cubicBezTo>
                  <a:cubicBezTo>
                    <a:pt x="20" y="1845"/>
                    <a:pt x="0" y="1778"/>
                    <a:pt x="0" y="1778"/>
                  </a:cubicBezTo>
                  <a:close/>
                </a:path>
              </a:pathLst>
            </a:custGeom>
            <a:gradFill rotWithShape="0">
              <a:gsLst>
                <a:gs pos="0">
                  <a:schemeClr val="bg1"/>
                </a:gs>
                <a:gs pos="50000">
                  <a:schemeClr val="accent2"/>
                </a:gs>
                <a:gs pos="100000">
                  <a:schemeClr val="bg1"/>
                </a:gs>
              </a:gsLst>
              <a:lin ang="0" scaled="1"/>
            </a:gradFill>
            <a:ln w="9525">
              <a:noFill/>
              <a:round/>
              <a:headEnd/>
              <a:tailEnd/>
            </a:ln>
            <a:effectLst/>
          </p:spPr>
          <p:txBody>
            <a:bodyPr wrap="none" anchor="ctr"/>
            <a:lstStyle/>
            <a:p>
              <a:endParaRPr lang="zh-CN" altLang="en-US"/>
            </a:p>
          </p:txBody>
        </p:sp>
        <p:sp>
          <p:nvSpPr>
            <p:cNvPr id="25629" name="Rectangle 29"/>
            <p:cNvSpPr>
              <a:spLocks noChangeArrowheads="1"/>
            </p:cNvSpPr>
            <p:nvPr/>
          </p:nvSpPr>
          <p:spPr bwMode="hidden">
            <a:xfrm>
              <a:off x="0" y="3931"/>
              <a:ext cx="5760" cy="14"/>
            </a:xfrm>
            <a:prstGeom prst="rect">
              <a:avLst/>
            </a:prstGeom>
            <a:gradFill rotWithShape="0">
              <a:gsLst>
                <a:gs pos="0">
                  <a:schemeClr val="bg2"/>
                </a:gs>
                <a:gs pos="50000">
                  <a:schemeClr val="accent1"/>
                </a:gs>
                <a:gs pos="100000">
                  <a:schemeClr val="bg2"/>
                </a:gs>
              </a:gsLst>
              <a:lin ang="0" scaled="1"/>
            </a:gradFill>
            <a:ln w="9525">
              <a:noFill/>
              <a:miter lim="800000"/>
              <a:headEnd/>
              <a:tailEnd/>
            </a:ln>
            <a:effectLst/>
          </p:spPr>
          <p:txBody>
            <a:bodyPr wrap="none" anchor="ctr"/>
            <a:lstStyle/>
            <a:p>
              <a:endParaRPr lang="zh-CN" altLang="en-US"/>
            </a:p>
          </p:txBody>
        </p:sp>
      </p:grpSp>
      <p:sp>
        <p:nvSpPr>
          <p:cNvPr id="25630" name="Rectangle 30"/>
          <p:cNvSpPr>
            <a:spLocks noGrp="1" noChangeArrowheads="1"/>
          </p:cNvSpPr>
          <p:nvPr>
            <p:ph type="title"/>
          </p:nvPr>
        </p:nvSpPr>
        <p:spPr bwMode="auto">
          <a:xfrm>
            <a:off x="685800" y="574675"/>
            <a:ext cx="7772400" cy="762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r>
              <a:rPr lang="zh-CN" altLang="en-US" smtClean="0"/>
              <a:t>单击此处编辑母版标题样式</a:t>
            </a:r>
          </a:p>
        </p:txBody>
      </p:sp>
      <p:sp>
        <p:nvSpPr>
          <p:cNvPr id="25631" name="Rectangle 31"/>
          <p:cNvSpPr>
            <a:spLocks noGrp="1" noChangeArrowheads="1"/>
          </p:cNvSpPr>
          <p:nvPr>
            <p:ph type="body" idx="1"/>
          </p:nvPr>
        </p:nvSpPr>
        <p:spPr bwMode="auto">
          <a:xfrm>
            <a:off x="1219200" y="1828800"/>
            <a:ext cx="6553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25632" name="Rectangle 32"/>
          <p:cNvSpPr>
            <a:spLocks noGrp="1" noChangeArrowheads="1"/>
          </p:cNvSpPr>
          <p:nvPr>
            <p:ph type="dt" sz="half" idx="2"/>
          </p:nvPr>
        </p:nvSpPr>
        <p:spPr bwMode="auto">
          <a:xfrm>
            <a:off x="712788" y="631348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b="0" baseline="0">
                <a:solidFill>
                  <a:schemeClr val="tx1"/>
                </a:solidFill>
                <a:latin typeface="+mn-lt"/>
                <a:ea typeface="+mn-ea"/>
              </a:defRPr>
            </a:lvl1pPr>
          </a:lstStyle>
          <a:p>
            <a:endParaRPr lang="en-US" altLang="zh-CN"/>
          </a:p>
        </p:txBody>
      </p:sp>
      <p:sp>
        <p:nvSpPr>
          <p:cNvPr id="25633" name="Rectangle 33"/>
          <p:cNvSpPr>
            <a:spLocks noGrp="1" noChangeArrowheads="1"/>
          </p:cNvSpPr>
          <p:nvPr>
            <p:ph type="ftr" sz="quarter" idx="3"/>
          </p:nvPr>
        </p:nvSpPr>
        <p:spPr bwMode="auto">
          <a:xfrm>
            <a:off x="3151188" y="631348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kumimoji="0" sz="1400" b="0" baseline="0">
                <a:solidFill>
                  <a:schemeClr val="tx1"/>
                </a:solidFill>
                <a:latin typeface="+mn-lt"/>
                <a:ea typeface="+mn-ea"/>
              </a:defRPr>
            </a:lvl1pPr>
          </a:lstStyle>
          <a:p>
            <a:endParaRPr lang="en-US" altLang="zh-CN"/>
          </a:p>
        </p:txBody>
      </p:sp>
      <p:sp>
        <p:nvSpPr>
          <p:cNvPr id="25634" name="Rectangle 34"/>
          <p:cNvSpPr>
            <a:spLocks noGrp="1" noChangeArrowheads="1"/>
          </p:cNvSpPr>
          <p:nvPr>
            <p:ph type="sldNum" sz="quarter" idx="4"/>
          </p:nvPr>
        </p:nvSpPr>
        <p:spPr bwMode="auto">
          <a:xfrm>
            <a:off x="6580188" y="631348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b="0" baseline="0">
                <a:solidFill>
                  <a:schemeClr val="tx1"/>
                </a:solidFill>
                <a:latin typeface="+mn-lt"/>
                <a:ea typeface="+mn-ea"/>
              </a:defRPr>
            </a:lvl1pPr>
          </a:lstStyle>
          <a:p>
            <a:fld id="{D1426ECB-9550-47E7-BF51-3A9D4D250A26}" type="slidenum">
              <a:rPr lang="zh-CN" altLang="en-US"/>
              <a:pPr/>
              <a:t>‹#›</a:t>
            </a:fld>
            <a:endParaRPr lang="en-US" altLang="zh-CN"/>
          </a:p>
        </p:txBody>
      </p:sp>
    </p:spTree>
  </p:cSld>
  <p:clrMap bg1="dk2" tx1="lt1" bg2="dk1"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ransition>
    <p:random/>
  </p:transition>
  <p:timing>
    <p:tnLst>
      <p:par>
        <p:cTn id="1" dur="indefinite" restart="never" nodeType="tmRoot"/>
      </p:par>
    </p:tnLst>
  </p:timing>
  <p:txStyles>
    <p:titleStyle>
      <a:lvl1pPr algn="ctr" rtl="0" fontAlgn="base">
        <a:spcBef>
          <a:spcPct val="0"/>
        </a:spcBef>
        <a:spcAft>
          <a:spcPct val="0"/>
        </a:spcAft>
        <a:defRPr kumimoji="1" sz="44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Arial Black" pitchFamily="34" charset="0"/>
          <a:ea typeface="楷体_GB2312" pitchFamily="49" charset="-122"/>
        </a:defRPr>
      </a:lvl2pPr>
      <a:lvl3pPr algn="ctr" rtl="0" fontAlgn="base">
        <a:spcBef>
          <a:spcPct val="0"/>
        </a:spcBef>
        <a:spcAft>
          <a:spcPct val="0"/>
        </a:spcAft>
        <a:defRPr kumimoji="1" sz="4400">
          <a:solidFill>
            <a:schemeClr val="tx2"/>
          </a:solidFill>
          <a:latin typeface="Arial Black" pitchFamily="34" charset="0"/>
          <a:ea typeface="楷体_GB2312" pitchFamily="49" charset="-122"/>
        </a:defRPr>
      </a:lvl3pPr>
      <a:lvl4pPr algn="ctr" rtl="0" fontAlgn="base">
        <a:spcBef>
          <a:spcPct val="0"/>
        </a:spcBef>
        <a:spcAft>
          <a:spcPct val="0"/>
        </a:spcAft>
        <a:defRPr kumimoji="1" sz="4400">
          <a:solidFill>
            <a:schemeClr val="tx2"/>
          </a:solidFill>
          <a:latin typeface="Arial Black" pitchFamily="34" charset="0"/>
          <a:ea typeface="楷体_GB2312" pitchFamily="49" charset="-122"/>
        </a:defRPr>
      </a:lvl4pPr>
      <a:lvl5pPr algn="ctr" rtl="0" fontAlgn="base">
        <a:spcBef>
          <a:spcPct val="0"/>
        </a:spcBef>
        <a:spcAft>
          <a:spcPct val="0"/>
        </a:spcAft>
        <a:defRPr kumimoji="1" sz="4400">
          <a:solidFill>
            <a:schemeClr val="tx2"/>
          </a:solidFill>
          <a:latin typeface="Arial Black" pitchFamily="34" charset="0"/>
          <a:ea typeface="楷体_GB2312" pitchFamily="49" charset="-122"/>
        </a:defRPr>
      </a:lvl5pPr>
      <a:lvl6pPr marL="457200" algn="ctr" rtl="0" fontAlgn="base">
        <a:spcBef>
          <a:spcPct val="0"/>
        </a:spcBef>
        <a:spcAft>
          <a:spcPct val="0"/>
        </a:spcAft>
        <a:defRPr kumimoji="1" sz="4400">
          <a:solidFill>
            <a:schemeClr val="tx2"/>
          </a:solidFill>
          <a:latin typeface="Arial Black" pitchFamily="34" charset="0"/>
          <a:ea typeface="楷体_GB2312" pitchFamily="49" charset="-122"/>
        </a:defRPr>
      </a:lvl6pPr>
      <a:lvl7pPr marL="914400" algn="ctr" rtl="0" fontAlgn="base">
        <a:spcBef>
          <a:spcPct val="0"/>
        </a:spcBef>
        <a:spcAft>
          <a:spcPct val="0"/>
        </a:spcAft>
        <a:defRPr kumimoji="1" sz="4400">
          <a:solidFill>
            <a:schemeClr val="tx2"/>
          </a:solidFill>
          <a:latin typeface="Arial Black" pitchFamily="34" charset="0"/>
          <a:ea typeface="楷体_GB2312" pitchFamily="49" charset="-122"/>
        </a:defRPr>
      </a:lvl7pPr>
      <a:lvl8pPr marL="1371600" algn="ctr" rtl="0" fontAlgn="base">
        <a:spcBef>
          <a:spcPct val="0"/>
        </a:spcBef>
        <a:spcAft>
          <a:spcPct val="0"/>
        </a:spcAft>
        <a:defRPr kumimoji="1" sz="4400">
          <a:solidFill>
            <a:schemeClr val="tx2"/>
          </a:solidFill>
          <a:latin typeface="Arial Black" pitchFamily="34" charset="0"/>
          <a:ea typeface="楷体_GB2312" pitchFamily="49" charset="-122"/>
        </a:defRPr>
      </a:lvl8pPr>
      <a:lvl9pPr marL="1828800" algn="ctr" rtl="0" fontAlgn="base">
        <a:spcBef>
          <a:spcPct val="0"/>
        </a:spcBef>
        <a:spcAft>
          <a:spcPct val="0"/>
        </a:spcAft>
        <a:defRPr kumimoji="1" sz="4400">
          <a:solidFill>
            <a:schemeClr val="tx2"/>
          </a:solidFill>
          <a:latin typeface="Arial Black" pitchFamily="34" charset="0"/>
          <a:ea typeface="楷体_GB2312" pitchFamily="49" charset="-122"/>
        </a:defRPr>
      </a:lvl9pPr>
    </p:titleStyle>
    <p:bodyStyle>
      <a:lvl1pPr marL="342900" indent="-342900" algn="l" rtl="0" fontAlgn="base">
        <a:lnSpc>
          <a:spcPct val="150000"/>
        </a:lnSpc>
        <a:spcBef>
          <a:spcPct val="20000"/>
        </a:spcBef>
        <a:spcAft>
          <a:spcPct val="0"/>
        </a:spcAft>
        <a:buClr>
          <a:srgbClr val="FFFF66"/>
        </a:buClr>
        <a:buSzPct val="120000"/>
        <a:buFont typeface="Wingdings" pitchFamily="2" charset="2"/>
        <a:buChar char="§"/>
        <a:defRPr kumimoji="1" sz="2000">
          <a:solidFill>
            <a:schemeClr val="tx1"/>
          </a:solidFill>
          <a:latin typeface="+mn-lt"/>
          <a:ea typeface="+mn-ea"/>
          <a:cs typeface="+mn-cs"/>
        </a:defRPr>
      </a:lvl1pPr>
      <a:lvl2pPr marL="742950" indent="-285750" algn="l" rtl="0" fontAlgn="base">
        <a:lnSpc>
          <a:spcPct val="150000"/>
        </a:lnSpc>
        <a:spcBef>
          <a:spcPct val="20000"/>
        </a:spcBef>
        <a:spcAft>
          <a:spcPct val="0"/>
        </a:spcAft>
        <a:buClr>
          <a:srgbClr val="FF3300"/>
        </a:buClr>
        <a:buSzPct val="70000"/>
        <a:buFont typeface="Wingdings" pitchFamily="2" charset="2"/>
        <a:buChar char="v"/>
        <a:defRPr kumimoji="1" sz="2000">
          <a:solidFill>
            <a:schemeClr val="tx1"/>
          </a:solidFill>
          <a:latin typeface="+mn-lt"/>
          <a:ea typeface="+mn-ea"/>
        </a:defRPr>
      </a:lvl2pPr>
      <a:lvl3pPr marL="1143000" indent="-228600" algn="l" rtl="0" fontAlgn="base">
        <a:lnSpc>
          <a:spcPct val="150000"/>
        </a:lnSpc>
        <a:spcBef>
          <a:spcPct val="20000"/>
        </a:spcBef>
        <a:spcAft>
          <a:spcPct val="0"/>
        </a:spcAft>
        <a:buClr>
          <a:srgbClr val="FF66FF"/>
        </a:buClr>
        <a:buSzPct val="65000"/>
        <a:buFont typeface="Wingdings" pitchFamily="2" charset="2"/>
        <a:buChar char="Ø"/>
        <a:defRPr kumimoji="1" sz="2000">
          <a:solidFill>
            <a:schemeClr val="tx1"/>
          </a:solidFill>
          <a:latin typeface="+mn-lt"/>
          <a:ea typeface="+mj-ea"/>
        </a:defRPr>
      </a:lvl3pPr>
      <a:lvl4pPr marL="1600200" indent="-228600" algn="l" rtl="0" fontAlgn="base">
        <a:lnSpc>
          <a:spcPct val="150000"/>
        </a:lnSpc>
        <a:spcBef>
          <a:spcPct val="20000"/>
        </a:spcBef>
        <a:spcAft>
          <a:spcPct val="0"/>
        </a:spcAft>
        <a:buClr>
          <a:schemeClr val="accent1"/>
        </a:buClr>
        <a:buSzPct val="60000"/>
        <a:buFont typeface="Wingdings" pitchFamily="2" charset="2"/>
        <a:buChar char="l"/>
        <a:defRPr kumimoji="1" sz="2000">
          <a:solidFill>
            <a:schemeClr val="tx1"/>
          </a:solidFill>
          <a:latin typeface="+mn-lt"/>
          <a:ea typeface="+mj-ea"/>
        </a:defRPr>
      </a:lvl4pPr>
      <a:lvl5pPr marL="2057400" indent="-228600" algn="l" rtl="0" fontAlgn="base">
        <a:lnSpc>
          <a:spcPct val="150000"/>
        </a:lnSpc>
        <a:spcBef>
          <a:spcPct val="20000"/>
        </a:spcBef>
        <a:spcAft>
          <a:spcPct val="0"/>
        </a:spcAft>
        <a:buClr>
          <a:schemeClr val="accent2"/>
        </a:buClr>
        <a:buSzPct val="60000"/>
        <a:buFont typeface="Wingdings" pitchFamily="2" charset="2"/>
        <a:buChar char="l"/>
        <a:defRPr kumimoji="1" sz="2000">
          <a:solidFill>
            <a:schemeClr val="tx1"/>
          </a:solidFill>
          <a:latin typeface="+mn-lt"/>
          <a:ea typeface="+mj-ea"/>
        </a:defRPr>
      </a:lvl5pPr>
      <a:lvl6pPr marL="2514600" indent="-228600" algn="l" rtl="0" fontAlgn="base">
        <a:lnSpc>
          <a:spcPct val="150000"/>
        </a:lnSpc>
        <a:spcBef>
          <a:spcPct val="20000"/>
        </a:spcBef>
        <a:spcAft>
          <a:spcPct val="0"/>
        </a:spcAft>
        <a:buClr>
          <a:schemeClr val="accent2"/>
        </a:buClr>
        <a:buSzPct val="60000"/>
        <a:buFont typeface="Wingdings" pitchFamily="2" charset="2"/>
        <a:buChar char="l"/>
        <a:defRPr kumimoji="1" sz="2000">
          <a:solidFill>
            <a:schemeClr val="tx1"/>
          </a:solidFill>
          <a:latin typeface="+mn-lt"/>
          <a:ea typeface="+mj-ea"/>
        </a:defRPr>
      </a:lvl6pPr>
      <a:lvl7pPr marL="2971800" indent="-228600" algn="l" rtl="0" fontAlgn="base">
        <a:lnSpc>
          <a:spcPct val="150000"/>
        </a:lnSpc>
        <a:spcBef>
          <a:spcPct val="20000"/>
        </a:spcBef>
        <a:spcAft>
          <a:spcPct val="0"/>
        </a:spcAft>
        <a:buClr>
          <a:schemeClr val="accent2"/>
        </a:buClr>
        <a:buSzPct val="60000"/>
        <a:buFont typeface="Wingdings" pitchFamily="2" charset="2"/>
        <a:buChar char="l"/>
        <a:defRPr kumimoji="1" sz="2000">
          <a:solidFill>
            <a:schemeClr val="tx1"/>
          </a:solidFill>
          <a:latin typeface="+mn-lt"/>
          <a:ea typeface="+mj-ea"/>
        </a:defRPr>
      </a:lvl7pPr>
      <a:lvl8pPr marL="3429000" indent="-228600" algn="l" rtl="0" fontAlgn="base">
        <a:lnSpc>
          <a:spcPct val="150000"/>
        </a:lnSpc>
        <a:spcBef>
          <a:spcPct val="20000"/>
        </a:spcBef>
        <a:spcAft>
          <a:spcPct val="0"/>
        </a:spcAft>
        <a:buClr>
          <a:schemeClr val="accent2"/>
        </a:buClr>
        <a:buSzPct val="60000"/>
        <a:buFont typeface="Wingdings" pitchFamily="2" charset="2"/>
        <a:buChar char="l"/>
        <a:defRPr kumimoji="1" sz="2000">
          <a:solidFill>
            <a:schemeClr val="tx1"/>
          </a:solidFill>
          <a:latin typeface="+mn-lt"/>
          <a:ea typeface="+mj-ea"/>
        </a:defRPr>
      </a:lvl8pPr>
      <a:lvl9pPr marL="3886200" indent="-228600" algn="l" rtl="0" fontAlgn="base">
        <a:lnSpc>
          <a:spcPct val="150000"/>
        </a:lnSpc>
        <a:spcBef>
          <a:spcPct val="20000"/>
        </a:spcBef>
        <a:spcAft>
          <a:spcPct val="0"/>
        </a:spcAft>
        <a:buClr>
          <a:schemeClr val="accent2"/>
        </a:buClr>
        <a:buSzPct val="60000"/>
        <a:buFont typeface="Wingdings" pitchFamily="2" charset="2"/>
        <a:buChar char="l"/>
        <a:defRPr kumimoji="1"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slide" Target="slide99.xml"/><Relationship Id="rId3" Type="http://schemas.openxmlformats.org/officeDocument/2006/relationships/image" Target="../media/image2.png"/><Relationship Id="rId7" Type="http://schemas.openxmlformats.org/officeDocument/2006/relationships/slide" Target="slide50.xml"/><Relationship Id="rId2" Type="http://schemas.openxmlformats.org/officeDocument/2006/relationships/slide" Target="slide6.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hyperlink" Target="&#24314;&#31569;&#26045;&#24037;&#25216;&#26415;.ppt#-1,2,&#24187;&#28783;&#29255; 2" TargetMode="External"/><Relationship Id="rId10" Type="http://schemas.openxmlformats.org/officeDocument/2006/relationships/slide" Target="slide120.xml"/><Relationship Id="rId4" Type="http://schemas.openxmlformats.org/officeDocument/2006/relationships/slide" Target="slide108.xml"/><Relationship Id="rId9" Type="http://schemas.openxmlformats.org/officeDocument/2006/relationships/slide" Target="slide116.xml"/></Relationships>
</file>

<file path=ppt/slides/_rels/slide6.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7.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1.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 Target="slide1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slide" Target="slide2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2" Type="http://schemas.openxmlformats.org/officeDocument/2006/relationships/slide" Target="slide29.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2" Type="http://schemas.openxmlformats.org/officeDocument/2006/relationships/slide" Target="slide3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4.vml"/></Relationships>
</file>

<file path=ppt/slides/_rels/slide3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slide" Target="slide3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slide" Target="slide3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5.v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slide" Target="slide49.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slide" Target="slide48.xml"/><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slide" Target="slide5.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5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slide" Target="slide50.xml"/><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2" Type="http://schemas.openxmlformats.org/officeDocument/2006/relationships/slide" Target="slide53.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slide" Target="slide52.xml"/><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slide" Target="slide56.xml"/><Relationship Id="rId2" Type="http://schemas.openxmlformats.org/officeDocument/2006/relationships/slide" Target="slide55.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2" Type="http://schemas.openxmlformats.org/officeDocument/2006/relationships/slide" Target="slide58.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slide" Target="slide57.xml"/><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2" Type="http://schemas.openxmlformats.org/officeDocument/2006/relationships/slide" Target="slide60.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slide" Target="slide59.xml"/><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6.v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slide" Target="slide66.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slide" Target="slide65.xml"/><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2" Type="http://schemas.openxmlformats.org/officeDocument/2006/relationships/slide" Target="slide68.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slide" Target="slide71.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slide" Target="slide70.xml"/><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2.xml.rels><?xml version="1.0" encoding="UTF-8" standalone="yes"?>
<Relationships xmlns="http://schemas.openxmlformats.org/package/2006/relationships"><Relationship Id="rId2" Type="http://schemas.openxmlformats.org/officeDocument/2006/relationships/slide" Target="slide73.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slide" Target="slide72.xml"/><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4.xml.rels><?xml version="1.0" encoding="UTF-8" standalone="yes"?>
<Relationships xmlns="http://schemas.openxmlformats.org/package/2006/relationships"><Relationship Id="rId3" Type="http://schemas.openxmlformats.org/officeDocument/2006/relationships/slide" Target="slide76.xml"/><Relationship Id="rId2" Type="http://schemas.openxmlformats.org/officeDocument/2006/relationships/slide" Target="slide75.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slide" Target="slide74.xml"/><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6.xml.rels><?xml version="1.0" encoding="UTF-8" standalone="yes"?>
<Relationships xmlns="http://schemas.openxmlformats.org/package/2006/relationships"><Relationship Id="rId3" Type="http://schemas.openxmlformats.org/officeDocument/2006/relationships/slide" Target="slide74.xml"/><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7.xml.rels><?xml version="1.0" encoding="UTF-8" standalone="yes"?>
<Relationships xmlns="http://schemas.openxmlformats.org/package/2006/relationships"><Relationship Id="rId2" Type="http://schemas.openxmlformats.org/officeDocument/2006/relationships/slide" Target="slide78.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slide" Target="slide77.xml"/><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slide" Target="slide81.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slide" Target="slide80.xml"/><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slide" Target="slide87.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slide" Target="slide87.xml"/><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slide" Target="slide91.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slide" Target="slide90.xml"/><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2.xml.rels><?xml version="1.0" encoding="UTF-8" standalone="yes"?>
<Relationships xmlns="http://schemas.openxmlformats.org/package/2006/relationships"><Relationship Id="rId3" Type="http://schemas.openxmlformats.org/officeDocument/2006/relationships/slide" Target="slide94.xml"/><Relationship Id="rId2" Type="http://schemas.openxmlformats.org/officeDocument/2006/relationships/slide" Target="slide93.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slide" Target="slide92.xml"/><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4.xml.rels><?xml version="1.0" encoding="UTF-8" standalone="yes"?>
<Relationships xmlns="http://schemas.openxmlformats.org/package/2006/relationships"><Relationship Id="rId3" Type="http://schemas.openxmlformats.org/officeDocument/2006/relationships/slide" Target="slide92.xml"/><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5.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oleObject" Target="../embeddings/oleObject10.bin"/></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5.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100.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0.xml.rels><?xml version="1.0" encoding="UTF-8" standalone="yes"?>
<Relationships xmlns="http://schemas.openxmlformats.org/package/2006/relationships"><Relationship Id="rId3" Type="http://schemas.openxmlformats.org/officeDocument/2006/relationships/slide" Target="slide99.xml"/><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8.vml"/></Relationships>
</file>

<file path=ppt/slides/_rels/slide102.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oleObject" Target="../embeddings/oleObject13.bin"/></Relationships>
</file>

<file path=ppt/slides/_rels/slide103.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10.vml"/></Relationships>
</file>

<file path=ppt/slides/_rels/slide104.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11.v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5.xml"/><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5.xml"/><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slide" Target="slide110.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3" Type="http://schemas.openxmlformats.org/officeDocument/2006/relationships/slide" Target="slide109.xml"/><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3" Type="http://schemas.openxmlformats.org/officeDocument/2006/relationships/slide" Target="slide114.xml"/><Relationship Id="rId2" Type="http://schemas.openxmlformats.org/officeDocument/2006/relationships/slide" Target="slide113.xml"/><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3" Type="http://schemas.openxmlformats.org/officeDocument/2006/relationships/slide" Target="slide112.xml"/><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4.xml.rels><?xml version="1.0" encoding="UTF-8" standalone="yes"?>
<Relationships xmlns="http://schemas.openxmlformats.org/package/2006/relationships"><Relationship Id="rId3" Type="http://schemas.openxmlformats.org/officeDocument/2006/relationships/slide" Target="slide112.xml"/><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5.xml"/><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5.xml"/><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5.xml"/><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ChangeArrowheads="1"/>
          </p:cNvSpPr>
          <p:nvPr/>
        </p:nvSpPr>
        <p:spPr bwMode="auto">
          <a:xfrm>
            <a:off x="2057400" y="381000"/>
            <a:ext cx="5029200" cy="787400"/>
          </a:xfrm>
          <a:prstGeom prst="rect">
            <a:avLst/>
          </a:prstGeom>
          <a:gradFill rotWithShape="0">
            <a:gsLst>
              <a:gs pos="0">
                <a:srgbClr val="F8E23E">
                  <a:gamma/>
                  <a:tint val="22745"/>
                  <a:invGamma/>
                </a:srgbClr>
              </a:gs>
              <a:gs pos="100000">
                <a:srgbClr val="F8E23E"/>
              </a:gs>
            </a:gsLst>
            <a:lin ang="5400000" scaled="1"/>
          </a:gradFill>
          <a:ln w="9525" algn="ctr">
            <a:noFill/>
            <a:miter lim="800000"/>
            <a:headEnd/>
            <a:tailEnd/>
          </a:ln>
          <a:effectLst>
            <a:outerShdw dist="107763" dir="2700000" algn="ctr" rotWithShape="0">
              <a:schemeClr val="bg2"/>
            </a:outerShdw>
          </a:effectLst>
        </p:spPr>
        <p:txBody>
          <a:bodyPr tIns="118800" bIns="118800" anchor="ctr" anchorCtr="1">
            <a:spAutoFit/>
          </a:bodyPr>
          <a:lstStyle/>
          <a:p>
            <a:pPr>
              <a:lnSpc>
                <a:spcPct val="90000"/>
              </a:lnSpc>
              <a:spcBef>
                <a:spcPct val="50000"/>
              </a:spcBef>
            </a:pPr>
            <a:r>
              <a:rPr lang="en-US" altLang="zh-CN" sz="4000" baseline="0">
                <a:solidFill>
                  <a:srgbClr val="FF0066"/>
                </a:solidFill>
                <a:effectLst>
                  <a:outerShdw blurRad="38100" dist="38100" dir="2700000" algn="tl">
                    <a:srgbClr val="000000"/>
                  </a:outerShdw>
                </a:effectLst>
                <a:latin typeface="楷体_GB2312" pitchFamily="49" charset="-122"/>
                <a:ea typeface="楷体_GB2312" pitchFamily="49" charset="-122"/>
              </a:rPr>
              <a:t>5 </a:t>
            </a:r>
            <a:r>
              <a:rPr lang="zh-CN" altLang="en-US" sz="4000" baseline="0">
                <a:solidFill>
                  <a:srgbClr val="FF0066"/>
                </a:solidFill>
                <a:effectLst>
                  <a:outerShdw blurRad="38100" dist="38100" dir="2700000" algn="tl">
                    <a:srgbClr val="000000"/>
                  </a:outerShdw>
                </a:effectLst>
                <a:latin typeface="楷体_GB2312" pitchFamily="49" charset="-122"/>
                <a:ea typeface="楷体_GB2312" pitchFamily="49" charset="-122"/>
              </a:rPr>
              <a:t>预应力混凝土工程</a:t>
            </a:r>
          </a:p>
        </p:txBody>
      </p:sp>
      <p:sp>
        <p:nvSpPr>
          <p:cNvPr id="119812" name="Line 4"/>
          <p:cNvSpPr>
            <a:spLocks noChangeShapeType="1"/>
          </p:cNvSpPr>
          <p:nvPr/>
        </p:nvSpPr>
        <p:spPr bwMode="auto">
          <a:xfrm>
            <a:off x="0" y="1295400"/>
            <a:ext cx="9144000" cy="0"/>
          </a:xfrm>
          <a:prstGeom prst="line">
            <a:avLst/>
          </a:prstGeom>
          <a:noFill/>
          <a:ln w="9525">
            <a:solidFill>
              <a:schemeClr val="tx2"/>
            </a:solidFill>
            <a:round/>
            <a:headEnd/>
            <a:tailEnd/>
          </a:ln>
          <a:effectLst/>
        </p:spPr>
        <p:txBody>
          <a:bodyPr wrap="none"/>
          <a:lstStyle/>
          <a:p>
            <a:endParaRPr lang="zh-CN" altLang="en-US"/>
          </a:p>
        </p:txBody>
      </p:sp>
      <p:sp>
        <p:nvSpPr>
          <p:cNvPr id="119813" name="Rectangle 5"/>
          <p:cNvSpPr>
            <a:spLocks noChangeArrowheads="1"/>
          </p:cNvSpPr>
          <p:nvPr/>
        </p:nvSpPr>
        <p:spPr bwMode="auto">
          <a:xfrm>
            <a:off x="914400" y="2057400"/>
            <a:ext cx="7315200" cy="4343400"/>
          </a:xfrm>
          <a:prstGeom prst="rect">
            <a:avLst/>
          </a:prstGeom>
          <a:noFill/>
          <a:ln w="9525">
            <a:noFill/>
            <a:miter lim="800000"/>
            <a:headEnd/>
            <a:tailEnd/>
          </a:ln>
          <a:effectLst/>
        </p:spPr>
        <p:txBody>
          <a:bodyPr/>
          <a:lstStyle/>
          <a:p>
            <a:pPr marL="342900" indent="-342900">
              <a:lnSpc>
                <a:spcPct val="160000"/>
              </a:lnSpc>
              <a:buClr>
                <a:srgbClr val="FFFF66"/>
              </a:buClr>
              <a:buSzPct val="120000"/>
              <a:buFont typeface="Wingdings" pitchFamily="2" charset="2"/>
              <a:buChar char="§"/>
            </a:pPr>
            <a:r>
              <a:rPr lang="zh-CN" altLang="en-US" b="0" baseline="0">
                <a:latin typeface="楷体_GB2312" pitchFamily="49" charset="-122"/>
                <a:ea typeface="楷体_GB2312" pitchFamily="49" charset="-122"/>
              </a:rPr>
              <a:t>主要内容：</a:t>
            </a:r>
            <a:r>
              <a:rPr lang="zh-CN" altLang="en-US" b="0" baseline="0">
                <a:solidFill>
                  <a:schemeClr val="tx1"/>
                </a:solidFill>
                <a:latin typeface="楷体_GB2312" pitchFamily="49" charset="-122"/>
                <a:ea typeface="楷体_GB2312" pitchFamily="49" charset="-122"/>
              </a:rPr>
              <a:t>预应力混凝土工程的先张法、后张法的施工工艺，机具设备和施工方法。电热张法、无粘结预应力混凝土施工原理、特点及应用。</a:t>
            </a:r>
          </a:p>
          <a:p>
            <a:pPr marL="342900" indent="-342900">
              <a:lnSpc>
                <a:spcPct val="150000"/>
              </a:lnSpc>
              <a:spcBef>
                <a:spcPct val="10000"/>
              </a:spcBef>
              <a:buClr>
                <a:srgbClr val="FFFF66"/>
              </a:buClr>
              <a:buSzPct val="120000"/>
              <a:buFont typeface="Wingdings" pitchFamily="2" charset="2"/>
              <a:buChar char="§"/>
            </a:pPr>
            <a:r>
              <a:rPr lang="zh-CN" altLang="en-US" b="0" baseline="0">
                <a:latin typeface="楷体_GB2312" pitchFamily="49" charset="-122"/>
                <a:ea typeface="楷体_GB2312" pitchFamily="49" charset="-122"/>
              </a:rPr>
              <a:t>学习要求：</a:t>
            </a:r>
          </a:p>
          <a:p>
            <a:pPr marL="742950" lvl="1" indent="-285750" algn="just">
              <a:lnSpc>
                <a:spcPct val="150000"/>
              </a:lnSpc>
              <a:spcBef>
                <a:spcPct val="10000"/>
              </a:spcBef>
              <a:buClr>
                <a:schemeClr val="folHlink"/>
              </a:buClr>
              <a:buSzPct val="80000"/>
              <a:buFont typeface="Wingdings" pitchFamily="2" charset="2"/>
              <a:buChar char="v"/>
            </a:pPr>
            <a:r>
              <a:rPr lang="zh-CN" altLang="en-US" b="0" baseline="0">
                <a:solidFill>
                  <a:schemeClr val="tx1"/>
                </a:solidFill>
                <a:latin typeface="楷体_GB2312" pitchFamily="49" charset="-122"/>
                <a:ea typeface="楷体_GB2312" pitchFamily="49" charset="-122"/>
              </a:rPr>
              <a:t>了解预应力混凝土的概念，及其在工程应用中的优点；</a:t>
            </a:r>
          </a:p>
          <a:p>
            <a:pPr marL="742950" lvl="1" indent="-285750" algn="just">
              <a:lnSpc>
                <a:spcPct val="150000"/>
              </a:lnSpc>
              <a:spcBef>
                <a:spcPct val="10000"/>
              </a:spcBef>
              <a:buClr>
                <a:schemeClr val="folHlink"/>
              </a:buClr>
              <a:buSzPct val="80000"/>
              <a:buFont typeface="Wingdings" pitchFamily="2" charset="2"/>
              <a:buChar char="v"/>
            </a:pPr>
            <a:r>
              <a:rPr lang="zh-CN" altLang="en-US" b="0" baseline="0">
                <a:solidFill>
                  <a:schemeClr val="tx1"/>
                </a:solidFill>
                <a:latin typeface="楷体_GB2312" pitchFamily="49" charset="-122"/>
                <a:ea typeface="楷体_GB2312" pitchFamily="49" charset="-122"/>
              </a:rPr>
              <a:t>熟悉预应力混凝土的材料品种、规格及要求； </a:t>
            </a:r>
          </a:p>
        </p:txBody>
      </p:sp>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1026"/>
          <p:cNvSpPr>
            <a:spLocks noChangeArrowheads="1"/>
          </p:cNvSpPr>
          <p:nvPr/>
        </p:nvSpPr>
        <p:spPr bwMode="auto">
          <a:xfrm>
            <a:off x="762000" y="381000"/>
            <a:ext cx="7162800" cy="5943600"/>
          </a:xfrm>
          <a:prstGeom prst="rect">
            <a:avLst/>
          </a:prstGeom>
          <a:noFill/>
          <a:ln w="9525">
            <a:noFill/>
            <a:miter lim="800000"/>
            <a:headEnd/>
            <a:tailEnd/>
          </a:ln>
          <a:effectLst/>
        </p:spPr>
        <p:txBody>
          <a:bodyPr/>
          <a:lstStyle/>
          <a:p>
            <a:pPr marL="342900" indent="-342900">
              <a:lnSpc>
                <a:spcPct val="150000"/>
              </a:lnSpc>
              <a:spcBef>
                <a:spcPct val="10000"/>
              </a:spcBef>
              <a:buClr>
                <a:srgbClr val="FFFF66"/>
              </a:buClr>
              <a:buSzPct val="120000"/>
              <a:buFont typeface="Wingdings" pitchFamily="2" charset="2"/>
              <a:buChar char="§"/>
            </a:pPr>
            <a:endParaRPr lang="zh-CN" altLang="en-US" b="0" baseline="0">
              <a:solidFill>
                <a:schemeClr val="tx1"/>
              </a:solidFill>
              <a:latin typeface="楷体_GB2312" pitchFamily="49" charset="-122"/>
              <a:ea typeface="楷体_GB2312" pitchFamily="49" charset="-122"/>
            </a:endParaRPr>
          </a:p>
          <a:p>
            <a:pPr marL="742950" lvl="1" indent="-285750" algn="just">
              <a:lnSpc>
                <a:spcPct val="150000"/>
              </a:lnSpc>
              <a:spcBef>
                <a:spcPct val="10000"/>
              </a:spcBef>
              <a:buClr>
                <a:schemeClr val="folHlink"/>
              </a:buClr>
              <a:buSzPct val="80000"/>
              <a:buFont typeface="Wingdings" pitchFamily="2" charset="2"/>
              <a:buChar char="v"/>
            </a:pPr>
            <a:r>
              <a:rPr lang="zh-CN" altLang="en-US" b="0" baseline="0">
                <a:solidFill>
                  <a:schemeClr val="tx1"/>
                </a:solidFill>
                <a:latin typeface="楷体_GB2312" pitchFamily="49" charset="-122"/>
                <a:ea typeface="楷体_GB2312" pitchFamily="49" charset="-122"/>
              </a:rPr>
              <a:t>熟悉先张法、后张法、电热张法的施工工艺；</a:t>
            </a:r>
          </a:p>
          <a:p>
            <a:pPr marL="742950" lvl="1" indent="-285750" algn="just">
              <a:lnSpc>
                <a:spcPct val="150000"/>
              </a:lnSpc>
              <a:spcBef>
                <a:spcPct val="10000"/>
              </a:spcBef>
              <a:buClr>
                <a:schemeClr val="folHlink"/>
              </a:buClr>
              <a:buSzPct val="80000"/>
              <a:buFont typeface="Wingdings" pitchFamily="2" charset="2"/>
              <a:buChar char="v"/>
            </a:pPr>
            <a:r>
              <a:rPr lang="zh-CN" altLang="en-US" b="0" baseline="0">
                <a:solidFill>
                  <a:schemeClr val="tx1"/>
                </a:solidFill>
                <a:latin typeface="楷体_GB2312" pitchFamily="49" charset="-122"/>
                <a:ea typeface="楷体_GB2312" pitchFamily="49" charset="-122"/>
              </a:rPr>
              <a:t>掌握先张法、预应力筋的控制应力、张拉程序和放张顺序的确定和注意事项；</a:t>
            </a:r>
          </a:p>
          <a:p>
            <a:pPr marL="742950" lvl="1" indent="-285750" algn="just">
              <a:lnSpc>
                <a:spcPct val="150000"/>
              </a:lnSpc>
              <a:spcBef>
                <a:spcPct val="10000"/>
              </a:spcBef>
              <a:buClr>
                <a:schemeClr val="folHlink"/>
              </a:buClr>
              <a:buSzPct val="80000"/>
              <a:buFont typeface="Wingdings" pitchFamily="2" charset="2"/>
              <a:buChar char="v"/>
            </a:pPr>
            <a:r>
              <a:rPr lang="zh-CN" altLang="en-US" b="0" baseline="0">
                <a:solidFill>
                  <a:schemeClr val="tx1"/>
                </a:solidFill>
                <a:latin typeface="楷体_GB2312" pitchFamily="49" charset="-122"/>
                <a:ea typeface="楷体_GB2312" pitchFamily="49" charset="-122"/>
              </a:rPr>
              <a:t>掌握后张法孔道留设、锚具选择、预应力筋的张拉顺序、孔道灌浆等施工方法及注意要点；</a:t>
            </a:r>
          </a:p>
          <a:p>
            <a:pPr marL="742950" lvl="1" indent="-285750" algn="just">
              <a:lnSpc>
                <a:spcPct val="150000"/>
              </a:lnSpc>
              <a:spcBef>
                <a:spcPct val="10000"/>
              </a:spcBef>
              <a:buClr>
                <a:schemeClr val="folHlink"/>
              </a:buClr>
              <a:buSzPct val="80000"/>
              <a:buFont typeface="Wingdings" pitchFamily="2" charset="2"/>
              <a:buChar char="v"/>
            </a:pPr>
            <a:r>
              <a:rPr lang="zh-CN" altLang="en-US" b="0" baseline="0">
                <a:solidFill>
                  <a:schemeClr val="tx1"/>
                </a:solidFill>
                <a:latin typeface="楷体_GB2312" pitchFamily="49" charset="-122"/>
                <a:ea typeface="楷体_GB2312" pitchFamily="49" charset="-122"/>
              </a:rPr>
              <a:t>了解电热张法、无粘结预应力混凝土施工原理及应用；</a:t>
            </a:r>
          </a:p>
          <a:p>
            <a:pPr marL="742950" lvl="1" indent="-285750" algn="just">
              <a:lnSpc>
                <a:spcPct val="150000"/>
              </a:lnSpc>
              <a:spcBef>
                <a:spcPct val="10000"/>
              </a:spcBef>
              <a:buClr>
                <a:schemeClr val="folHlink"/>
              </a:buClr>
              <a:buSzPct val="80000"/>
              <a:buFont typeface="Wingdings" pitchFamily="2" charset="2"/>
              <a:buChar char="v"/>
            </a:pPr>
            <a:r>
              <a:rPr lang="zh-CN" altLang="en-US" b="0" baseline="0">
                <a:solidFill>
                  <a:schemeClr val="tx1"/>
                </a:solidFill>
                <a:latin typeface="楷体_GB2312" pitchFamily="49" charset="-122"/>
                <a:ea typeface="楷体_GB2312" pitchFamily="49" charset="-122"/>
              </a:rPr>
              <a:t>熟悉预应力混凝土质量保证措施及安全技术。 </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noChangeArrowheads="1"/>
          </p:cNvSpPr>
          <p:nvPr>
            <p:ph type="body" idx="1"/>
          </p:nvPr>
        </p:nvSpPr>
        <p:spPr>
          <a:xfrm>
            <a:off x="762000" y="685800"/>
            <a:ext cx="7391400" cy="5257800"/>
          </a:xfrm>
        </p:spPr>
        <p:txBody>
          <a:bodyPr/>
          <a:lstStyle/>
          <a:p>
            <a:pPr marL="0" indent="0" algn="just">
              <a:buFont typeface="Wingdings" pitchFamily="2" charset="2"/>
              <a:buNone/>
            </a:pPr>
            <a:r>
              <a:rPr lang="zh-CN" altLang="en-US">
                <a:latin typeface="宋体" pitchFamily="2" charset="-122"/>
              </a:rPr>
              <a:t>    </a:t>
            </a:r>
            <a:r>
              <a:rPr lang="zh-CN" altLang="en-US" sz="2200">
                <a:latin typeface="宋体" pitchFamily="2" charset="-122"/>
              </a:rPr>
              <a:t>预应力混凝土能充分发挥高强度钢材的作用，即在外荷载作用于构件之前，利用钢筋张拉后的弹性回缩，对构件受拉区的混凝土预先施加压力，产生预压应力，使混凝土结构在作用状态下充分发挥钢筋抗拉强度高和混凝土抗压能力强的特点，可以提高构件的承载能力。当构件在荷载作用下产生拉应力时，首先抵消预应力，然后随着荷载不断增加，受拉区混凝土才受拉开裂，从而延迟了构件裂缝的出现和限制了裂缝的开展，提高了构件的抗裂度和刚度。这种利用钢筋对受拉区混凝土施加预压应力的钢筋混凝土，叫做</a:t>
            </a:r>
            <a:r>
              <a:rPr lang="zh-CN" altLang="en-US" sz="2200" b="1">
                <a:solidFill>
                  <a:schemeClr val="tx2"/>
                </a:solidFill>
                <a:latin typeface="宋体" pitchFamily="2" charset="-122"/>
              </a:rPr>
              <a:t>预应力混凝土</a:t>
            </a:r>
            <a:r>
              <a:rPr lang="zh-CN" altLang="en-US" sz="2200">
                <a:latin typeface="宋体" pitchFamily="2" charset="-122"/>
              </a:rPr>
              <a:t>。</a:t>
            </a:r>
            <a:r>
              <a:rPr lang="zh-CN" altLang="en-US" sz="2200"/>
              <a:t> </a:t>
            </a: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6" name="Rectangle 4"/>
          <p:cNvSpPr>
            <a:spLocks noGrp="1" noChangeArrowheads="1"/>
          </p:cNvSpPr>
          <p:nvPr>
            <p:ph type="body" idx="1"/>
          </p:nvPr>
        </p:nvSpPr>
        <p:spPr>
          <a:xfrm>
            <a:off x="838200" y="685800"/>
            <a:ext cx="7391400" cy="5257800"/>
          </a:xfrm>
          <a:noFill/>
          <a:ln/>
        </p:spPr>
        <p:txBody>
          <a:bodyPr/>
          <a:lstStyle/>
          <a:p>
            <a:pPr marL="0" indent="0" algn="just">
              <a:buFont typeface="Wingdings" pitchFamily="2" charset="2"/>
              <a:buNone/>
            </a:pPr>
            <a:r>
              <a:rPr lang="zh-CN" altLang="en-US" sz="2200">
                <a:latin typeface="宋体" pitchFamily="2" charset="-122"/>
              </a:rPr>
              <a:t>    预加应力的方法，可以分为</a:t>
            </a:r>
            <a:r>
              <a:rPr lang="zh-CN" altLang="en-US" sz="2200">
                <a:solidFill>
                  <a:schemeClr val="tx2"/>
                </a:solidFill>
                <a:latin typeface="宋体" pitchFamily="2" charset="-122"/>
              </a:rPr>
              <a:t>先张法</a:t>
            </a:r>
            <a:r>
              <a:rPr lang="zh-CN" altLang="en-US" sz="2200">
                <a:latin typeface="宋体" pitchFamily="2" charset="-122"/>
              </a:rPr>
              <a:t>和</a:t>
            </a:r>
            <a:r>
              <a:rPr lang="zh-CN" altLang="en-US" sz="2200">
                <a:solidFill>
                  <a:schemeClr val="tx2"/>
                </a:solidFill>
                <a:latin typeface="宋体" pitchFamily="2" charset="-122"/>
              </a:rPr>
              <a:t>后张法</a:t>
            </a:r>
            <a:r>
              <a:rPr lang="zh-CN" altLang="en-US" sz="2200">
                <a:latin typeface="宋体" pitchFamily="2" charset="-122"/>
              </a:rPr>
              <a:t>两类。</a:t>
            </a:r>
            <a:r>
              <a:rPr lang="zh-CN" altLang="en-US" sz="2200">
                <a:solidFill>
                  <a:schemeClr val="tx2"/>
                </a:solidFill>
                <a:latin typeface="宋体" pitchFamily="2" charset="-122"/>
              </a:rPr>
              <a:t>先张法</a:t>
            </a:r>
            <a:r>
              <a:rPr lang="zh-CN" altLang="en-US" sz="2200">
                <a:latin typeface="宋体" pitchFamily="2" charset="-122"/>
              </a:rPr>
              <a:t>是先张拉钢筋，后浇筑混凝土，预应力靠钢筋与混凝土之间的粘结力传递给混凝土。</a:t>
            </a:r>
            <a:r>
              <a:rPr lang="zh-CN" altLang="en-US" sz="2200">
                <a:solidFill>
                  <a:schemeClr val="tx2"/>
                </a:solidFill>
                <a:latin typeface="宋体" pitchFamily="2" charset="-122"/>
              </a:rPr>
              <a:t>后张法</a:t>
            </a:r>
            <a:r>
              <a:rPr lang="zh-CN" altLang="en-US" sz="2200">
                <a:latin typeface="宋体" pitchFamily="2" charset="-122"/>
              </a:rPr>
              <a:t>是先浇筑混凝土并预留孔道，待混凝土达到一定强度后张拉钢筋，预应力靠锚具传递给混凝土。</a:t>
            </a:r>
          </a:p>
          <a:p>
            <a:pPr marL="0" indent="0" algn="just">
              <a:buFont typeface="Wingdings" pitchFamily="2" charset="2"/>
              <a:buNone/>
            </a:pPr>
            <a:r>
              <a:rPr lang="zh-CN" altLang="en-US" sz="2200">
                <a:latin typeface="宋体" pitchFamily="2" charset="-122"/>
              </a:rPr>
              <a:t>    </a:t>
            </a:r>
            <a:r>
              <a:rPr lang="zh-CN" altLang="en-US" sz="2200">
                <a:solidFill>
                  <a:schemeClr val="tx2"/>
                </a:solidFill>
                <a:latin typeface="宋体" pitchFamily="2" charset="-122"/>
              </a:rPr>
              <a:t>为了达到较高的预应力值，宜优先采用高标号混凝土。</a:t>
            </a:r>
            <a:r>
              <a:rPr lang="zh-CN" altLang="en-US" sz="2200">
                <a:latin typeface="宋体" pitchFamily="2" charset="-122"/>
              </a:rPr>
              <a:t>当采用冷拉</a:t>
            </a:r>
            <a:r>
              <a:rPr lang="en-US" altLang="zh-CN" sz="2200">
                <a:latin typeface="宋体" pitchFamily="2" charset="-122"/>
              </a:rPr>
              <a:t>HRB335、HRB400</a:t>
            </a:r>
            <a:r>
              <a:rPr lang="zh-CN" altLang="en-US" sz="2200">
                <a:latin typeface="宋体" pitchFamily="2" charset="-122"/>
              </a:rPr>
              <a:t>钢筋和冷轧带肋钢筋作预应力钢筋时，其混凝土强度不宜低于</a:t>
            </a:r>
            <a:r>
              <a:rPr lang="en-US" altLang="zh-CN" sz="2200">
                <a:latin typeface="宋体" pitchFamily="2" charset="-122"/>
              </a:rPr>
              <a:t>C30；</a:t>
            </a:r>
            <a:r>
              <a:rPr lang="zh-CN" altLang="en-US" sz="2200">
                <a:latin typeface="宋体" pitchFamily="2" charset="-122"/>
              </a:rPr>
              <a:t>当采用消除应力钢丝、钢绞线、热处理钢筋作预应力钢筋时，混凝土强度等级不宜低于</a:t>
            </a:r>
            <a:r>
              <a:rPr lang="en-US" altLang="zh-CN" sz="2200"/>
              <a:t>C40</a:t>
            </a:r>
            <a:r>
              <a:rPr lang="en-US" altLang="zh-CN" sz="2200">
                <a:latin typeface="宋体" pitchFamily="2" charset="-122"/>
              </a:rPr>
              <a:t>。</a:t>
            </a:r>
            <a:r>
              <a:rPr lang="en-US" altLang="zh-CN" sz="2200"/>
              <a:t> </a:t>
            </a:r>
            <a:endParaRPr lang="zh-CN" altLang="en-US" sz="2200"/>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ext Box 2">
            <a:hlinkClick r:id="" action="ppaction://hlinkshowjump?jump=nextslide"/>
          </p:cNvPr>
          <p:cNvSpPr txBox="1">
            <a:spLocks noChangeArrowheads="1"/>
          </p:cNvSpPr>
          <p:nvPr/>
        </p:nvSpPr>
        <p:spPr bwMode="auto">
          <a:xfrm>
            <a:off x="1828800" y="609600"/>
            <a:ext cx="4762500" cy="519113"/>
          </a:xfrm>
          <a:prstGeom prst="rect">
            <a:avLst/>
          </a:prstGeom>
          <a:solidFill>
            <a:srgbClr val="CCFFCC"/>
          </a:solidFill>
          <a:ln w="9525" algn="ctr">
            <a:noFill/>
            <a:miter lim="800000"/>
            <a:headEnd/>
            <a:tailEnd/>
          </a:ln>
          <a:effectLst/>
        </p:spPr>
        <p:txBody>
          <a:bodyPr>
            <a:spAutoFit/>
          </a:bodyPr>
          <a:lstStyle/>
          <a:p>
            <a:pPr>
              <a:spcBef>
                <a:spcPct val="50000"/>
              </a:spcBef>
            </a:pPr>
            <a:r>
              <a:rPr lang="zh-CN" altLang="en-US" sz="2800" baseline="0">
                <a:solidFill>
                  <a:schemeClr val="folHlink"/>
                </a:solidFill>
                <a:ea typeface="宋体" pitchFamily="2" charset="-122"/>
              </a:rPr>
              <a:t>5.1  </a:t>
            </a:r>
            <a:r>
              <a:rPr lang="zh-CN" altLang="en-US" sz="2800" baseline="0">
                <a:solidFill>
                  <a:srgbClr val="FF66FF"/>
                </a:solidFill>
                <a:latin typeface="楷体_GB2312" pitchFamily="49" charset="-122"/>
                <a:ea typeface="楷体_GB2312" pitchFamily="49" charset="-122"/>
              </a:rPr>
              <a:t>先张法 </a:t>
            </a:r>
          </a:p>
        </p:txBody>
      </p:sp>
      <p:pic>
        <p:nvPicPr>
          <p:cNvPr id="120835" name="Picture 3" descr="club_index_203">
            <a:hlinkClick r:id="rId2" action="ppaction://hlinksldjump"/>
          </p:cNvPr>
          <p:cNvPicPr>
            <a:picLocks noChangeAspect="1" noChangeArrowheads="1"/>
          </p:cNvPicPr>
          <p:nvPr/>
        </p:nvPicPr>
        <p:blipFill>
          <a:blip r:embed="rId3"/>
          <a:srcRect/>
          <a:stretch>
            <a:fillRect/>
          </a:stretch>
        </p:blipFill>
        <p:spPr bwMode="auto">
          <a:xfrm>
            <a:off x="6823075" y="701675"/>
            <a:ext cx="361950" cy="381000"/>
          </a:xfrm>
          <a:prstGeom prst="rect">
            <a:avLst/>
          </a:prstGeom>
          <a:solidFill>
            <a:srgbClr val="FF00FF"/>
          </a:solidFill>
          <a:ln w="9525">
            <a:solidFill>
              <a:schemeClr val="tx2"/>
            </a:solidFill>
            <a:miter lim="800000"/>
            <a:headEnd/>
            <a:tailEnd/>
          </a:ln>
        </p:spPr>
      </p:pic>
      <p:sp>
        <p:nvSpPr>
          <p:cNvPr id="120836" name="Text Box 4">
            <a:hlinkClick r:id="" action="ppaction://hlinkshowjump?jump=nextslide"/>
          </p:cNvPr>
          <p:cNvSpPr txBox="1">
            <a:spLocks noChangeArrowheads="1"/>
          </p:cNvSpPr>
          <p:nvPr/>
        </p:nvSpPr>
        <p:spPr bwMode="auto">
          <a:xfrm>
            <a:off x="1828800" y="3352800"/>
            <a:ext cx="4743450" cy="519113"/>
          </a:xfrm>
          <a:prstGeom prst="rect">
            <a:avLst/>
          </a:prstGeom>
          <a:solidFill>
            <a:srgbClr val="CCFFCC"/>
          </a:solidFill>
          <a:ln w="9525" algn="ctr">
            <a:noFill/>
            <a:miter lim="800000"/>
            <a:headEnd/>
            <a:tailEnd/>
          </a:ln>
          <a:effectLst/>
        </p:spPr>
        <p:txBody>
          <a:bodyPr>
            <a:spAutoFit/>
          </a:bodyPr>
          <a:lstStyle/>
          <a:p>
            <a:pPr>
              <a:spcBef>
                <a:spcPct val="50000"/>
              </a:spcBef>
            </a:pPr>
            <a:r>
              <a:rPr lang="zh-CN" altLang="en-US" sz="2800" baseline="0">
                <a:solidFill>
                  <a:schemeClr val="folHlink"/>
                </a:solidFill>
                <a:ea typeface="宋体" pitchFamily="2" charset="-122"/>
              </a:rPr>
              <a:t>5.4  </a:t>
            </a:r>
            <a:r>
              <a:rPr lang="zh-CN" altLang="en-US" sz="2800" baseline="0">
                <a:solidFill>
                  <a:srgbClr val="FF66FF"/>
                </a:solidFill>
                <a:latin typeface="楷体_GB2312" pitchFamily="49" charset="-122"/>
                <a:ea typeface="楷体_GB2312" pitchFamily="49" charset="-122"/>
              </a:rPr>
              <a:t>无粘结预应力混凝土施工 </a:t>
            </a:r>
          </a:p>
        </p:txBody>
      </p:sp>
      <p:pic>
        <p:nvPicPr>
          <p:cNvPr id="120837" name="Picture 5" descr="club_index_203">
            <a:hlinkClick r:id="rId4" action="ppaction://hlinksldjump"/>
          </p:cNvPr>
          <p:cNvPicPr>
            <a:picLocks noChangeAspect="1" noChangeArrowheads="1"/>
          </p:cNvPicPr>
          <p:nvPr/>
        </p:nvPicPr>
        <p:blipFill>
          <a:blip r:embed="rId3"/>
          <a:srcRect/>
          <a:stretch>
            <a:fillRect/>
          </a:stretch>
        </p:blipFill>
        <p:spPr bwMode="auto">
          <a:xfrm>
            <a:off x="6870700" y="3429000"/>
            <a:ext cx="361950" cy="381000"/>
          </a:xfrm>
          <a:prstGeom prst="rect">
            <a:avLst/>
          </a:prstGeom>
          <a:solidFill>
            <a:srgbClr val="FF00FF"/>
          </a:solidFill>
          <a:ln w="9525">
            <a:solidFill>
              <a:schemeClr val="tx2"/>
            </a:solidFill>
            <a:miter lim="800000"/>
            <a:headEnd/>
            <a:tailEnd/>
          </a:ln>
        </p:spPr>
      </p:pic>
      <p:sp>
        <p:nvSpPr>
          <p:cNvPr id="120838" name="Text Box 6"/>
          <p:cNvSpPr txBox="1">
            <a:spLocks noChangeArrowheads="1"/>
          </p:cNvSpPr>
          <p:nvPr/>
        </p:nvSpPr>
        <p:spPr bwMode="auto">
          <a:xfrm>
            <a:off x="609600" y="1981200"/>
            <a:ext cx="728663" cy="2286000"/>
          </a:xfrm>
          <a:prstGeom prst="rect">
            <a:avLst/>
          </a:prstGeom>
          <a:gradFill rotWithShape="0">
            <a:gsLst>
              <a:gs pos="0">
                <a:srgbClr val="FFFF99">
                  <a:gamma/>
                  <a:shade val="46275"/>
                  <a:invGamma/>
                </a:srgbClr>
              </a:gs>
              <a:gs pos="50000">
                <a:srgbClr val="FFFF99"/>
              </a:gs>
              <a:gs pos="100000">
                <a:srgbClr val="FFFF99">
                  <a:gamma/>
                  <a:shade val="46275"/>
                  <a:invGamma/>
                </a:srgbClr>
              </a:gs>
            </a:gsLst>
            <a:lin ang="5400000" scaled="1"/>
          </a:gradFill>
          <a:ln w="9525">
            <a:noFill/>
            <a:miter lim="800000"/>
            <a:headEnd/>
            <a:tailEnd/>
          </a:ln>
          <a:effectLst/>
        </p:spPr>
        <p:txBody>
          <a:bodyPr vert="eaVert" lIns="288000" rIns="0">
            <a:spAutoFit/>
          </a:bodyPr>
          <a:lstStyle/>
          <a:p>
            <a:pPr algn="ctr">
              <a:spcBef>
                <a:spcPct val="50000"/>
              </a:spcBef>
            </a:pPr>
            <a:r>
              <a:rPr lang="zh-CN" altLang="en-US" sz="4400">
                <a:solidFill>
                  <a:srgbClr val="00FF00"/>
                </a:solidFill>
                <a:ea typeface="楷体_GB2312" pitchFamily="49" charset="-122"/>
              </a:rPr>
              <a:t>本 章 内 容</a:t>
            </a:r>
          </a:p>
        </p:txBody>
      </p:sp>
      <p:grpSp>
        <p:nvGrpSpPr>
          <p:cNvPr id="120839" name="Group 7"/>
          <p:cNvGrpSpPr>
            <a:grpSpLocks/>
          </p:cNvGrpSpPr>
          <p:nvPr/>
        </p:nvGrpSpPr>
        <p:grpSpPr bwMode="auto">
          <a:xfrm>
            <a:off x="7924800" y="5105400"/>
            <a:ext cx="1219200" cy="1295400"/>
            <a:chOff x="4992" y="3264"/>
            <a:chExt cx="768" cy="816"/>
          </a:xfrm>
        </p:grpSpPr>
        <p:pic>
          <p:nvPicPr>
            <p:cNvPr id="120840" name="Picture 8" descr="Compute[4]">
              <a:hlinkClick r:id="rId5" action="ppaction://hlinkpres?slideindex=2&amp;slidetitle=幻灯片 2"/>
              <a:hlinkHover r:id="" action="ppaction://noaction" highlightClick="1"/>
            </p:cNvPr>
            <p:cNvPicPr>
              <a:picLocks noChangeAspect="1" noChangeArrowheads="1" noCrop="1"/>
            </p:cNvPicPr>
            <p:nvPr/>
          </p:nvPicPr>
          <p:blipFill>
            <a:blip r:embed="rId6"/>
            <a:srcRect/>
            <a:stretch>
              <a:fillRect/>
            </a:stretch>
          </p:blipFill>
          <p:spPr bwMode="auto">
            <a:xfrm>
              <a:off x="4992" y="3264"/>
              <a:ext cx="768" cy="614"/>
            </a:xfrm>
            <a:prstGeom prst="rect">
              <a:avLst/>
            </a:prstGeom>
            <a:noFill/>
          </p:spPr>
        </p:pic>
        <p:sp>
          <p:nvSpPr>
            <p:cNvPr id="120841" name="Text Box 9"/>
            <p:cNvSpPr txBox="1">
              <a:spLocks noChangeArrowheads="1"/>
            </p:cNvSpPr>
            <p:nvPr/>
          </p:nvSpPr>
          <p:spPr bwMode="auto">
            <a:xfrm>
              <a:off x="5136" y="3792"/>
              <a:ext cx="454" cy="288"/>
            </a:xfrm>
            <a:prstGeom prst="rect">
              <a:avLst/>
            </a:prstGeom>
            <a:noFill/>
            <a:ln w="9525" algn="ctr">
              <a:noFill/>
              <a:miter lim="800000"/>
              <a:headEnd/>
              <a:tailEnd/>
            </a:ln>
            <a:effectLst/>
          </p:spPr>
          <p:txBody>
            <a:bodyPr>
              <a:spAutoFit/>
            </a:bodyPr>
            <a:lstStyle/>
            <a:p>
              <a:pPr>
                <a:spcBef>
                  <a:spcPct val="50000"/>
                </a:spcBef>
              </a:pPr>
              <a:r>
                <a:rPr lang="en-US" altLang="zh-CN" baseline="0">
                  <a:solidFill>
                    <a:srgbClr val="CC3399"/>
                  </a:solidFill>
                  <a:latin typeface="华文行楷" pitchFamily="2" charset="-122"/>
                  <a:ea typeface="华文行楷" pitchFamily="2" charset="-122"/>
                </a:rPr>
                <a:t>End </a:t>
              </a:r>
            </a:p>
          </p:txBody>
        </p:sp>
      </p:grpSp>
      <p:sp>
        <p:nvSpPr>
          <p:cNvPr id="120842" name="Text Box 10">
            <a:hlinkClick r:id="" action="ppaction://hlinkshowjump?jump=nextslide"/>
          </p:cNvPr>
          <p:cNvSpPr txBox="1">
            <a:spLocks noChangeArrowheads="1"/>
          </p:cNvSpPr>
          <p:nvPr/>
        </p:nvSpPr>
        <p:spPr bwMode="auto">
          <a:xfrm>
            <a:off x="1828800" y="1447800"/>
            <a:ext cx="4721225" cy="519113"/>
          </a:xfrm>
          <a:prstGeom prst="rect">
            <a:avLst/>
          </a:prstGeom>
          <a:solidFill>
            <a:srgbClr val="CCFFCC"/>
          </a:solidFill>
          <a:ln w="9525" algn="ctr">
            <a:noFill/>
            <a:miter lim="800000"/>
            <a:headEnd/>
            <a:tailEnd/>
          </a:ln>
          <a:effectLst/>
        </p:spPr>
        <p:txBody>
          <a:bodyPr>
            <a:spAutoFit/>
          </a:bodyPr>
          <a:lstStyle/>
          <a:p>
            <a:pPr>
              <a:spcBef>
                <a:spcPct val="50000"/>
              </a:spcBef>
            </a:pPr>
            <a:r>
              <a:rPr lang="zh-CN" altLang="en-US" sz="2800" baseline="0">
                <a:solidFill>
                  <a:schemeClr val="folHlink"/>
                </a:solidFill>
                <a:ea typeface="宋体" pitchFamily="2" charset="-122"/>
              </a:rPr>
              <a:t>5.2  </a:t>
            </a:r>
            <a:r>
              <a:rPr lang="zh-CN" altLang="en-US" sz="2800" baseline="0">
                <a:solidFill>
                  <a:srgbClr val="FF66FF"/>
                </a:solidFill>
                <a:latin typeface="楷体_GB2312" pitchFamily="49" charset="-122"/>
                <a:ea typeface="楷体_GB2312" pitchFamily="49" charset="-122"/>
              </a:rPr>
              <a:t>后张法 </a:t>
            </a:r>
          </a:p>
        </p:txBody>
      </p:sp>
      <p:pic>
        <p:nvPicPr>
          <p:cNvPr id="120843" name="Picture 11" descr="club_index_203">
            <a:hlinkClick r:id="rId7" action="ppaction://hlinksldjump"/>
          </p:cNvPr>
          <p:cNvPicPr>
            <a:picLocks noChangeAspect="1" noChangeArrowheads="1"/>
          </p:cNvPicPr>
          <p:nvPr/>
        </p:nvPicPr>
        <p:blipFill>
          <a:blip r:embed="rId3"/>
          <a:srcRect/>
          <a:stretch>
            <a:fillRect/>
          </a:stretch>
        </p:blipFill>
        <p:spPr bwMode="auto">
          <a:xfrm>
            <a:off x="6823075" y="1524000"/>
            <a:ext cx="361950" cy="381000"/>
          </a:xfrm>
          <a:prstGeom prst="rect">
            <a:avLst/>
          </a:prstGeom>
          <a:solidFill>
            <a:srgbClr val="FF00FF"/>
          </a:solidFill>
          <a:ln w="9525">
            <a:solidFill>
              <a:schemeClr val="tx2"/>
            </a:solidFill>
            <a:miter lim="800000"/>
            <a:headEnd/>
            <a:tailEnd/>
          </a:ln>
        </p:spPr>
      </p:pic>
      <p:sp>
        <p:nvSpPr>
          <p:cNvPr id="120844" name="Text Box 12">
            <a:hlinkClick r:id="" action="ppaction://hlinkshowjump?jump=nextslide"/>
          </p:cNvPr>
          <p:cNvSpPr txBox="1">
            <a:spLocks noChangeArrowheads="1"/>
          </p:cNvSpPr>
          <p:nvPr/>
        </p:nvSpPr>
        <p:spPr bwMode="auto">
          <a:xfrm>
            <a:off x="1828800" y="2438400"/>
            <a:ext cx="4754563" cy="519113"/>
          </a:xfrm>
          <a:prstGeom prst="rect">
            <a:avLst/>
          </a:prstGeom>
          <a:solidFill>
            <a:srgbClr val="CCFFCC"/>
          </a:solidFill>
          <a:ln w="9525" algn="ctr">
            <a:noFill/>
            <a:miter lim="800000"/>
            <a:headEnd/>
            <a:tailEnd/>
          </a:ln>
          <a:effectLst/>
        </p:spPr>
        <p:txBody>
          <a:bodyPr>
            <a:spAutoFit/>
          </a:bodyPr>
          <a:lstStyle/>
          <a:p>
            <a:pPr>
              <a:spcBef>
                <a:spcPct val="50000"/>
              </a:spcBef>
            </a:pPr>
            <a:r>
              <a:rPr lang="zh-CN" altLang="en-US" sz="2800" baseline="0">
                <a:solidFill>
                  <a:schemeClr val="folHlink"/>
                </a:solidFill>
                <a:ea typeface="宋体" pitchFamily="2" charset="-122"/>
              </a:rPr>
              <a:t>5.3  </a:t>
            </a:r>
            <a:r>
              <a:rPr lang="zh-CN" altLang="en-US" sz="2800" baseline="0">
                <a:solidFill>
                  <a:srgbClr val="FF66FF"/>
                </a:solidFill>
                <a:latin typeface="楷体_GB2312" pitchFamily="49" charset="-122"/>
                <a:ea typeface="楷体_GB2312" pitchFamily="49" charset="-122"/>
              </a:rPr>
              <a:t>电热法施工</a:t>
            </a:r>
          </a:p>
        </p:txBody>
      </p:sp>
      <p:pic>
        <p:nvPicPr>
          <p:cNvPr id="120845" name="Picture 13" descr="club_index_203">
            <a:hlinkClick r:id="rId8" action="ppaction://hlinksldjump"/>
          </p:cNvPr>
          <p:cNvPicPr>
            <a:picLocks noChangeAspect="1" noChangeArrowheads="1"/>
          </p:cNvPicPr>
          <p:nvPr/>
        </p:nvPicPr>
        <p:blipFill>
          <a:blip r:embed="rId3"/>
          <a:srcRect/>
          <a:stretch>
            <a:fillRect/>
          </a:stretch>
        </p:blipFill>
        <p:spPr bwMode="auto">
          <a:xfrm>
            <a:off x="6851650" y="2530475"/>
            <a:ext cx="361950" cy="381000"/>
          </a:xfrm>
          <a:prstGeom prst="rect">
            <a:avLst/>
          </a:prstGeom>
          <a:solidFill>
            <a:srgbClr val="FF00FF"/>
          </a:solidFill>
          <a:ln w="9525">
            <a:solidFill>
              <a:schemeClr val="tx2"/>
            </a:solidFill>
            <a:miter lim="800000"/>
            <a:headEnd/>
            <a:tailEnd/>
          </a:ln>
        </p:spPr>
      </p:pic>
      <p:sp>
        <p:nvSpPr>
          <p:cNvPr id="120846" name="Text Box 14">
            <a:hlinkClick r:id="" action="ppaction://hlinkshowjump?jump=nextslide"/>
          </p:cNvPr>
          <p:cNvSpPr txBox="1">
            <a:spLocks noChangeArrowheads="1"/>
          </p:cNvSpPr>
          <p:nvPr/>
        </p:nvSpPr>
        <p:spPr bwMode="auto">
          <a:xfrm>
            <a:off x="1828800" y="4191000"/>
            <a:ext cx="4756150" cy="946150"/>
          </a:xfrm>
          <a:prstGeom prst="rect">
            <a:avLst/>
          </a:prstGeom>
          <a:solidFill>
            <a:srgbClr val="CCFFCC"/>
          </a:solidFill>
          <a:ln w="9525" algn="ctr">
            <a:noFill/>
            <a:miter lim="800000"/>
            <a:headEnd/>
            <a:tailEnd/>
          </a:ln>
          <a:effectLst/>
        </p:spPr>
        <p:txBody>
          <a:bodyPr>
            <a:spAutoFit/>
          </a:bodyPr>
          <a:lstStyle/>
          <a:p>
            <a:pPr marL="671513" indent="-671513">
              <a:spcBef>
                <a:spcPct val="50000"/>
              </a:spcBef>
            </a:pPr>
            <a:r>
              <a:rPr lang="zh-CN" altLang="en-US" sz="2800" baseline="0">
                <a:solidFill>
                  <a:schemeClr val="folHlink"/>
                </a:solidFill>
                <a:ea typeface="宋体" pitchFamily="2" charset="-122"/>
              </a:rPr>
              <a:t>5.5  </a:t>
            </a:r>
            <a:r>
              <a:rPr lang="zh-CN" altLang="en-US" sz="2800" baseline="0">
                <a:solidFill>
                  <a:srgbClr val="FF66FF"/>
                </a:solidFill>
                <a:latin typeface="楷体_GB2312" pitchFamily="49" charset="-122"/>
                <a:ea typeface="楷体_GB2312" pitchFamily="49" charset="-122"/>
              </a:rPr>
              <a:t>液压张拉设备仪表的使用安全技术、校验与操作 </a:t>
            </a:r>
          </a:p>
        </p:txBody>
      </p:sp>
      <p:pic>
        <p:nvPicPr>
          <p:cNvPr id="120847" name="Picture 15" descr="club_index_203">
            <a:hlinkClick r:id="rId9" action="ppaction://hlinksldjump"/>
          </p:cNvPr>
          <p:cNvPicPr>
            <a:picLocks noChangeAspect="1" noChangeArrowheads="1"/>
          </p:cNvPicPr>
          <p:nvPr/>
        </p:nvPicPr>
        <p:blipFill>
          <a:blip r:embed="rId3"/>
          <a:srcRect/>
          <a:stretch>
            <a:fillRect/>
          </a:stretch>
        </p:blipFill>
        <p:spPr bwMode="auto">
          <a:xfrm>
            <a:off x="6902450" y="4449763"/>
            <a:ext cx="361950" cy="381000"/>
          </a:xfrm>
          <a:prstGeom prst="rect">
            <a:avLst/>
          </a:prstGeom>
          <a:solidFill>
            <a:srgbClr val="FF00FF"/>
          </a:solidFill>
          <a:ln w="9525">
            <a:solidFill>
              <a:schemeClr val="tx2"/>
            </a:solidFill>
            <a:miter lim="800000"/>
            <a:headEnd/>
            <a:tailEnd/>
          </a:ln>
        </p:spPr>
      </p:pic>
      <p:sp>
        <p:nvSpPr>
          <p:cNvPr id="120848" name="Text Box 16">
            <a:hlinkClick r:id="" action="ppaction://hlinkshowjump?jump=nextslide"/>
          </p:cNvPr>
          <p:cNvSpPr txBox="1">
            <a:spLocks noChangeArrowheads="1"/>
          </p:cNvSpPr>
          <p:nvPr/>
        </p:nvSpPr>
        <p:spPr bwMode="auto">
          <a:xfrm>
            <a:off x="1828800" y="5486400"/>
            <a:ext cx="4724400" cy="519113"/>
          </a:xfrm>
          <a:prstGeom prst="rect">
            <a:avLst/>
          </a:prstGeom>
          <a:solidFill>
            <a:srgbClr val="CCFFCC"/>
          </a:solidFill>
          <a:ln w="9525" algn="ctr">
            <a:noFill/>
            <a:miter lim="800000"/>
            <a:headEnd/>
            <a:tailEnd/>
          </a:ln>
          <a:effectLst/>
        </p:spPr>
        <p:txBody>
          <a:bodyPr>
            <a:spAutoFit/>
          </a:bodyPr>
          <a:lstStyle/>
          <a:p>
            <a:pPr>
              <a:spcBef>
                <a:spcPct val="50000"/>
              </a:spcBef>
            </a:pPr>
            <a:r>
              <a:rPr lang="zh-CN" altLang="en-US" sz="2800" baseline="0">
                <a:solidFill>
                  <a:srgbClr val="FF66FF"/>
                </a:solidFill>
                <a:ea typeface="楷体_GB2312" pitchFamily="49" charset="-122"/>
              </a:rPr>
              <a:t>本章小结</a:t>
            </a:r>
            <a:r>
              <a:rPr lang="zh-CN" altLang="en-US" sz="2800" baseline="0">
                <a:solidFill>
                  <a:srgbClr val="FF66FF"/>
                </a:solidFill>
                <a:latin typeface="楷体_GB2312" pitchFamily="49" charset="-122"/>
                <a:ea typeface="楷体_GB2312" pitchFamily="49" charset="-122"/>
              </a:rPr>
              <a:t> </a:t>
            </a:r>
          </a:p>
        </p:txBody>
      </p:sp>
      <p:pic>
        <p:nvPicPr>
          <p:cNvPr id="120849" name="Picture 17" descr="club_index_203">
            <a:hlinkClick r:id="rId10" action="ppaction://hlinksldjump"/>
          </p:cNvPr>
          <p:cNvPicPr>
            <a:picLocks noChangeAspect="1" noChangeArrowheads="1"/>
          </p:cNvPicPr>
          <p:nvPr/>
        </p:nvPicPr>
        <p:blipFill>
          <a:blip r:embed="rId3"/>
          <a:srcRect/>
          <a:stretch>
            <a:fillRect/>
          </a:stretch>
        </p:blipFill>
        <p:spPr bwMode="auto">
          <a:xfrm>
            <a:off x="6934200" y="5562600"/>
            <a:ext cx="361950" cy="381000"/>
          </a:xfrm>
          <a:prstGeom prst="rect">
            <a:avLst/>
          </a:prstGeom>
          <a:solidFill>
            <a:srgbClr val="FF00FF"/>
          </a:solidFill>
          <a:ln w="9525">
            <a:solidFill>
              <a:schemeClr val="tx2"/>
            </a:solidFill>
            <a:miter lim="800000"/>
            <a:headEnd/>
            <a:tailEnd/>
          </a:ln>
        </p:spPr>
      </p:pic>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2819400" y="457200"/>
            <a:ext cx="3429000" cy="731838"/>
          </a:xfrm>
          <a:prstGeom prst="rect">
            <a:avLst/>
          </a:prstGeom>
          <a:gradFill rotWithShape="0">
            <a:gsLst>
              <a:gs pos="0">
                <a:srgbClr val="F8E23E">
                  <a:gamma/>
                  <a:tint val="22745"/>
                  <a:invGamma/>
                </a:srgbClr>
              </a:gs>
              <a:gs pos="100000">
                <a:srgbClr val="F8E23E"/>
              </a:gs>
            </a:gsLst>
            <a:lin ang="5400000" scaled="1"/>
          </a:gradFill>
          <a:ln w="9525" algn="ctr">
            <a:noFill/>
            <a:miter lim="800000"/>
            <a:headEnd/>
            <a:tailEnd/>
          </a:ln>
          <a:effectLst>
            <a:outerShdw dist="107763" dir="2700000" algn="ctr" rotWithShape="0">
              <a:schemeClr val="bg2"/>
            </a:outerShdw>
          </a:effectLst>
        </p:spPr>
        <p:txBody>
          <a:bodyPr tIns="118800" bIns="118800" anchor="ctr" anchorCtr="1">
            <a:spAutoFit/>
          </a:bodyPr>
          <a:lstStyle/>
          <a:p>
            <a:pPr>
              <a:lnSpc>
                <a:spcPct val="90000"/>
              </a:lnSpc>
              <a:spcBef>
                <a:spcPct val="50000"/>
              </a:spcBef>
            </a:pPr>
            <a:r>
              <a:rPr lang="zh-CN" altLang="en-US" sz="3600" baseline="0">
                <a:solidFill>
                  <a:srgbClr val="00FF00"/>
                </a:solidFill>
                <a:effectLst>
                  <a:outerShdw blurRad="38100" dist="38100" dir="2700000" algn="tl">
                    <a:srgbClr val="000000"/>
                  </a:outerShdw>
                </a:effectLst>
                <a:latin typeface="楷体_GB2312" pitchFamily="49" charset="-122"/>
                <a:ea typeface="楷体_GB2312" pitchFamily="49" charset="-122"/>
              </a:rPr>
              <a:t>5.1 先 张 法</a:t>
            </a:r>
          </a:p>
        </p:txBody>
      </p:sp>
      <p:sp>
        <p:nvSpPr>
          <p:cNvPr id="121859" name="Line 3"/>
          <p:cNvSpPr>
            <a:spLocks noChangeShapeType="1"/>
          </p:cNvSpPr>
          <p:nvPr/>
        </p:nvSpPr>
        <p:spPr bwMode="auto">
          <a:xfrm>
            <a:off x="0" y="1371600"/>
            <a:ext cx="9144000" cy="0"/>
          </a:xfrm>
          <a:prstGeom prst="line">
            <a:avLst/>
          </a:prstGeom>
          <a:noFill/>
          <a:ln w="9525">
            <a:solidFill>
              <a:schemeClr val="tx2"/>
            </a:solidFill>
            <a:round/>
            <a:headEnd/>
            <a:tailEnd/>
          </a:ln>
          <a:effectLst/>
        </p:spPr>
        <p:txBody>
          <a:bodyPr wrap="none"/>
          <a:lstStyle/>
          <a:p>
            <a:endParaRPr lang="zh-CN" altLang="en-US"/>
          </a:p>
        </p:txBody>
      </p:sp>
      <p:sp>
        <p:nvSpPr>
          <p:cNvPr id="121860" name="Rectangle 4"/>
          <p:cNvSpPr>
            <a:spLocks noChangeArrowheads="1"/>
          </p:cNvSpPr>
          <p:nvPr/>
        </p:nvSpPr>
        <p:spPr bwMode="auto">
          <a:xfrm>
            <a:off x="685800" y="1447800"/>
            <a:ext cx="8077200" cy="4876800"/>
          </a:xfrm>
          <a:prstGeom prst="rect">
            <a:avLst/>
          </a:prstGeom>
          <a:noFill/>
          <a:ln w="9525">
            <a:noFill/>
            <a:miter lim="800000"/>
            <a:headEnd/>
            <a:tailEnd/>
          </a:ln>
          <a:effectLst/>
        </p:spPr>
        <p:txBody>
          <a:bodyPr/>
          <a:lstStyle/>
          <a:p>
            <a:pPr marL="342900" indent="-342900" algn="just">
              <a:lnSpc>
                <a:spcPct val="160000"/>
              </a:lnSpc>
              <a:spcBef>
                <a:spcPct val="20000"/>
              </a:spcBef>
              <a:buClr>
                <a:srgbClr val="FFFF66"/>
              </a:buClr>
              <a:buSzPct val="120000"/>
              <a:buFont typeface="Wingdings" pitchFamily="2" charset="2"/>
              <a:buChar char="§"/>
            </a:pPr>
            <a:r>
              <a:rPr lang="zh-CN" altLang="en-US" baseline="0">
                <a:latin typeface="宋体" pitchFamily="2" charset="-122"/>
                <a:ea typeface="宋体" pitchFamily="2" charset="-122"/>
              </a:rPr>
              <a:t>先张法</a:t>
            </a:r>
            <a:r>
              <a:rPr lang="zh-CN" altLang="en-US" b="0" baseline="0">
                <a:latin typeface="宋体" pitchFamily="2" charset="-122"/>
                <a:ea typeface="宋体" pitchFamily="2" charset="-122"/>
              </a:rPr>
              <a:t>：</a:t>
            </a:r>
            <a:r>
              <a:rPr lang="zh-CN" altLang="en-US" b="0" baseline="0">
                <a:solidFill>
                  <a:schemeClr val="tx1"/>
                </a:solidFill>
                <a:latin typeface="宋体" pitchFamily="2" charset="-122"/>
                <a:ea typeface="宋体" pitchFamily="2" charset="-122"/>
              </a:rPr>
              <a:t>在浇筑混凝土构件之前将预应力筋张拉到设计控制应力，用夹具将其临时固定在台座或钢模上，进行绑扎钢筋，安装铁件，支设模板，然后浇筑混凝土；待混凝土达到规定的强度，保证预应力筋与混凝土有足够的粘结力时，放松预应力筋，借助于它们之间的粘结力，在预应力筋弹性回缩时，使混凝土构件受拉区的混凝土获得预压应力。</a:t>
            </a:r>
          </a:p>
          <a:p>
            <a:pPr marL="342900" indent="-342900" algn="just">
              <a:lnSpc>
                <a:spcPct val="160000"/>
              </a:lnSpc>
              <a:spcBef>
                <a:spcPct val="20000"/>
              </a:spcBef>
              <a:buClr>
                <a:srgbClr val="FFFF66"/>
              </a:buClr>
              <a:buSzPct val="120000"/>
              <a:buFont typeface="Wingdings" pitchFamily="2" charset="2"/>
              <a:buChar char="§"/>
            </a:pPr>
            <a:r>
              <a:rPr lang="zh-CN" altLang="en-US" b="0" baseline="0">
                <a:latin typeface="宋体" pitchFamily="2" charset="-122"/>
                <a:ea typeface="宋体" pitchFamily="2" charset="-122"/>
              </a:rPr>
              <a:t>先张法生产示意图</a:t>
            </a:r>
            <a:r>
              <a:rPr lang="zh-CN" altLang="en-US" b="0" baseline="0">
                <a:solidFill>
                  <a:schemeClr val="tx1"/>
                </a:solidFill>
                <a:latin typeface="宋体" pitchFamily="2" charset="-122"/>
                <a:ea typeface="宋体" pitchFamily="2" charset="-122"/>
              </a:rPr>
              <a:t>见</a:t>
            </a:r>
            <a:r>
              <a:rPr lang="zh-CN" altLang="en-US" u="sng" baseline="0">
                <a:solidFill>
                  <a:srgbClr val="00FF00"/>
                </a:solidFill>
                <a:latin typeface="宋体" pitchFamily="2" charset="-122"/>
                <a:ea typeface="宋体" pitchFamily="2" charset="-122"/>
                <a:hlinkClick r:id="rId2" action="ppaction://hlinksldjump"/>
              </a:rPr>
              <a:t>图5.1</a:t>
            </a:r>
            <a:r>
              <a:rPr lang="zh-CN" altLang="en-US" b="0" baseline="0">
                <a:solidFill>
                  <a:schemeClr val="tx1"/>
                </a:solidFill>
                <a:latin typeface="宋体" pitchFamily="2" charset="-122"/>
                <a:ea typeface="宋体" pitchFamily="2" charset="-122"/>
              </a:rPr>
              <a:t>所示。 </a:t>
            </a:r>
          </a:p>
        </p:txBody>
      </p:sp>
      <p:pic>
        <p:nvPicPr>
          <p:cNvPr id="121861" name="Picture 5" descr="返回">
            <a:hlinkClick r:id="rId3" action="ppaction://hlinksldjump"/>
          </p:cNvPr>
          <p:cNvPicPr>
            <a:picLocks noChangeAspect="1" noChangeArrowheads="1"/>
          </p:cNvPicPr>
          <p:nvPr/>
        </p:nvPicPr>
        <p:blipFill>
          <a:blip r:embed="rId4"/>
          <a:srcRect/>
          <a:stretch>
            <a:fillRect/>
          </a:stretch>
        </p:blipFill>
        <p:spPr bwMode="auto">
          <a:xfrm>
            <a:off x="381000" y="533400"/>
            <a:ext cx="506413" cy="533400"/>
          </a:xfrm>
          <a:prstGeom prst="rect">
            <a:avLst/>
          </a:prstGeom>
          <a:noFill/>
          <a:ln w="15875">
            <a:solidFill>
              <a:srgbClr val="FF00FF"/>
            </a:solidFill>
            <a:miter lim="800000"/>
            <a:headEnd/>
            <a:tailEnd/>
          </a:ln>
        </p:spPr>
      </p:pic>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图5"/>
          <p:cNvPicPr>
            <a:picLocks noChangeAspect="1" noChangeArrowheads="1"/>
          </p:cNvPicPr>
          <p:nvPr/>
        </p:nvPicPr>
        <p:blipFill>
          <a:blip r:embed="rId2" cstate="email"/>
          <a:srcRect/>
          <a:stretch>
            <a:fillRect/>
          </a:stretch>
        </p:blipFill>
        <p:spPr bwMode="auto">
          <a:xfrm>
            <a:off x="457200" y="1905000"/>
            <a:ext cx="8382000" cy="3200400"/>
          </a:xfrm>
          <a:prstGeom prst="rect">
            <a:avLst/>
          </a:prstGeom>
          <a:noFill/>
        </p:spPr>
      </p:pic>
      <p:pic>
        <p:nvPicPr>
          <p:cNvPr id="126979" name="Picture 3" descr="返回">
            <a:hlinkClick r:id="rId3" action="ppaction://hlinksldjump"/>
          </p:cNvPr>
          <p:cNvPicPr>
            <a:picLocks noChangeAspect="1" noChangeArrowheads="1"/>
          </p:cNvPicPr>
          <p:nvPr/>
        </p:nvPicPr>
        <p:blipFill>
          <a:blip r:embed="rId4"/>
          <a:srcRect/>
          <a:stretch>
            <a:fillRect/>
          </a:stretch>
        </p:blipFill>
        <p:spPr bwMode="auto">
          <a:xfrm>
            <a:off x="8153400" y="6324600"/>
            <a:ext cx="506413" cy="533400"/>
          </a:xfrm>
          <a:prstGeom prst="rect">
            <a:avLst/>
          </a:prstGeom>
          <a:noFill/>
          <a:ln w="15875">
            <a:solidFill>
              <a:srgbClr val="FF00FF"/>
            </a:solidFill>
            <a:miter lim="800000"/>
            <a:headEnd/>
            <a:tailEnd/>
          </a:ln>
        </p:spPr>
      </p:pic>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ChangeArrowheads="1"/>
          </p:cNvSpPr>
          <p:nvPr/>
        </p:nvSpPr>
        <p:spPr bwMode="auto">
          <a:xfrm>
            <a:off x="684213" y="333375"/>
            <a:ext cx="7913687" cy="5791200"/>
          </a:xfrm>
          <a:prstGeom prst="rect">
            <a:avLst/>
          </a:prstGeom>
          <a:noFill/>
          <a:ln w="9525">
            <a:noFill/>
            <a:miter lim="800000"/>
            <a:headEnd/>
            <a:tailEnd/>
          </a:ln>
          <a:effectLst/>
        </p:spPr>
        <p:txBody>
          <a:bodyPr/>
          <a:lstStyle/>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先张法一般用于预制构件厂生产定型的中小型构件，如楼板、屋面板、檩条及吊车梁等。</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先张法生产时，可采用</a:t>
            </a:r>
            <a:r>
              <a:rPr lang="zh-CN" altLang="en-US" b="0" baseline="0">
                <a:latin typeface="宋体" pitchFamily="2" charset="-122"/>
                <a:ea typeface="宋体" pitchFamily="2" charset="-122"/>
              </a:rPr>
              <a:t>台座法</a:t>
            </a:r>
            <a:r>
              <a:rPr lang="zh-CN" altLang="en-US" b="0" baseline="0">
                <a:solidFill>
                  <a:schemeClr val="tx1"/>
                </a:solidFill>
                <a:latin typeface="宋体" pitchFamily="2" charset="-122"/>
                <a:ea typeface="宋体" pitchFamily="2" charset="-122"/>
              </a:rPr>
              <a:t>和</a:t>
            </a:r>
            <a:r>
              <a:rPr lang="zh-CN" altLang="en-US" b="0" baseline="0">
                <a:latin typeface="宋体" pitchFamily="2" charset="-122"/>
                <a:ea typeface="宋体" pitchFamily="2" charset="-122"/>
              </a:rPr>
              <a:t>机组流水法</a:t>
            </a:r>
            <a:r>
              <a:rPr lang="zh-CN" altLang="en-US" b="0" baseline="0">
                <a:solidFill>
                  <a:schemeClr val="tx1"/>
                </a:solidFill>
                <a:latin typeface="宋体" pitchFamily="2" charset="-122"/>
                <a:ea typeface="宋体" pitchFamily="2" charset="-122"/>
              </a:rPr>
              <a:t>。 </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采用</a:t>
            </a:r>
            <a:r>
              <a:rPr lang="zh-CN" altLang="en-US" b="0" baseline="0">
                <a:latin typeface="宋体" pitchFamily="2" charset="-122"/>
                <a:ea typeface="宋体" pitchFamily="2" charset="-122"/>
                <a:cs typeface="Courier New" pitchFamily="49" charset="0"/>
              </a:rPr>
              <a:t>台座法</a:t>
            </a:r>
            <a:r>
              <a:rPr lang="zh-CN" altLang="en-US" b="0" baseline="0">
                <a:solidFill>
                  <a:schemeClr val="tx1"/>
                </a:solidFill>
                <a:latin typeface="宋体" pitchFamily="2" charset="-122"/>
                <a:ea typeface="宋体" pitchFamily="2" charset="-122"/>
                <a:cs typeface="Courier New" pitchFamily="49" charset="0"/>
              </a:rPr>
              <a:t>时，预应力筋的张拉、锚固，混凝</a:t>
            </a:r>
            <a:r>
              <a:rPr lang="zh-CN" altLang="en-US" b="0" baseline="0">
                <a:solidFill>
                  <a:schemeClr val="tx1"/>
                </a:solidFill>
                <a:latin typeface="宋体" pitchFamily="2" charset="-122"/>
                <a:ea typeface="宋体" pitchFamily="2" charset="-122"/>
              </a:rPr>
              <a:t>土的浇筑、养护及预应力筋放松等均在台座上进行；预应力筋放松前，其拉力由台座承受。</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采用</a:t>
            </a:r>
            <a:r>
              <a:rPr lang="zh-CN" altLang="en-US" b="0" baseline="0">
                <a:latin typeface="宋体" pitchFamily="2" charset="-122"/>
                <a:ea typeface="宋体" pitchFamily="2" charset="-122"/>
                <a:cs typeface="Courier New" pitchFamily="49" charset="0"/>
              </a:rPr>
              <a:t>机组流水法</a:t>
            </a:r>
            <a:r>
              <a:rPr lang="zh-CN" altLang="en-US" b="0" baseline="0">
                <a:solidFill>
                  <a:schemeClr val="tx1"/>
                </a:solidFill>
                <a:latin typeface="宋体" pitchFamily="2" charset="-122"/>
                <a:ea typeface="宋体" pitchFamily="2" charset="-122"/>
                <a:cs typeface="Courier New" pitchFamily="49" charset="0"/>
              </a:rPr>
              <a:t>时，构件连同钢模通过固定的机组，按流水方式完成（张拉、锚固、混凝土浇</a:t>
            </a:r>
            <a:r>
              <a:rPr lang="zh-CN" altLang="en-US" b="0" baseline="0">
                <a:solidFill>
                  <a:schemeClr val="tx1"/>
                </a:solidFill>
                <a:latin typeface="宋体" pitchFamily="2" charset="-122"/>
                <a:ea typeface="宋体" pitchFamily="2" charset="-122"/>
              </a:rPr>
              <a:t>筑和养护）每一生产过程；预应力筋放松前，其拉力由钢模承受。</a:t>
            </a:r>
          </a:p>
          <a:p>
            <a:pPr marL="342900" indent="-342900" algn="just">
              <a:lnSpc>
                <a:spcPct val="150000"/>
              </a:lnSpc>
              <a:spcBef>
                <a:spcPct val="20000"/>
              </a:spcBef>
              <a:buClr>
                <a:srgbClr val="FFFF66"/>
              </a:buClr>
              <a:buSzPct val="120000"/>
              <a:buFont typeface="Wingdings" pitchFamily="2" charset="2"/>
              <a:buChar char="§"/>
            </a:pPr>
            <a:r>
              <a:rPr lang="zh-CN" altLang="en-US" b="0" baseline="0">
                <a:latin typeface="宋体" pitchFamily="2" charset="-122"/>
                <a:ea typeface="宋体" pitchFamily="2" charset="-122"/>
              </a:rPr>
              <a:t>先张法施工工艺流程</a:t>
            </a:r>
            <a:r>
              <a:rPr lang="zh-CN" altLang="en-US" b="0" baseline="0">
                <a:solidFill>
                  <a:schemeClr val="tx1"/>
                </a:solidFill>
                <a:latin typeface="宋体" pitchFamily="2" charset="-122"/>
                <a:ea typeface="宋体" pitchFamily="2" charset="-122"/>
              </a:rPr>
              <a:t>如</a:t>
            </a:r>
            <a:r>
              <a:rPr lang="zh-CN" altLang="en-US" u="sng" baseline="0">
                <a:solidFill>
                  <a:srgbClr val="00FF00"/>
                </a:solidFill>
                <a:latin typeface="宋体" pitchFamily="2" charset="-122"/>
                <a:ea typeface="宋体" pitchFamily="2" charset="-122"/>
                <a:hlinkClick r:id="rId2" action="ppaction://hlinksldjump"/>
              </a:rPr>
              <a:t>图</a:t>
            </a:r>
            <a:r>
              <a:rPr lang="zh-CN" altLang="en-US" u="sng" baseline="0">
                <a:solidFill>
                  <a:srgbClr val="00FF00"/>
                </a:solidFill>
                <a:ea typeface="宋体" pitchFamily="2" charset="-122"/>
                <a:cs typeface="Times New Roman" pitchFamily="18" charset="0"/>
                <a:hlinkClick r:id="rId2" action="ppaction://hlinksldjump"/>
              </a:rPr>
              <a:t>5</a:t>
            </a:r>
            <a:r>
              <a:rPr lang="zh-CN" altLang="en-US" u="sng" baseline="0">
                <a:solidFill>
                  <a:srgbClr val="00FF00"/>
                </a:solidFill>
                <a:latin typeface="宋体" pitchFamily="2" charset="-122"/>
                <a:ea typeface="宋体" pitchFamily="2" charset="-122"/>
                <a:hlinkClick r:id="rId2" action="ppaction://hlinksldjump"/>
              </a:rPr>
              <a:t>.</a:t>
            </a:r>
            <a:r>
              <a:rPr lang="zh-CN" altLang="en-US" u="sng" baseline="0">
                <a:solidFill>
                  <a:srgbClr val="00FF00"/>
                </a:solidFill>
                <a:ea typeface="宋体" pitchFamily="2" charset="-122"/>
                <a:cs typeface="Times New Roman" pitchFamily="18" charset="0"/>
                <a:hlinkClick r:id="rId2" action="ppaction://hlinksldjump"/>
              </a:rPr>
              <a:t>2</a:t>
            </a:r>
            <a:r>
              <a:rPr lang="zh-CN" altLang="en-US" b="0" baseline="0">
                <a:solidFill>
                  <a:schemeClr val="tx1"/>
                </a:solidFill>
                <a:latin typeface="宋体" pitchFamily="2" charset="-122"/>
                <a:ea typeface="宋体" pitchFamily="2" charset="-122"/>
              </a:rPr>
              <a:t>所示。 </a:t>
            </a:r>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图5"/>
          <p:cNvPicPr>
            <a:picLocks noChangeAspect="1" noChangeArrowheads="1"/>
          </p:cNvPicPr>
          <p:nvPr/>
        </p:nvPicPr>
        <p:blipFill>
          <a:blip r:embed="rId2" cstate="email"/>
          <a:srcRect/>
          <a:stretch>
            <a:fillRect/>
          </a:stretch>
        </p:blipFill>
        <p:spPr bwMode="auto">
          <a:xfrm>
            <a:off x="1752600" y="228600"/>
            <a:ext cx="5638800" cy="6629400"/>
          </a:xfrm>
          <a:prstGeom prst="rect">
            <a:avLst/>
          </a:prstGeom>
          <a:noFill/>
        </p:spPr>
      </p:pic>
      <p:pic>
        <p:nvPicPr>
          <p:cNvPr id="129027"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ext Box 2">
            <a:hlinkClick r:id="" action="ppaction://hlinkshowjump?jump=nextslide"/>
          </p:cNvPr>
          <p:cNvSpPr txBox="1">
            <a:spLocks noChangeArrowheads="1"/>
          </p:cNvSpPr>
          <p:nvPr/>
        </p:nvSpPr>
        <p:spPr bwMode="auto">
          <a:xfrm>
            <a:off x="533400" y="381000"/>
            <a:ext cx="53340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.1.1 </a:t>
            </a:r>
            <a:r>
              <a:rPr lang="zh-CN" altLang="en-US" sz="3200" baseline="0">
                <a:latin typeface="楷体_GB2312" pitchFamily="49" charset="-122"/>
                <a:ea typeface="楷体_GB2312" pitchFamily="49" charset="-122"/>
              </a:rPr>
              <a:t>先张法施工准备 </a:t>
            </a:r>
          </a:p>
        </p:txBody>
      </p:sp>
      <p:sp>
        <p:nvSpPr>
          <p:cNvPr id="122883" name="Line 3"/>
          <p:cNvSpPr>
            <a:spLocks noChangeShapeType="1"/>
          </p:cNvSpPr>
          <p:nvPr/>
        </p:nvSpPr>
        <p:spPr bwMode="auto">
          <a:xfrm>
            <a:off x="0" y="1066800"/>
            <a:ext cx="9144000" cy="0"/>
          </a:xfrm>
          <a:prstGeom prst="line">
            <a:avLst/>
          </a:prstGeom>
          <a:noFill/>
          <a:ln w="9525">
            <a:solidFill>
              <a:schemeClr val="tx2"/>
            </a:solidFill>
            <a:round/>
            <a:headEnd/>
            <a:tailEnd/>
          </a:ln>
          <a:effectLst/>
        </p:spPr>
        <p:txBody>
          <a:bodyPr wrap="none"/>
          <a:lstStyle/>
          <a:p>
            <a:endParaRPr lang="zh-CN" altLang="en-US"/>
          </a:p>
        </p:txBody>
      </p:sp>
      <p:sp>
        <p:nvSpPr>
          <p:cNvPr id="122884" name="Rectangle 4"/>
          <p:cNvSpPr>
            <a:spLocks noChangeArrowheads="1"/>
          </p:cNvSpPr>
          <p:nvPr/>
        </p:nvSpPr>
        <p:spPr bwMode="auto">
          <a:xfrm>
            <a:off x="685800" y="1905000"/>
            <a:ext cx="8001000" cy="4267200"/>
          </a:xfrm>
          <a:prstGeom prst="rect">
            <a:avLst/>
          </a:prstGeom>
          <a:noFill/>
          <a:ln w="9525">
            <a:noFill/>
            <a:miter lim="800000"/>
            <a:headEnd/>
            <a:tailEnd/>
          </a:ln>
          <a:effectLst/>
        </p:spPr>
        <p:txBody>
          <a:bodyPr/>
          <a:lstStyle/>
          <a:p>
            <a:pPr algn="just">
              <a:lnSpc>
                <a:spcPct val="140000"/>
              </a:lnSpc>
              <a:spcBef>
                <a:spcPct val="10000"/>
              </a:spcBef>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cs typeface="Courier New" pitchFamily="49" charset="0"/>
              </a:rPr>
              <a:t>台座由</a:t>
            </a:r>
            <a:r>
              <a:rPr lang="zh-CN" altLang="en-US" b="0" baseline="0">
                <a:latin typeface="宋体" pitchFamily="2" charset="-122"/>
                <a:ea typeface="宋体" pitchFamily="2" charset="-122"/>
                <a:cs typeface="Courier New" pitchFamily="49" charset="0"/>
              </a:rPr>
              <a:t>台面</a:t>
            </a:r>
            <a:r>
              <a:rPr lang="zh-CN" altLang="en-US" b="0" baseline="0">
                <a:solidFill>
                  <a:schemeClr val="tx1"/>
                </a:solidFill>
                <a:latin typeface="宋体" pitchFamily="2" charset="-122"/>
                <a:ea typeface="宋体" pitchFamily="2" charset="-122"/>
                <a:cs typeface="Courier New" pitchFamily="49" charset="0"/>
              </a:rPr>
              <a:t>、</a:t>
            </a:r>
            <a:r>
              <a:rPr lang="zh-CN" altLang="en-US" b="0" baseline="0">
                <a:latin typeface="宋体" pitchFamily="2" charset="-122"/>
                <a:ea typeface="宋体" pitchFamily="2" charset="-122"/>
                <a:cs typeface="Courier New" pitchFamily="49" charset="0"/>
              </a:rPr>
              <a:t>横梁</a:t>
            </a:r>
            <a:r>
              <a:rPr lang="zh-CN" altLang="en-US" b="0" baseline="0">
                <a:solidFill>
                  <a:schemeClr val="tx1"/>
                </a:solidFill>
                <a:latin typeface="宋体" pitchFamily="2" charset="-122"/>
                <a:ea typeface="宋体" pitchFamily="2" charset="-122"/>
                <a:cs typeface="Courier New" pitchFamily="49" charset="0"/>
              </a:rPr>
              <a:t>和</a:t>
            </a:r>
            <a:r>
              <a:rPr lang="zh-CN" altLang="en-US" b="0" baseline="0">
                <a:latin typeface="宋体" pitchFamily="2" charset="-122"/>
                <a:ea typeface="宋体" pitchFamily="2" charset="-122"/>
                <a:cs typeface="Courier New" pitchFamily="49" charset="0"/>
              </a:rPr>
              <a:t>承力结构</a:t>
            </a:r>
            <a:r>
              <a:rPr lang="zh-CN" altLang="en-US" b="0" baseline="0">
                <a:solidFill>
                  <a:schemeClr val="tx1"/>
                </a:solidFill>
                <a:latin typeface="宋体" pitchFamily="2" charset="-122"/>
                <a:ea typeface="宋体" pitchFamily="2" charset="-122"/>
                <a:cs typeface="Courier New" pitchFamily="49" charset="0"/>
              </a:rPr>
              <a:t>等组成，是先张法生产的主要设备。预应力筋张拉、锚固，混凝土浇筑、振捣和养护及预应力筋放张等全部施工过程都在台座上完成；预应力筋放松前，</a:t>
            </a:r>
            <a:r>
              <a:rPr lang="zh-CN" altLang="en-US" b="0" baseline="0">
                <a:solidFill>
                  <a:schemeClr val="tx1"/>
                </a:solidFill>
                <a:latin typeface="宋体" pitchFamily="2" charset="-122"/>
                <a:ea typeface="宋体" pitchFamily="2" charset="-122"/>
              </a:rPr>
              <a:t>台座承受全部预应力筋的拉力。因此，台座应有足够的强度、刚度和稳定性。</a:t>
            </a:r>
          </a:p>
          <a:p>
            <a:pPr algn="just">
              <a:lnSpc>
                <a:spcPct val="140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（1） 墩式台座</a:t>
            </a:r>
            <a:r>
              <a:rPr lang="zh-CN" altLang="en-US" b="0" baseline="0">
                <a:solidFill>
                  <a:schemeClr val="tx1"/>
                </a:solidFill>
                <a:latin typeface="宋体" pitchFamily="2" charset="-122"/>
                <a:ea typeface="宋体" pitchFamily="2" charset="-122"/>
              </a:rPr>
              <a:t></a:t>
            </a:r>
          </a:p>
          <a:p>
            <a:pPr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墩式台座由台墩、台面与横梁等组成。台墩和台面共同承受拉力。</a:t>
            </a:r>
            <a:r>
              <a:rPr lang="zh-CN" altLang="en-US" b="0" baseline="0">
                <a:solidFill>
                  <a:schemeClr val="tx1"/>
                </a:solidFill>
                <a:latin typeface="宋体" pitchFamily="2" charset="-122"/>
                <a:ea typeface="宋体" pitchFamily="2" charset="-122"/>
                <a:cs typeface="Courier New" pitchFamily="49" charset="0"/>
              </a:rPr>
              <a:t>墩式台座用以生产各种形式的中小型构件。</a:t>
            </a:r>
            <a:endParaRPr lang="zh-CN" altLang="en-US" b="0" baseline="0">
              <a:solidFill>
                <a:schemeClr val="tx1"/>
              </a:solidFill>
              <a:latin typeface="宋体" pitchFamily="2" charset="-122"/>
              <a:ea typeface="宋体" pitchFamily="2" charset="-122"/>
            </a:endParaRPr>
          </a:p>
        </p:txBody>
      </p:sp>
      <p:sp>
        <p:nvSpPr>
          <p:cNvPr id="122885" name="Text Box 5">
            <a:hlinkClick r:id="" action="ppaction://hlinkshowjump?jump=nextslide"/>
          </p:cNvPr>
          <p:cNvSpPr txBox="1">
            <a:spLocks noChangeArrowheads="1"/>
          </p:cNvSpPr>
          <p:nvPr/>
        </p:nvSpPr>
        <p:spPr bwMode="auto">
          <a:xfrm>
            <a:off x="609600" y="1295400"/>
            <a:ext cx="4424363"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5.1.1.1 </a:t>
            </a:r>
            <a:r>
              <a:rPr lang="zh-CN" altLang="en-US" sz="2800" baseline="0">
                <a:latin typeface="楷体_GB2312" pitchFamily="49" charset="-122"/>
                <a:ea typeface="楷体_GB2312" pitchFamily="49" charset="-122"/>
              </a:rPr>
              <a:t>台座 </a:t>
            </a:r>
          </a:p>
        </p:txBody>
      </p:sp>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1" name="Rectangle 3"/>
          <p:cNvSpPr>
            <a:spLocks noGrp="1" noChangeArrowheads="1"/>
          </p:cNvSpPr>
          <p:nvPr>
            <p:ph type="body" idx="1"/>
          </p:nvPr>
        </p:nvSpPr>
        <p:spPr>
          <a:xfrm>
            <a:off x="684213" y="260350"/>
            <a:ext cx="7772400" cy="6192838"/>
          </a:xfrm>
        </p:spPr>
        <p:txBody>
          <a:bodyPr/>
          <a:lstStyle/>
          <a:p>
            <a:pPr>
              <a:lnSpc>
                <a:spcPct val="140000"/>
              </a:lnSpc>
              <a:buFont typeface="Wingdings" pitchFamily="2" charset="2"/>
              <a:buNone/>
            </a:pPr>
            <a:r>
              <a:rPr lang="zh-CN" altLang="en-US" sz="2400">
                <a:solidFill>
                  <a:schemeClr val="tx2"/>
                </a:solidFill>
                <a:latin typeface="宋体" pitchFamily="2" charset="-122"/>
              </a:rPr>
              <a:t>①</a:t>
            </a:r>
            <a:r>
              <a:rPr lang="zh-CN" altLang="en-US" sz="2400">
                <a:solidFill>
                  <a:schemeClr val="tx2"/>
                </a:solidFill>
              </a:rPr>
              <a:t> </a:t>
            </a:r>
            <a:r>
              <a:rPr lang="zh-CN" altLang="en-US" sz="2400">
                <a:solidFill>
                  <a:schemeClr val="tx2"/>
                </a:solidFill>
                <a:latin typeface="宋体" pitchFamily="2" charset="-122"/>
              </a:rPr>
              <a:t>台墩</a:t>
            </a:r>
            <a:r>
              <a:rPr lang="zh-CN" altLang="en-US" sz="2400"/>
              <a:t> </a:t>
            </a:r>
          </a:p>
          <a:p>
            <a:pPr>
              <a:lnSpc>
                <a:spcPct val="140000"/>
              </a:lnSpc>
            </a:pPr>
            <a:r>
              <a:rPr lang="zh-CN" altLang="en-US" sz="2400">
                <a:latin typeface="宋体" pitchFamily="2" charset="-122"/>
              </a:rPr>
              <a:t>台墩是承力结构，由钢筋混凝土浇筑而成。</a:t>
            </a:r>
          </a:p>
          <a:p>
            <a:pPr algn="just">
              <a:lnSpc>
                <a:spcPct val="140000"/>
              </a:lnSpc>
            </a:pPr>
            <a:r>
              <a:rPr lang="zh-CN" altLang="en-US" sz="2400">
                <a:latin typeface="宋体" pitchFamily="2" charset="-122"/>
              </a:rPr>
              <a:t>承力台墩设计时，应进行稳定性和强度验算。</a:t>
            </a:r>
            <a:r>
              <a:rPr lang="zh-CN" altLang="en-US" sz="2400">
                <a:solidFill>
                  <a:schemeClr val="tx2"/>
                </a:solidFill>
                <a:latin typeface="宋体" pitchFamily="2" charset="-122"/>
              </a:rPr>
              <a:t>稳定性验算</a:t>
            </a:r>
            <a:r>
              <a:rPr lang="zh-CN" altLang="en-US" sz="2400">
                <a:latin typeface="宋体" pitchFamily="2" charset="-122"/>
              </a:rPr>
              <a:t>一般包括</a:t>
            </a:r>
            <a:r>
              <a:rPr lang="zh-CN" altLang="en-US" sz="2400">
                <a:solidFill>
                  <a:schemeClr val="tx2"/>
                </a:solidFill>
                <a:latin typeface="宋体" pitchFamily="2" charset="-122"/>
              </a:rPr>
              <a:t>抗倾覆验算</a:t>
            </a:r>
            <a:r>
              <a:rPr lang="zh-CN" altLang="en-US" sz="2400">
                <a:latin typeface="宋体" pitchFamily="2" charset="-122"/>
              </a:rPr>
              <a:t>与</a:t>
            </a:r>
            <a:r>
              <a:rPr lang="zh-CN" altLang="en-US" sz="2400">
                <a:solidFill>
                  <a:schemeClr val="tx2"/>
                </a:solidFill>
                <a:latin typeface="宋体" pitchFamily="2" charset="-122"/>
              </a:rPr>
              <a:t>抗滑移验算</a:t>
            </a:r>
            <a:r>
              <a:rPr lang="zh-CN" altLang="en-US" sz="2400">
                <a:latin typeface="宋体" pitchFamily="2" charset="-122"/>
              </a:rPr>
              <a:t>。抗倾覆系数不得小于1.5，抗滑移系数不得小于</a:t>
            </a:r>
            <a:r>
              <a:rPr lang="zh-CN" altLang="en-US" sz="2400"/>
              <a:t>1</a:t>
            </a:r>
            <a:r>
              <a:rPr lang="zh-CN" altLang="en-US" sz="2400">
                <a:latin typeface="宋体" pitchFamily="2" charset="-122"/>
              </a:rPr>
              <a:t>.</a:t>
            </a:r>
            <a:r>
              <a:rPr lang="zh-CN" altLang="en-US" sz="2400"/>
              <a:t>3</a:t>
            </a:r>
            <a:r>
              <a:rPr lang="zh-CN" altLang="en-US" sz="2400">
                <a:latin typeface="宋体" pitchFamily="2" charset="-122"/>
              </a:rPr>
              <a:t>。</a:t>
            </a:r>
            <a:r>
              <a:rPr lang="zh-CN" altLang="en-US" sz="2400"/>
              <a:t> </a:t>
            </a:r>
          </a:p>
          <a:p>
            <a:pPr algn="just">
              <a:lnSpc>
                <a:spcPct val="140000"/>
              </a:lnSpc>
            </a:pPr>
            <a:r>
              <a:rPr lang="zh-CN" altLang="en-US" sz="2400">
                <a:latin typeface="宋体" pitchFamily="2" charset="-122"/>
              </a:rPr>
              <a:t>抗倾覆验算的计算简图如</a:t>
            </a:r>
            <a:r>
              <a:rPr lang="zh-CN" altLang="en-US" sz="2400" b="1" u="sng">
                <a:solidFill>
                  <a:srgbClr val="00FF00"/>
                </a:solidFill>
                <a:latin typeface="宋体" pitchFamily="2" charset="-122"/>
                <a:hlinkClick r:id="rId3" action="ppaction://hlinksldjump"/>
              </a:rPr>
              <a:t>图</a:t>
            </a:r>
            <a:r>
              <a:rPr lang="zh-CN" altLang="en-US" sz="2400" b="1" u="sng">
                <a:solidFill>
                  <a:srgbClr val="00FF00"/>
                </a:solidFill>
                <a:hlinkClick r:id="rId3" action="ppaction://hlinksldjump"/>
              </a:rPr>
              <a:t>5</a:t>
            </a:r>
            <a:r>
              <a:rPr lang="zh-CN" altLang="en-US" sz="2400" b="1" u="sng">
                <a:solidFill>
                  <a:srgbClr val="00FF00"/>
                </a:solidFill>
                <a:latin typeface="宋体" pitchFamily="2" charset="-122"/>
                <a:hlinkClick r:id="rId3" action="ppaction://hlinksldjump"/>
              </a:rPr>
              <a:t>.</a:t>
            </a:r>
            <a:r>
              <a:rPr lang="zh-CN" altLang="en-US" sz="2400" b="1" u="sng">
                <a:solidFill>
                  <a:srgbClr val="00FF00"/>
                </a:solidFill>
                <a:hlinkClick r:id="rId3" action="ppaction://hlinksldjump"/>
              </a:rPr>
              <a:t>3</a:t>
            </a:r>
            <a:r>
              <a:rPr lang="zh-CN" altLang="en-US" sz="2400">
                <a:latin typeface="宋体" pitchFamily="2" charset="-122"/>
              </a:rPr>
              <a:t>所示，按下式计算：</a:t>
            </a:r>
          </a:p>
          <a:p>
            <a:pPr algn="just">
              <a:lnSpc>
                <a:spcPct val="140000"/>
              </a:lnSpc>
            </a:pPr>
            <a:endParaRPr lang="zh-CN" altLang="en-US" sz="2400">
              <a:latin typeface="宋体" pitchFamily="2" charset="-122"/>
            </a:endParaRPr>
          </a:p>
          <a:p>
            <a:pPr algn="just">
              <a:lnSpc>
                <a:spcPct val="140000"/>
              </a:lnSpc>
            </a:pPr>
            <a:endParaRPr lang="zh-CN" altLang="en-US">
              <a:latin typeface="宋体" pitchFamily="2" charset="-122"/>
            </a:endParaRPr>
          </a:p>
          <a:p>
            <a:pPr algn="just">
              <a:lnSpc>
                <a:spcPct val="110000"/>
              </a:lnSpc>
              <a:spcBef>
                <a:spcPct val="5000"/>
              </a:spcBef>
              <a:buFont typeface="Wingdings" pitchFamily="2" charset="2"/>
              <a:buNone/>
            </a:pPr>
            <a:r>
              <a:rPr lang="zh-CN" altLang="en-US" sz="1600">
                <a:latin typeface="宋体" pitchFamily="2" charset="-122"/>
              </a:rPr>
              <a:t>　　</a:t>
            </a:r>
            <a:r>
              <a:rPr lang="zh-CN" altLang="en-US" sz="1800">
                <a:latin typeface="宋体" pitchFamily="2" charset="-122"/>
              </a:rPr>
              <a:t>式中  </a:t>
            </a:r>
            <a:r>
              <a:rPr lang="en-US" altLang="zh-CN" sz="1800">
                <a:latin typeface="宋体" pitchFamily="2" charset="-122"/>
              </a:rPr>
              <a:t>K</a:t>
            </a:r>
            <a:r>
              <a:rPr lang="en-US" altLang="zh-CN" sz="1800" baseline="-30000">
                <a:latin typeface="宋体" pitchFamily="2" charset="-122"/>
              </a:rPr>
              <a:t>0</a:t>
            </a:r>
            <a:r>
              <a:rPr lang="en-US" altLang="zh-CN" sz="1800">
                <a:latin typeface="宋体" pitchFamily="2" charset="-122"/>
              </a:rPr>
              <a:t></a:t>
            </a:r>
            <a:r>
              <a:rPr lang="en-US" altLang="zh-CN" sz="1800">
                <a:latin typeface="Courier New"/>
              </a:rPr>
              <a:t>—</a:t>
            </a:r>
            <a:r>
              <a:rPr lang="zh-CN" altLang="en-US" sz="1800">
                <a:latin typeface="宋体" pitchFamily="2" charset="-122"/>
              </a:rPr>
              <a:t>台座的抗倾覆安全系数；</a:t>
            </a:r>
          </a:p>
          <a:p>
            <a:pPr algn="just">
              <a:lnSpc>
                <a:spcPct val="110000"/>
              </a:lnSpc>
              <a:spcBef>
                <a:spcPct val="5000"/>
              </a:spcBef>
              <a:buFont typeface="Wingdings" pitchFamily="2" charset="2"/>
              <a:buNone/>
            </a:pPr>
            <a:r>
              <a:rPr lang="zh-CN" altLang="en-US" sz="1800">
                <a:latin typeface="宋体" pitchFamily="2" charset="-122"/>
              </a:rPr>
              <a:t>   　　 </a:t>
            </a:r>
            <a:r>
              <a:rPr lang="en-US" altLang="zh-CN" sz="1800">
                <a:latin typeface="宋体" pitchFamily="2" charset="-122"/>
              </a:rPr>
              <a:t>M</a:t>
            </a:r>
            <a:r>
              <a:rPr lang="en-US" altLang="zh-CN" sz="1800">
                <a:latin typeface="Courier New"/>
              </a:rPr>
              <a:t>—</a:t>
            </a:r>
            <a:r>
              <a:rPr lang="zh-CN" altLang="en-US" sz="1800">
                <a:latin typeface="宋体" pitchFamily="2" charset="-122"/>
              </a:rPr>
              <a:t>由张拉力产生的倾覆力矩，</a:t>
            </a:r>
            <a:r>
              <a:rPr lang="en-US" altLang="zh-CN" sz="1800">
                <a:latin typeface="宋体" pitchFamily="2" charset="-122"/>
              </a:rPr>
              <a:t>kN</a:t>
            </a:r>
            <a:r>
              <a:rPr lang="en-US" altLang="zh-CN" sz="1800">
                <a:latin typeface="Courier New"/>
              </a:rPr>
              <a:t>·</a:t>
            </a:r>
            <a:r>
              <a:rPr lang="en-US" altLang="zh-CN" sz="1800">
                <a:latin typeface="宋体" pitchFamily="2" charset="-122"/>
              </a:rPr>
              <a:t>m；</a:t>
            </a:r>
          </a:p>
          <a:p>
            <a:pPr algn="just">
              <a:lnSpc>
                <a:spcPct val="110000"/>
              </a:lnSpc>
              <a:spcBef>
                <a:spcPct val="5000"/>
              </a:spcBef>
              <a:buFont typeface="Wingdings" pitchFamily="2" charset="2"/>
              <a:buNone/>
            </a:pPr>
            <a:r>
              <a:rPr lang="en-US" altLang="zh-CN" sz="1800">
                <a:latin typeface="宋体" pitchFamily="2" charset="-122"/>
              </a:rPr>
              <a:t>　　　         </a:t>
            </a:r>
            <a:r>
              <a:rPr lang="en-US" altLang="zh-CN" sz="1800">
                <a:solidFill>
                  <a:srgbClr val="FF66FF"/>
                </a:solidFill>
                <a:latin typeface="宋体" pitchFamily="2" charset="-122"/>
              </a:rPr>
              <a:t>M=T</a:t>
            </a:r>
            <a:r>
              <a:rPr lang="en-US" altLang="zh-CN" sz="1800">
                <a:solidFill>
                  <a:srgbClr val="FF66FF"/>
                </a:solidFill>
                <a:latin typeface="Courier New"/>
              </a:rPr>
              <a:t>·</a:t>
            </a:r>
            <a:r>
              <a:rPr lang="en-US" altLang="zh-CN" sz="1800">
                <a:solidFill>
                  <a:srgbClr val="FF66FF"/>
                </a:solidFill>
                <a:latin typeface="宋体" pitchFamily="2" charset="-122"/>
              </a:rPr>
              <a:t>e</a:t>
            </a:r>
            <a:r>
              <a:rPr lang="en-US" altLang="zh-CN" sz="1800">
                <a:latin typeface="宋体" pitchFamily="2" charset="-122"/>
              </a:rPr>
              <a:t></a:t>
            </a:r>
          </a:p>
          <a:p>
            <a:pPr algn="just">
              <a:lnSpc>
                <a:spcPct val="110000"/>
              </a:lnSpc>
              <a:spcBef>
                <a:spcPct val="5000"/>
              </a:spcBef>
              <a:buFont typeface="Wingdings" pitchFamily="2" charset="2"/>
              <a:buNone/>
            </a:pPr>
            <a:r>
              <a:rPr lang="en-US" altLang="zh-CN" sz="1800">
                <a:latin typeface="宋体" pitchFamily="2" charset="-122"/>
              </a:rPr>
              <a:t>  　　  e  </a:t>
            </a:r>
            <a:r>
              <a:rPr lang="en-US" altLang="zh-CN" sz="1800">
                <a:latin typeface="Courier New"/>
              </a:rPr>
              <a:t>—</a:t>
            </a:r>
            <a:r>
              <a:rPr lang="en-US" altLang="zh-CN" sz="1800">
                <a:latin typeface="宋体" pitchFamily="2" charset="-122"/>
              </a:rPr>
              <a:t> </a:t>
            </a:r>
            <a:r>
              <a:rPr lang="zh-CN" altLang="en-US" sz="1800">
                <a:latin typeface="宋体" pitchFamily="2" charset="-122"/>
              </a:rPr>
              <a:t>张拉合力</a:t>
            </a:r>
            <a:r>
              <a:rPr lang="en-US" altLang="zh-CN" sz="1800">
                <a:latin typeface="宋体" pitchFamily="2" charset="-122"/>
              </a:rPr>
              <a:t>T</a:t>
            </a:r>
            <a:r>
              <a:rPr lang="zh-CN" altLang="en-US" sz="1800">
                <a:latin typeface="宋体" pitchFamily="2" charset="-122"/>
              </a:rPr>
              <a:t>的作用点到倾覆转动点</a:t>
            </a:r>
            <a:r>
              <a:rPr lang="en-US" altLang="zh-CN" sz="1800">
                <a:latin typeface="宋体" pitchFamily="2" charset="-122"/>
              </a:rPr>
              <a:t>o</a:t>
            </a:r>
            <a:r>
              <a:rPr lang="zh-CN" altLang="en-US" sz="1800">
                <a:latin typeface="宋体" pitchFamily="2" charset="-122"/>
              </a:rPr>
              <a:t>的力臂，</a:t>
            </a:r>
            <a:r>
              <a:rPr lang="en-US" altLang="zh-CN" sz="1800">
                <a:latin typeface="宋体" pitchFamily="2" charset="-122"/>
              </a:rPr>
              <a:t>m；</a:t>
            </a:r>
          </a:p>
          <a:p>
            <a:pPr algn="just">
              <a:lnSpc>
                <a:spcPct val="110000"/>
              </a:lnSpc>
              <a:spcBef>
                <a:spcPct val="5000"/>
              </a:spcBef>
              <a:buFont typeface="Wingdings" pitchFamily="2" charset="2"/>
              <a:buNone/>
            </a:pPr>
            <a:r>
              <a:rPr lang="en-US" altLang="zh-CN" sz="1800">
                <a:latin typeface="宋体" pitchFamily="2" charset="-122"/>
              </a:rPr>
              <a:t></a:t>
            </a:r>
            <a:r>
              <a:rPr lang="en-US" altLang="zh-CN" sz="1800"/>
              <a:t>    　　   M</a:t>
            </a:r>
            <a:r>
              <a:rPr lang="en-US" altLang="zh-CN" sz="1800">
                <a:latin typeface="宋体" pitchFamily="2" charset="-122"/>
              </a:rPr>
              <a:t>′－</a:t>
            </a:r>
            <a:r>
              <a:rPr lang="zh-CN" altLang="en-US" sz="1800">
                <a:latin typeface="宋体" pitchFamily="2" charset="-122"/>
              </a:rPr>
              <a:t>抗倾覆力矩，</a:t>
            </a:r>
            <a:r>
              <a:rPr lang="en-US" altLang="zh-CN" sz="1800"/>
              <a:t>kN</a:t>
            </a:r>
            <a:r>
              <a:rPr lang="en-US" altLang="zh-CN" sz="1800">
                <a:latin typeface="Times New Roman"/>
              </a:rPr>
              <a:t>·</a:t>
            </a:r>
            <a:r>
              <a:rPr lang="en-US" altLang="zh-CN" sz="1800"/>
              <a:t>m</a:t>
            </a:r>
            <a:r>
              <a:rPr lang="en-US" altLang="zh-CN" sz="1800">
                <a:latin typeface="宋体" pitchFamily="2" charset="-122"/>
              </a:rPr>
              <a:t>。</a:t>
            </a:r>
            <a:r>
              <a:rPr lang="en-US" altLang="zh-CN" sz="1800"/>
              <a:t> </a:t>
            </a:r>
            <a:endParaRPr lang="zh-CN" altLang="en-US" sz="1800"/>
          </a:p>
        </p:txBody>
      </p:sp>
      <p:graphicFrame>
        <p:nvGraphicFramePr>
          <p:cNvPr id="130052" name="Object 4"/>
          <p:cNvGraphicFramePr>
            <a:graphicFrameLocks noChangeAspect="1"/>
          </p:cNvGraphicFramePr>
          <p:nvPr/>
        </p:nvGraphicFramePr>
        <p:xfrm>
          <a:off x="2627313" y="3644900"/>
          <a:ext cx="2286000" cy="984250"/>
        </p:xfrm>
        <a:graphic>
          <a:graphicData uri="http://schemas.openxmlformats.org/presentationml/2006/ole">
            <p:oleObj spid="_x0000_s130052" name="Equation" r:id="rId4" imgW="914400" imgH="393480" progId="">
              <p:embed/>
            </p:oleObj>
          </a:graphicData>
        </a:graphic>
      </p:graphicFrame>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8835" name="Picture 3" descr="返回">
            <a:hlinkClick r:id="rId2" action="ppaction://hlinksldjump"/>
          </p:cNvPr>
          <p:cNvPicPr>
            <a:picLocks noChangeAspect="1" noChangeArrowheads="1"/>
          </p:cNvPicPr>
          <p:nvPr/>
        </p:nvPicPr>
        <p:blipFill>
          <a:blip r:embed="rId3"/>
          <a:srcRect/>
          <a:stretch>
            <a:fillRect/>
          </a:stretch>
        </p:blipFill>
        <p:spPr bwMode="auto">
          <a:xfrm>
            <a:off x="8153400" y="6318250"/>
            <a:ext cx="506413" cy="533400"/>
          </a:xfrm>
          <a:prstGeom prst="rect">
            <a:avLst/>
          </a:prstGeom>
          <a:noFill/>
          <a:ln w="15875">
            <a:solidFill>
              <a:srgbClr val="FF00FF"/>
            </a:solidFill>
            <a:miter lim="800000"/>
            <a:headEnd/>
            <a:tailEnd/>
          </a:ln>
        </p:spPr>
      </p:pic>
      <p:pic>
        <p:nvPicPr>
          <p:cNvPr id="248836" name="Picture 4" descr="图5"/>
          <p:cNvPicPr>
            <a:picLocks noChangeAspect="1" noChangeArrowheads="1"/>
          </p:cNvPicPr>
          <p:nvPr/>
        </p:nvPicPr>
        <p:blipFill>
          <a:blip r:embed="rId4" cstate="email"/>
          <a:srcRect/>
          <a:stretch>
            <a:fillRect/>
          </a:stretch>
        </p:blipFill>
        <p:spPr bwMode="auto">
          <a:xfrm>
            <a:off x="1143000" y="1371600"/>
            <a:ext cx="7239000" cy="4541838"/>
          </a:xfrm>
          <a:prstGeom prst="rect">
            <a:avLst/>
          </a:prstGeom>
          <a:noFill/>
        </p:spPr>
      </p:pic>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Rectangle 3"/>
          <p:cNvSpPr>
            <a:spLocks noGrp="1" noChangeArrowheads="1"/>
          </p:cNvSpPr>
          <p:nvPr>
            <p:ph type="body" idx="1"/>
          </p:nvPr>
        </p:nvSpPr>
        <p:spPr>
          <a:xfrm>
            <a:off x="762000" y="533400"/>
            <a:ext cx="7772400" cy="5638800"/>
          </a:xfrm>
        </p:spPr>
        <p:txBody>
          <a:bodyPr/>
          <a:lstStyle/>
          <a:p>
            <a:pPr algn="just">
              <a:spcBef>
                <a:spcPct val="30000"/>
              </a:spcBef>
            </a:pPr>
            <a:r>
              <a:rPr lang="zh-CN" altLang="en-US" sz="2400">
                <a:latin typeface="宋体" pitchFamily="2" charset="-122"/>
              </a:rPr>
              <a:t>如忽略土压力，则 </a:t>
            </a:r>
          </a:p>
          <a:p>
            <a:pPr algn="just">
              <a:spcBef>
                <a:spcPct val="30000"/>
              </a:spcBef>
              <a:buFont typeface="Wingdings" pitchFamily="2" charset="2"/>
              <a:buNone/>
            </a:pPr>
            <a:r>
              <a:rPr lang="zh-CN" altLang="en-US" sz="2400">
                <a:latin typeface="宋体" pitchFamily="2" charset="-122"/>
              </a:rPr>
              <a:t>　　　　    </a:t>
            </a:r>
            <a:r>
              <a:rPr lang="en-US" altLang="zh-CN" sz="2400" b="1">
                <a:solidFill>
                  <a:srgbClr val="FF66FF"/>
                </a:solidFill>
                <a:latin typeface="宋体" pitchFamily="2" charset="-122"/>
              </a:rPr>
              <a:t>M</a:t>
            </a:r>
            <a:r>
              <a:rPr lang="en-US" altLang="zh-CN" sz="2400" b="1">
                <a:solidFill>
                  <a:srgbClr val="FF66FF"/>
                </a:solidFill>
                <a:latin typeface="Times New Roman"/>
              </a:rPr>
              <a:t>’</a:t>
            </a:r>
            <a:r>
              <a:rPr lang="en-US" altLang="zh-CN" sz="2400" b="1">
                <a:solidFill>
                  <a:srgbClr val="FF66FF"/>
                </a:solidFill>
                <a:latin typeface="宋体" pitchFamily="2" charset="-122"/>
              </a:rPr>
              <a:t>=G</a:t>
            </a:r>
            <a:r>
              <a:rPr lang="en-US" altLang="zh-CN" sz="2400" b="1" baseline="-25000">
                <a:solidFill>
                  <a:srgbClr val="FF66FF"/>
                </a:solidFill>
                <a:latin typeface="宋体" pitchFamily="2" charset="-122"/>
              </a:rPr>
              <a:t>1</a:t>
            </a:r>
            <a:r>
              <a:rPr lang="en-US" altLang="zh-CN" sz="2400" b="1">
                <a:solidFill>
                  <a:srgbClr val="FF66FF"/>
                </a:solidFill>
                <a:latin typeface="宋体" pitchFamily="2" charset="-122"/>
              </a:rPr>
              <a:t>.l</a:t>
            </a:r>
            <a:r>
              <a:rPr lang="en-US" altLang="zh-CN" sz="2400" b="1" baseline="-25000">
                <a:solidFill>
                  <a:srgbClr val="FF66FF"/>
                </a:solidFill>
                <a:latin typeface="宋体" pitchFamily="2" charset="-122"/>
              </a:rPr>
              <a:t>1</a:t>
            </a:r>
            <a:r>
              <a:rPr lang="en-US" altLang="zh-CN" sz="2400" b="1">
                <a:solidFill>
                  <a:srgbClr val="FF66FF"/>
                </a:solidFill>
                <a:latin typeface="宋体" pitchFamily="2" charset="-122"/>
              </a:rPr>
              <a:t>+G</a:t>
            </a:r>
            <a:r>
              <a:rPr lang="en-US" altLang="zh-CN" sz="2400" b="1" baseline="-25000">
                <a:solidFill>
                  <a:srgbClr val="FF66FF"/>
                </a:solidFill>
                <a:latin typeface="宋体" pitchFamily="2" charset="-122"/>
              </a:rPr>
              <a:t>2</a:t>
            </a:r>
            <a:r>
              <a:rPr lang="en-US" altLang="zh-CN" sz="2400" b="1">
                <a:solidFill>
                  <a:srgbClr val="FF66FF"/>
                </a:solidFill>
                <a:latin typeface="宋体" pitchFamily="2" charset="-122"/>
              </a:rPr>
              <a:t>.l</a:t>
            </a:r>
            <a:r>
              <a:rPr lang="en-US" altLang="zh-CN" sz="2400" b="1" baseline="-25000">
                <a:solidFill>
                  <a:srgbClr val="FF66FF"/>
                </a:solidFill>
                <a:latin typeface="宋体" pitchFamily="2" charset="-122"/>
              </a:rPr>
              <a:t>2</a:t>
            </a:r>
            <a:r>
              <a:rPr lang="en-US" altLang="zh-CN" sz="2400">
                <a:solidFill>
                  <a:srgbClr val="FF66FF"/>
                </a:solidFill>
                <a:latin typeface="宋体" pitchFamily="2" charset="-122"/>
              </a:rPr>
              <a:t>　</a:t>
            </a:r>
          </a:p>
          <a:p>
            <a:pPr algn="just">
              <a:spcBef>
                <a:spcPct val="30000"/>
              </a:spcBef>
            </a:pPr>
            <a:r>
              <a:rPr lang="zh-CN" altLang="en-US" sz="2400">
                <a:latin typeface="宋体" pitchFamily="2" charset="-122"/>
              </a:rPr>
              <a:t>抗滑移能力按下式验算： </a:t>
            </a:r>
          </a:p>
          <a:p>
            <a:pPr algn="just">
              <a:spcBef>
                <a:spcPct val="30000"/>
              </a:spcBef>
            </a:pPr>
            <a:endParaRPr lang="zh-CN" altLang="en-US" sz="2400">
              <a:latin typeface="宋体" pitchFamily="2" charset="-122"/>
            </a:endParaRPr>
          </a:p>
          <a:p>
            <a:pPr algn="just">
              <a:spcBef>
                <a:spcPct val="30000"/>
              </a:spcBef>
            </a:pPr>
            <a:endParaRPr lang="zh-CN" altLang="en-US" sz="2400">
              <a:latin typeface="宋体" pitchFamily="2" charset="-122"/>
            </a:endParaRPr>
          </a:p>
          <a:p>
            <a:pPr algn="just">
              <a:spcBef>
                <a:spcPct val="30000"/>
              </a:spcBef>
              <a:buFont typeface="Wingdings" pitchFamily="2" charset="2"/>
              <a:buNone/>
            </a:pPr>
            <a:r>
              <a:rPr lang="zh-CN" altLang="en-US">
                <a:latin typeface="宋体" pitchFamily="2" charset="-122"/>
              </a:rPr>
              <a:t>　</a:t>
            </a:r>
            <a:r>
              <a:rPr lang="zh-CN" altLang="en-US" sz="1800">
                <a:latin typeface="宋体" pitchFamily="2" charset="-122"/>
              </a:rPr>
              <a:t>式中  </a:t>
            </a:r>
            <a:r>
              <a:rPr lang="en-US" altLang="zh-CN" sz="1800">
                <a:latin typeface="宋体" pitchFamily="2" charset="-122"/>
                <a:cs typeface="Courier New" pitchFamily="49" charset="0"/>
              </a:rPr>
              <a:t>Ke </a:t>
            </a:r>
            <a:r>
              <a:rPr lang="en-US" altLang="zh-CN" sz="1800">
                <a:latin typeface="Courier New"/>
                <a:cs typeface="Courier New" pitchFamily="49" charset="0"/>
              </a:rPr>
              <a:t>—</a:t>
            </a:r>
            <a:r>
              <a:rPr lang="zh-CN" altLang="en-US" sz="1800">
                <a:latin typeface="宋体" pitchFamily="2" charset="-122"/>
                <a:cs typeface="Courier New" pitchFamily="49" charset="0"/>
              </a:rPr>
              <a:t>抗滑移安全系数；</a:t>
            </a:r>
          </a:p>
          <a:p>
            <a:pPr algn="just">
              <a:spcBef>
                <a:spcPct val="30000"/>
              </a:spcBef>
              <a:buFont typeface="Wingdings" pitchFamily="2" charset="2"/>
              <a:buNone/>
            </a:pPr>
            <a:r>
              <a:rPr lang="zh-CN" altLang="en-US" sz="1800">
                <a:latin typeface="宋体" pitchFamily="2" charset="-122"/>
                <a:cs typeface="Courier New" pitchFamily="49" charset="0"/>
              </a:rPr>
              <a:t>        </a:t>
            </a:r>
            <a:r>
              <a:rPr lang="en-US" altLang="zh-CN" sz="1800">
                <a:latin typeface="宋体" pitchFamily="2" charset="-122"/>
                <a:cs typeface="Courier New" pitchFamily="49" charset="0"/>
              </a:rPr>
              <a:t>T</a:t>
            </a:r>
            <a:r>
              <a:rPr lang="en-US" altLang="zh-CN" sz="1800">
                <a:latin typeface="Courier New"/>
                <a:cs typeface="Courier New" pitchFamily="49" charset="0"/>
              </a:rPr>
              <a:t>—</a:t>
            </a:r>
            <a:r>
              <a:rPr lang="zh-CN" altLang="en-US" sz="1800">
                <a:latin typeface="宋体" pitchFamily="2" charset="-122"/>
                <a:cs typeface="Courier New" pitchFamily="49" charset="0"/>
              </a:rPr>
              <a:t>张拉力合力，</a:t>
            </a:r>
            <a:r>
              <a:rPr lang="en-US" altLang="zh-CN" sz="1800">
                <a:latin typeface="宋体" pitchFamily="2" charset="-122"/>
                <a:cs typeface="Courier New" pitchFamily="49" charset="0"/>
              </a:rPr>
              <a:t>kN；</a:t>
            </a:r>
          </a:p>
          <a:p>
            <a:pPr algn="just">
              <a:spcBef>
                <a:spcPct val="30000"/>
              </a:spcBef>
              <a:buFont typeface="Wingdings" pitchFamily="2" charset="2"/>
              <a:buNone/>
            </a:pPr>
            <a:r>
              <a:rPr lang="en-US" altLang="zh-CN" sz="1800">
                <a:latin typeface="宋体" pitchFamily="2" charset="-122"/>
                <a:cs typeface="Courier New" pitchFamily="49" charset="0"/>
              </a:rPr>
              <a:t> T</a:t>
            </a:r>
            <a:r>
              <a:rPr lang="en-US" altLang="zh-CN" sz="1800" baseline="-25000">
                <a:latin typeface="宋体" pitchFamily="2" charset="-122"/>
                <a:cs typeface="Courier New" pitchFamily="49" charset="0"/>
              </a:rPr>
              <a:t>1</a:t>
            </a:r>
            <a:r>
              <a:rPr lang="en-US" altLang="zh-CN" sz="1800">
                <a:latin typeface="宋体" pitchFamily="2" charset="-122"/>
                <a:cs typeface="Courier New" pitchFamily="49" charset="0"/>
              </a:rPr>
              <a:t> </a:t>
            </a:r>
            <a:r>
              <a:rPr lang="en-US" altLang="zh-CN" sz="1800">
                <a:latin typeface="Courier New"/>
                <a:cs typeface="Courier New" pitchFamily="49" charset="0"/>
              </a:rPr>
              <a:t>—</a:t>
            </a:r>
            <a:r>
              <a:rPr lang="zh-CN" altLang="en-US" sz="1800">
                <a:latin typeface="宋体" pitchFamily="2" charset="-122"/>
                <a:cs typeface="Courier New" pitchFamily="49" charset="0"/>
              </a:rPr>
              <a:t>抗滑移的力，</a:t>
            </a:r>
            <a:r>
              <a:rPr lang="en-US" altLang="zh-CN" sz="1800">
                <a:latin typeface="宋体" pitchFamily="2" charset="-122"/>
                <a:cs typeface="Courier New" pitchFamily="49" charset="0"/>
              </a:rPr>
              <a:t>kN；</a:t>
            </a:r>
            <a:r>
              <a:rPr lang="zh-CN" altLang="en-US" sz="1800">
                <a:latin typeface="宋体" pitchFamily="2" charset="-122"/>
                <a:cs typeface="Courier New" pitchFamily="49" charset="0"/>
              </a:rPr>
              <a:t>对于独立的台墩，由侧壁上压力和底部摩阻力等产生；对与台面共同工作的台墩，其水平推力几乎全部传给台面，不存在滑移问题，可</a:t>
            </a:r>
            <a:r>
              <a:rPr lang="zh-CN" altLang="en-US" sz="1800">
                <a:latin typeface="宋体" pitchFamily="2" charset="-122"/>
              </a:rPr>
              <a:t>不作抗滑移计算，此时应验算台面的强度。 </a:t>
            </a:r>
          </a:p>
        </p:txBody>
      </p:sp>
      <p:graphicFrame>
        <p:nvGraphicFramePr>
          <p:cNvPr id="131076" name="Object 4"/>
          <p:cNvGraphicFramePr>
            <a:graphicFrameLocks noChangeAspect="1"/>
          </p:cNvGraphicFramePr>
          <p:nvPr/>
        </p:nvGraphicFramePr>
        <p:xfrm>
          <a:off x="2590800" y="2590800"/>
          <a:ext cx="2362200" cy="1125538"/>
        </p:xfrm>
        <a:graphic>
          <a:graphicData uri="http://schemas.openxmlformats.org/presentationml/2006/ole">
            <p:oleObj spid="_x0000_s131076" name="Equation" r:id="rId3" imgW="825480" imgH="393480" progId="">
              <p:embed/>
            </p:oleObj>
          </a:graphicData>
        </a:graphic>
      </p:graphicFrame>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ChangeArrowheads="1"/>
          </p:cNvSpPr>
          <p:nvPr/>
        </p:nvSpPr>
        <p:spPr bwMode="auto">
          <a:xfrm>
            <a:off x="838200" y="685800"/>
            <a:ext cx="7772400" cy="5181600"/>
          </a:xfrm>
          <a:prstGeom prst="rect">
            <a:avLst/>
          </a:prstGeom>
          <a:noFill/>
          <a:ln w="9525">
            <a:noFill/>
            <a:miter lim="800000"/>
            <a:headEnd/>
            <a:tailEnd/>
          </a:ln>
          <a:effectLst/>
        </p:spPr>
        <p:txBody>
          <a:bodyPr/>
          <a:lstStyle/>
          <a:p>
            <a:pPr>
              <a:lnSpc>
                <a:spcPct val="14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②</a:t>
            </a:r>
            <a:r>
              <a:rPr lang="zh-CN" altLang="en-US" b="0" baseline="0">
                <a:latin typeface="Arial" charset="0"/>
                <a:ea typeface="宋体" pitchFamily="2" charset="-122"/>
              </a:rPr>
              <a:t> </a:t>
            </a:r>
            <a:r>
              <a:rPr lang="zh-CN" altLang="en-US" b="0" baseline="0">
                <a:latin typeface="宋体" pitchFamily="2" charset="-122"/>
                <a:ea typeface="宋体" pitchFamily="2" charset="-122"/>
              </a:rPr>
              <a:t>台面</a:t>
            </a:r>
            <a:r>
              <a:rPr lang="zh-CN" altLang="en-US" b="0" baseline="0">
                <a:latin typeface="Arial" charset="0"/>
                <a:ea typeface="宋体" pitchFamily="2" charset="-122"/>
              </a:rPr>
              <a:t> </a:t>
            </a:r>
            <a:endParaRPr lang="zh-CN" altLang="en-US" b="0" baseline="0">
              <a:solidFill>
                <a:schemeClr val="tx1"/>
              </a:solidFill>
              <a:latin typeface="Arial" charset="0"/>
              <a:ea typeface="宋体" pitchFamily="2" charset="-122"/>
            </a:endParaRPr>
          </a:p>
          <a:p>
            <a:pPr algn="just">
              <a:lnSpc>
                <a:spcPct val="14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cs typeface="Courier New" pitchFamily="49" charset="0"/>
              </a:rPr>
              <a:t>    台面是预应力构件成型的胎模，要求地基坚实平整，它是在厚150</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夯实碎石垫层上，浇筑60～80</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厚</a:t>
            </a:r>
            <a:r>
              <a:rPr lang="en-US" altLang="zh-CN" b="0" baseline="0">
                <a:solidFill>
                  <a:schemeClr val="tx1"/>
                </a:solidFill>
                <a:latin typeface="宋体" pitchFamily="2" charset="-122"/>
                <a:ea typeface="宋体" pitchFamily="2" charset="-122"/>
                <a:cs typeface="Courier New" pitchFamily="49" charset="0"/>
              </a:rPr>
              <a:t>C20</a:t>
            </a:r>
            <a:r>
              <a:rPr lang="zh-CN" altLang="en-US" b="0" baseline="0">
                <a:solidFill>
                  <a:schemeClr val="tx1"/>
                </a:solidFill>
                <a:latin typeface="宋体" pitchFamily="2" charset="-122"/>
                <a:ea typeface="宋体" pitchFamily="2" charset="-122"/>
                <a:cs typeface="Courier New" pitchFamily="49" charset="0"/>
              </a:rPr>
              <a:t>混凝土面层，原浆压实抹光而成。台面要求坚硬、平整、光滑，沿其纵向有3%的排水坡度。</a:t>
            </a:r>
          </a:p>
          <a:p>
            <a:pPr algn="just">
              <a:lnSpc>
                <a:spcPct val="140000"/>
              </a:lnSpc>
              <a:spcBef>
                <a:spcPct val="20000"/>
              </a:spcBef>
              <a:buClr>
                <a:srgbClr val="FFFF66"/>
              </a:buClr>
              <a:buSzPct val="120000"/>
              <a:buFont typeface="Wingdings" pitchFamily="2" charset="2"/>
              <a:buNone/>
            </a:pPr>
            <a:r>
              <a:rPr lang="en-US" altLang="zh-CN" b="0" baseline="0">
                <a:latin typeface="宋体" pitchFamily="2" charset="-122"/>
                <a:ea typeface="宋体" pitchFamily="2" charset="-122"/>
                <a:cs typeface="Courier New" pitchFamily="49" charset="0"/>
              </a:rPr>
              <a:t>③ </a:t>
            </a:r>
            <a:r>
              <a:rPr lang="zh-CN" altLang="en-US" b="0" baseline="0">
                <a:latin typeface="宋体" pitchFamily="2" charset="-122"/>
                <a:ea typeface="宋体" pitchFamily="2" charset="-122"/>
                <a:cs typeface="Courier New" pitchFamily="49" charset="0"/>
              </a:rPr>
              <a:t>横梁</a:t>
            </a:r>
            <a:r>
              <a:rPr lang="zh-CN" altLang="en-US" b="0" baseline="0">
                <a:solidFill>
                  <a:schemeClr val="tx1"/>
                </a:solidFill>
                <a:latin typeface="宋体" pitchFamily="2" charset="-122"/>
                <a:ea typeface="宋体" pitchFamily="2" charset="-122"/>
                <a:cs typeface="Courier New" pitchFamily="49" charset="0"/>
              </a:rPr>
              <a:t></a:t>
            </a:r>
          </a:p>
          <a:p>
            <a:pPr algn="just">
              <a:lnSpc>
                <a:spcPct val="14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cs typeface="Courier New" pitchFamily="49" charset="0"/>
              </a:rPr>
              <a:t>    横梁以墩座牛腿为支承点安装其上，是锚固夹具临时固定预应力筋的支承点，也是张拉机械</a:t>
            </a:r>
            <a:r>
              <a:rPr lang="zh-CN" altLang="en-US" b="0" baseline="0">
                <a:solidFill>
                  <a:schemeClr val="tx1"/>
                </a:solidFill>
                <a:latin typeface="宋体" pitchFamily="2" charset="-122"/>
                <a:ea typeface="宋体" pitchFamily="2" charset="-122"/>
              </a:rPr>
              <a:t>张拉预应力筋的支座。横梁常采用型钢或钢筋混凝土制作。</a:t>
            </a:r>
            <a:r>
              <a:rPr lang="zh-CN" altLang="en-US" b="0" baseline="0">
                <a:solidFill>
                  <a:schemeClr val="tx1"/>
                </a:solidFill>
                <a:latin typeface="宋体" pitchFamily="2" charset="-122"/>
                <a:ea typeface="宋体" pitchFamily="2" charset="-122"/>
                <a:cs typeface="Courier New" pitchFamily="49" charset="0"/>
              </a:rPr>
              <a:t> </a:t>
            </a:r>
            <a:endParaRPr lang="en-US" altLang="zh-CN" b="0" baseline="0">
              <a:solidFill>
                <a:schemeClr val="tx1"/>
              </a:solidFill>
              <a:latin typeface="宋体" pitchFamily="2" charset="-122"/>
              <a:ea typeface="宋体" pitchFamily="2" charset="-122"/>
              <a:cs typeface="Courier New" pitchFamily="49" charset="0"/>
            </a:endParaRPr>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3"/>
          <p:cNvSpPr>
            <a:spLocks noGrp="1" noChangeArrowheads="1"/>
          </p:cNvSpPr>
          <p:nvPr>
            <p:ph type="body" idx="1"/>
          </p:nvPr>
        </p:nvSpPr>
        <p:spPr>
          <a:xfrm>
            <a:off x="762000" y="685800"/>
            <a:ext cx="7543800" cy="5410200"/>
          </a:xfrm>
        </p:spPr>
        <p:txBody>
          <a:bodyPr/>
          <a:lstStyle/>
          <a:p>
            <a:pPr algn="just">
              <a:buFont typeface="Wingdings" pitchFamily="2" charset="2"/>
              <a:buNone/>
            </a:pPr>
            <a:r>
              <a:rPr lang="zh-CN" altLang="en-US" sz="2400">
                <a:solidFill>
                  <a:schemeClr val="tx2"/>
                </a:solidFill>
                <a:latin typeface="宋体" pitchFamily="2" charset="-122"/>
              </a:rPr>
              <a:t>（2） 槽式台座</a:t>
            </a:r>
            <a:r>
              <a:rPr lang="zh-CN" altLang="en-US" sz="2400">
                <a:latin typeface="宋体" pitchFamily="2" charset="-122"/>
              </a:rPr>
              <a:t></a:t>
            </a:r>
          </a:p>
          <a:p>
            <a:pPr algn="just"/>
            <a:r>
              <a:rPr lang="zh-CN" altLang="en-US" sz="2400">
                <a:latin typeface="宋体" pitchFamily="2" charset="-122"/>
              </a:rPr>
              <a:t>槽式台座由</a:t>
            </a:r>
            <a:r>
              <a:rPr lang="zh-CN" altLang="en-US" sz="2400">
                <a:solidFill>
                  <a:schemeClr val="tx2"/>
                </a:solidFill>
                <a:latin typeface="宋体" pitchFamily="2" charset="-122"/>
              </a:rPr>
              <a:t>端柱</a:t>
            </a:r>
            <a:r>
              <a:rPr lang="zh-CN" altLang="en-US" sz="2400">
                <a:latin typeface="宋体" pitchFamily="2" charset="-122"/>
              </a:rPr>
              <a:t>、</a:t>
            </a:r>
            <a:r>
              <a:rPr lang="zh-CN" altLang="en-US" sz="2400">
                <a:solidFill>
                  <a:schemeClr val="tx2"/>
                </a:solidFill>
                <a:latin typeface="宋体" pitchFamily="2" charset="-122"/>
              </a:rPr>
              <a:t>传力柱</a:t>
            </a:r>
            <a:r>
              <a:rPr lang="zh-CN" altLang="en-US" sz="2400">
                <a:latin typeface="宋体" pitchFamily="2" charset="-122"/>
              </a:rPr>
              <a:t>、</a:t>
            </a:r>
            <a:r>
              <a:rPr lang="zh-CN" altLang="en-US" sz="2400">
                <a:solidFill>
                  <a:schemeClr val="tx2"/>
                </a:solidFill>
                <a:latin typeface="宋体" pitchFamily="2" charset="-122"/>
              </a:rPr>
              <a:t>横梁</a:t>
            </a:r>
            <a:r>
              <a:rPr lang="zh-CN" altLang="en-US" sz="2400">
                <a:latin typeface="宋体" pitchFamily="2" charset="-122"/>
              </a:rPr>
              <a:t>和</a:t>
            </a:r>
            <a:r>
              <a:rPr lang="zh-CN" altLang="en-US" sz="2400">
                <a:solidFill>
                  <a:schemeClr val="tx2"/>
                </a:solidFill>
                <a:latin typeface="宋体" pitchFamily="2" charset="-122"/>
              </a:rPr>
              <a:t>台面</a:t>
            </a:r>
            <a:r>
              <a:rPr lang="zh-CN" altLang="en-US" sz="2400">
                <a:latin typeface="宋体" pitchFamily="2" charset="-122"/>
              </a:rPr>
              <a:t>组成。</a:t>
            </a:r>
            <a:endParaRPr lang="en-US" altLang="zh-CN" sz="2400">
              <a:latin typeface="宋体" pitchFamily="2" charset="-122"/>
            </a:endParaRPr>
          </a:p>
          <a:p>
            <a:pPr algn="just"/>
            <a:r>
              <a:rPr lang="zh-CN" altLang="en-US" sz="2400">
                <a:latin typeface="宋体" pitchFamily="2" charset="-122"/>
              </a:rPr>
              <a:t>槽式台座既可承受拉力，又可作蒸汽养护槽，适用于张拉吨位较高的大型构件，如屋架、吊车梁等。</a:t>
            </a:r>
          </a:p>
          <a:p>
            <a:r>
              <a:rPr lang="zh-CN" altLang="en-US" sz="2400">
                <a:solidFill>
                  <a:schemeClr val="tx2"/>
                </a:solidFill>
                <a:latin typeface="宋体" pitchFamily="2" charset="-122"/>
              </a:rPr>
              <a:t>槽式台座构造</a:t>
            </a:r>
            <a:r>
              <a:rPr lang="zh-CN" altLang="en-US" sz="2400">
                <a:latin typeface="宋体" pitchFamily="2" charset="-122"/>
              </a:rPr>
              <a:t>如</a:t>
            </a:r>
            <a:r>
              <a:rPr lang="zh-CN" altLang="en-US" sz="2400" b="1" u="sng">
                <a:solidFill>
                  <a:srgbClr val="00FF00"/>
                </a:solidFill>
                <a:latin typeface="宋体" pitchFamily="2" charset="-122"/>
                <a:hlinkClick r:id="rId2" action="ppaction://hlinksldjump"/>
              </a:rPr>
              <a:t>图</a:t>
            </a:r>
            <a:r>
              <a:rPr lang="zh-CN" altLang="en-US" sz="2400" b="1" u="sng">
                <a:solidFill>
                  <a:srgbClr val="00FF00"/>
                </a:solidFill>
                <a:hlinkClick r:id="rId2" action="ppaction://hlinksldjump"/>
              </a:rPr>
              <a:t>5</a:t>
            </a:r>
            <a:r>
              <a:rPr lang="zh-CN" altLang="en-US" sz="2400" b="1" u="sng">
                <a:solidFill>
                  <a:srgbClr val="00FF00"/>
                </a:solidFill>
                <a:latin typeface="宋体" pitchFamily="2" charset="-122"/>
                <a:hlinkClick r:id="rId2" action="ppaction://hlinksldjump"/>
              </a:rPr>
              <a:t>.</a:t>
            </a:r>
            <a:r>
              <a:rPr lang="zh-CN" altLang="en-US" sz="2400" b="1" u="sng">
                <a:solidFill>
                  <a:srgbClr val="00FF00"/>
                </a:solidFill>
                <a:hlinkClick r:id="rId2" action="ppaction://hlinksldjump"/>
              </a:rPr>
              <a:t>4</a:t>
            </a:r>
            <a:r>
              <a:rPr lang="zh-CN" altLang="en-US" sz="2400">
                <a:latin typeface="宋体" pitchFamily="2" charset="-122"/>
              </a:rPr>
              <a:t>所示。</a:t>
            </a:r>
            <a:r>
              <a:rPr lang="zh-CN" altLang="en-US" sz="2400"/>
              <a:t> </a:t>
            </a:r>
          </a:p>
          <a:p>
            <a:pPr algn="just"/>
            <a:r>
              <a:rPr lang="zh-CN" altLang="en-US" sz="2400">
                <a:latin typeface="宋体" pitchFamily="2" charset="-122"/>
              </a:rPr>
              <a:t>槽式台座需进行</a:t>
            </a:r>
            <a:r>
              <a:rPr lang="zh-CN" altLang="en-US" sz="2400">
                <a:solidFill>
                  <a:schemeClr val="tx2"/>
                </a:solidFill>
                <a:latin typeface="宋体" pitchFamily="2" charset="-122"/>
              </a:rPr>
              <a:t>强度和稳定性计算</a:t>
            </a:r>
            <a:r>
              <a:rPr lang="zh-CN" altLang="en-US" sz="2400">
                <a:latin typeface="宋体" pitchFamily="2" charset="-122"/>
              </a:rPr>
              <a:t>。端柱和传力柱的强度按钢筋混凝土结构偏心受压构件计算。槽式台座端柱抗倾覆力矩由端柱、横梁自重力矩及部分张拉力矩组成。</a:t>
            </a:r>
            <a:r>
              <a:rPr lang="zh-CN" altLang="en-US" sz="2400"/>
              <a:t> </a:t>
            </a:r>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图5"/>
          <p:cNvPicPr>
            <a:picLocks noChangeAspect="1" noChangeArrowheads="1"/>
          </p:cNvPicPr>
          <p:nvPr/>
        </p:nvPicPr>
        <p:blipFill>
          <a:blip r:embed="rId2" cstate="email"/>
          <a:srcRect/>
          <a:stretch>
            <a:fillRect/>
          </a:stretch>
        </p:blipFill>
        <p:spPr bwMode="auto">
          <a:xfrm>
            <a:off x="685800" y="1752600"/>
            <a:ext cx="8153400" cy="3505200"/>
          </a:xfrm>
          <a:prstGeom prst="rect">
            <a:avLst/>
          </a:prstGeom>
          <a:noFill/>
        </p:spPr>
      </p:pic>
      <p:pic>
        <p:nvPicPr>
          <p:cNvPr id="135171"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Rectangle 3"/>
          <p:cNvSpPr>
            <a:spLocks noGrp="1" noChangeArrowheads="1"/>
          </p:cNvSpPr>
          <p:nvPr>
            <p:ph type="body" idx="1"/>
          </p:nvPr>
        </p:nvSpPr>
        <p:spPr>
          <a:xfrm>
            <a:off x="685800" y="838200"/>
            <a:ext cx="7924800" cy="5410200"/>
          </a:xfrm>
        </p:spPr>
        <p:txBody>
          <a:bodyPr/>
          <a:lstStyle/>
          <a:p>
            <a:pPr>
              <a:lnSpc>
                <a:spcPct val="145000"/>
              </a:lnSpc>
              <a:spcBef>
                <a:spcPct val="0"/>
              </a:spcBef>
            </a:pPr>
            <a:r>
              <a:rPr lang="zh-CN" altLang="en-US" sz="2400" b="1">
                <a:solidFill>
                  <a:schemeClr val="tx2"/>
                </a:solidFill>
                <a:latin typeface="宋体" pitchFamily="2" charset="-122"/>
              </a:rPr>
              <a:t>夹具</a:t>
            </a:r>
            <a:r>
              <a:rPr lang="zh-CN" altLang="en-US" sz="2400">
                <a:latin typeface="宋体" pitchFamily="2" charset="-122"/>
              </a:rPr>
              <a:t>是先张法构件施工时保持预应力筋拉力，并将其固定在张拉台座（或设备）上的临时性锚固装置。</a:t>
            </a:r>
          </a:p>
          <a:p>
            <a:pPr>
              <a:lnSpc>
                <a:spcPct val="145000"/>
              </a:lnSpc>
              <a:spcBef>
                <a:spcPct val="0"/>
              </a:spcBef>
            </a:pPr>
            <a:r>
              <a:rPr lang="zh-CN" altLang="en-US" sz="2400">
                <a:latin typeface="宋体" pitchFamily="2" charset="-122"/>
              </a:rPr>
              <a:t>按其工作用途不同分为</a:t>
            </a:r>
            <a:r>
              <a:rPr lang="zh-CN" altLang="en-US" sz="2400">
                <a:solidFill>
                  <a:schemeClr val="tx2"/>
                </a:solidFill>
                <a:latin typeface="宋体" pitchFamily="2" charset="-122"/>
              </a:rPr>
              <a:t>锚固夹具</a:t>
            </a:r>
            <a:r>
              <a:rPr lang="zh-CN" altLang="en-US" sz="2400">
                <a:latin typeface="宋体" pitchFamily="2" charset="-122"/>
              </a:rPr>
              <a:t>和</a:t>
            </a:r>
            <a:r>
              <a:rPr lang="zh-CN" altLang="en-US" sz="2400">
                <a:solidFill>
                  <a:schemeClr val="tx2"/>
                </a:solidFill>
                <a:latin typeface="宋体" pitchFamily="2" charset="-122"/>
              </a:rPr>
              <a:t>张拉夹具</a:t>
            </a:r>
            <a:r>
              <a:rPr lang="zh-CN" altLang="en-US" sz="2400">
                <a:latin typeface="宋体" pitchFamily="2" charset="-122"/>
              </a:rPr>
              <a:t>。</a:t>
            </a:r>
            <a:r>
              <a:rPr lang="zh-CN" altLang="en-US" sz="2400"/>
              <a:t> </a:t>
            </a:r>
          </a:p>
          <a:p>
            <a:pPr>
              <a:lnSpc>
                <a:spcPct val="145000"/>
              </a:lnSpc>
              <a:spcBef>
                <a:spcPct val="0"/>
              </a:spcBef>
              <a:buFont typeface="Wingdings" pitchFamily="2" charset="2"/>
              <a:buNone/>
            </a:pPr>
            <a:r>
              <a:rPr lang="zh-CN" altLang="en-US" sz="2400">
                <a:solidFill>
                  <a:schemeClr val="tx2"/>
                </a:solidFill>
                <a:latin typeface="宋体" pitchFamily="2" charset="-122"/>
              </a:rPr>
              <a:t>（</a:t>
            </a:r>
            <a:r>
              <a:rPr lang="zh-CN" altLang="en-US" sz="2400">
                <a:solidFill>
                  <a:schemeClr val="tx2"/>
                </a:solidFill>
              </a:rPr>
              <a:t>1</a:t>
            </a:r>
            <a:r>
              <a:rPr lang="zh-CN" altLang="en-US" sz="2400">
                <a:solidFill>
                  <a:schemeClr val="tx2"/>
                </a:solidFill>
                <a:latin typeface="宋体" pitchFamily="2" charset="-122"/>
              </a:rPr>
              <a:t>）</a:t>
            </a:r>
            <a:r>
              <a:rPr lang="zh-CN" altLang="en-US" sz="2400">
                <a:solidFill>
                  <a:schemeClr val="tx2"/>
                </a:solidFill>
              </a:rPr>
              <a:t> </a:t>
            </a:r>
            <a:r>
              <a:rPr lang="zh-CN" altLang="en-US" sz="2400">
                <a:solidFill>
                  <a:schemeClr val="tx2"/>
                </a:solidFill>
                <a:latin typeface="宋体" pitchFamily="2" charset="-122"/>
              </a:rPr>
              <a:t>钢丝锚固夹具</a:t>
            </a:r>
            <a:r>
              <a:rPr lang="zh-CN" altLang="en-US" sz="2400"/>
              <a:t> </a:t>
            </a:r>
          </a:p>
          <a:p>
            <a:pPr lvl="1" algn="just">
              <a:lnSpc>
                <a:spcPct val="145000"/>
              </a:lnSpc>
              <a:spcBef>
                <a:spcPct val="0"/>
              </a:spcBef>
            </a:pPr>
            <a:r>
              <a:rPr lang="zh-CN" altLang="en-US" sz="2400">
                <a:latin typeface="宋体" pitchFamily="2" charset="-122"/>
              </a:rPr>
              <a:t>圆锥齿板式夹具（锥销夹具）</a:t>
            </a:r>
          </a:p>
          <a:p>
            <a:pPr lvl="1" algn="just">
              <a:lnSpc>
                <a:spcPct val="145000"/>
              </a:lnSpc>
              <a:spcBef>
                <a:spcPct val="0"/>
              </a:spcBef>
              <a:buFont typeface="Wingdings" pitchFamily="2" charset="2"/>
              <a:buNone/>
            </a:pPr>
            <a:r>
              <a:rPr lang="zh-CN" altLang="en-US" sz="2400">
                <a:latin typeface="宋体" pitchFamily="2" charset="-122"/>
              </a:rPr>
              <a:t>　　　锥销夹具可分为圆锥齿板式夹具和圆锥槽式夹具，如</a:t>
            </a:r>
            <a:r>
              <a:rPr lang="zh-CN" altLang="en-US" sz="2400" b="1" u="sng">
                <a:solidFill>
                  <a:srgbClr val="00FF00"/>
                </a:solidFill>
                <a:latin typeface="宋体" pitchFamily="2" charset="-122"/>
                <a:hlinkClick r:id="rId2" action="ppaction://hlinksldjump"/>
              </a:rPr>
              <a:t>图</a:t>
            </a:r>
            <a:r>
              <a:rPr lang="zh-CN" altLang="en-US" sz="2400" b="1" u="sng">
                <a:solidFill>
                  <a:srgbClr val="00FF00"/>
                </a:solidFill>
                <a:hlinkClick r:id="rId2" action="ppaction://hlinksldjump"/>
              </a:rPr>
              <a:t>5</a:t>
            </a:r>
            <a:r>
              <a:rPr lang="zh-CN" altLang="en-US" sz="2400" b="1" u="sng">
                <a:solidFill>
                  <a:srgbClr val="00FF00"/>
                </a:solidFill>
                <a:latin typeface="宋体" pitchFamily="2" charset="-122"/>
                <a:hlinkClick r:id="rId2" action="ppaction://hlinksldjump"/>
              </a:rPr>
              <a:t>.</a:t>
            </a:r>
            <a:r>
              <a:rPr lang="zh-CN" altLang="en-US" sz="2400" b="1" u="sng">
                <a:solidFill>
                  <a:srgbClr val="00FF00"/>
                </a:solidFill>
                <a:hlinkClick r:id="rId2" action="ppaction://hlinksldjump"/>
              </a:rPr>
              <a:t>5</a:t>
            </a:r>
            <a:r>
              <a:rPr lang="zh-CN" altLang="en-US" sz="2400">
                <a:latin typeface="宋体" pitchFamily="2" charset="-122"/>
              </a:rPr>
              <a:t>所示。</a:t>
            </a:r>
            <a:r>
              <a:rPr lang="zh-CN" altLang="en-US" sz="2400"/>
              <a:t> </a:t>
            </a:r>
          </a:p>
          <a:p>
            <a:pPr lvl="1" algn="just">
              <a:lnSpc>
                <a:spcPct val="145000"/>
              </a:lnSpc>
              <a:spcBef>
                <a:spcPct val="0"/>
              </a:spcBef>
            </a:pPr>
            <a:r>
              <a:rPr lang="zh-CN" altLang="en-US" sz="2400">
                <a:latin typeface="宋体" pitchFamily="2" charset="-122"/>
              </a:rPr>
              <a:t>镦头夹具</a:t>
            </a:r>
          </a:p>
          <a:p>
            <a:pPr lvl="1" algn="just">
              <a:lnSpc>
                <a:spcPct val="145000"/>
              </a:lnSpc>
              <a:spcBef>
                <a:spcPct val="0"/>
              </a:spcBef>
              <a:buFont typeface="Wingdings" pitchFamily="2" charset="2"/>
              <a:buNone/>
            </a:pPr>
            <a:r>
              <a:rPr lang="zh-CN" altLang="en-US" sz="2400">
                <a:latin typeface="宋体" pitchFamily="2" charset="-122"/>
              </a:rPr>
              <a:t>　　　如</a:t>
            </a:r>
            <a:r>
              <a:rPr lang="zh-CN" altLang="en-US" sz="2400" b="1" u="sng">
                <a:solidFill>
                  <a:srgbClr val="00FF00"/>
                </a:solidFill>
                <a:latin typeface="宋体" pitchFamily="2" charset="-122"/>
                <a:hlinkClick r:id="rId3" action="ppaction://hlinksldjump"/>
              </a:rPr>
              <a:t>图5.6</a:t>
            </a:r>
            <a:r>
              <a:rPr lang="zh-CN" altLang="en-US" sz="2400">
                <a:latin typeface="宋体" pitchFamily="2" charset="-122"/>
              </a:rPr>
              <a:t>所示，采用镦头夹具时，将预应力筋端部热镦或冷镦，通过承力分孔板锚固。</a:t>
            </a:r>
            <a:r>
              <a:rPr lang="zh-CN" altLang="en-US" sz="2400"/>
              <a:t> </a:t>
            </a:r>
          </a:p>
        </p:txBody>
      </p:sp>
      <p:sp>
        <p:nvSpPr>
          <p:cNvPr id="136196" name="Text Box 4">
            <a:hlinkClick r:id="" action="ppaction://hlinkshowjump?jump=nextslide"/>
          </p:cNvPr>
          <p:cNvSpPr txBox="1">
            <a:spLocks noChangeArrowheads="1"/>
          </p:cNvSpPr>
          <p:nvPr/>
        </p:nvSpPr>
        <p:spPr bwMode="auto">
          <a:xfrm>
            <a:off x="533400" y="304800"/>
            <a:ext cx="4424363"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5.1.1.2 </a:t>
            </a:r>
            <a:r>
              <a:rPr lang="zh-CN" altLang="en-US" sz="2800" baseline="0">
                <a:latin typeface="楷体_GB2312" pitchFamily="49" charset="-122"/>
                <a:ea typeface="楷体_GB2312" pitchFamily="49" charset="-122"/>
              </a:rPr>
              <a:t>夹具 </a:t>
            </a:r>
          </a:p>
        </p:txBody>
      </p:sp>
    </p:spTree>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6" name="Picture 2" descr="图5"/>
          <p:cNvPicPr>
            <a:picLocks noChangeAspect="1" noChangeArrowheads="1"/>
          </p:cNvPicPr>
          <p:nvPr/>
        </p:nvPicPr>
        <p:blipFill>
          <a:blip r:embed="rId2" cstate="email"/>
          <a:srcRect/>
          <a:stretch>
            <a:fillRect/>
          </a:stretch>
        </p:blipFill>
        <p:spPr bwMode="auto">
          <a:xfrm>
            <a:off x="1371600" y="609600"/>
            <a:ext cx="6477000" cy="5573713"/>
          </a:xfrm>
          <a:prstGeom prst="rect">
            <a:avLst/>
          </a:prstGeom>
          <a:noFill/>
        </p:spPr>
      </p:pic>
      <p:pic>
        <p:nvPicPr>
          <p:cNvPr id="200707"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730" name="Picture 1026" descr="图5"/>
          <p:cNvPicPr>
            <a:picLocks noChangeAspect="1" noChangeArrowheads="1"/>
          </p:cNvPicPr>
          <p:nvPr/>
        </p:nvPicPr>
        <p:blipFill>
          <a:blip r:embed="rId2"/>
          <a:srcRect/>
          <a:stretch>
            <a:fillRect/>
          </a:stretch>
        </p:blipFill>
        <p:spPr bwMode="auto">
          <a:xfrm>
            <a:off x="914400" y="1371600"/>
            <a:ext cx="7696200" cy="4114800"/>
          </a:xfrm>
          <a:prstGeom prst="rect">
            <a:avLst/>
          </a:prstGeom>
          <a:noFill/>
        </p:spPr>
      </p:pic>
      <p:pic>
        <p:nvPicPr>
          <p:cNvPr id="201731" name="Picture 1027"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9" name="Rectangle 3"/>
          <p:cNvSpPr>
            <a:spLocks noGrp="1" noChangeArrowheads="1"/>
          </p:cNvSpPr>
          <p:nvPr>
            <p:ph type="body" idx="1"/>
          </p:nvPr>
        </p:nvSpPr>
        <p:spPr>
          <a:xfrm>
            <a:off x="1143000" y="1143000"/>
            <a:ext cx="6781800" cy="3962400"/>
          </a:xfrm>
        </p:spPr>
        <p:txBody>
          <a:bodyPr/>
          <a:lstStyle/>
          <a:p>
            <a:pPr>
              <a:lnSpc>
                <a:spcPct val="140000"/>
              </a:lnSpc>
              <a:buFont typeface="Wingdings" pitchFamily="2" charset="2"/>
              <a:buNone/>
            </a:pPr>
            <a:r>
              <a:rPr lang="zh-CN" altLang="en-US" sz="2400">
                <a:solidFill>
                  <a:schemeClr val="tx2"/>
                </a:solidFill>
                <a:latin typeface="Times New Roman" pitchFamily="18" charset="0"/>
              </a:rPr>
              <a:t>(2)  钢筋锚固夹具</a:t>
            </a:r>
            <a:r>
              <a:rPr lang="zh-CN" altLang="en-US" sz="2400"/>
              <a:t> </a:t>
            </a:r>
          </a:p>
          <a:p>
            <a:pPr>
              <a:lnSpc>
                <a:spcPct val="140000"/>
              </a:lnSpc>
            </a:pPr>
            <a:r>
              <a:rPr lang="zh-CN" altLang="en-US" sz="2400">
                <a:latin typeface="宋体" pitchFamily="2" charset="-122"/>
              </a:rPr>
              <a:t>钢筋锚固常用</a:t>
            </a:r>
            <a:r>
              <a:rPr lang="zh-CN" altLang="en-US" sz="2400">
                <a:solidFill>
                  <a:schemeClr val="tx2"/>
                </a:solidFill>
                <a:latin typeface="宋体" pitchFamily="2" charset="-122"/>
              </a:rPr>
              <a:t>圆套筒三片式夹具</a:t>
            </a:r>
            <a:r>
              <a:rPr lang="zh-CN" altLang="en-US" sz="2400">
                <a:latin typeface="宋体" pitchFamily="2" charset="-122"/>
              </a:rPr>
              <a:t>，由套筒和夹片组成（</a:t>
            </a:r>
            <a:r>
              <a:rPr lang="zh-CN" altLang="en-US" sz="2400" b="1" u="sng">
                <a:solidFill>
                  <a:srgbClr val="00FF00"/>
                </a:solidFill>
                <a:latin typeface="宋体" pitchFamily="2" charset="-122"/>
                <a:hlinkClick r:id="rId2" action="ppaction://hlinksldjump"/>
              </a:rPr>
              <a:t>图</a:t>
            </a:r>
            <a:r>
              <a:rPr lang="zh-CN" altLang="en-US" sz="2400" b="1" u="sng">
                <a:solidFill>
                  <a:srgbClr val="00FF00"/>
                </a:solidFill>
                <a:hlinkClick r:id="rId2" action="ppaction://hlinksldjump"/>
              </a:rPr>
              <a:t>5</a:t>
            </a:r>
            <a:r>
              <a:rPr lang="zh-CN" altLang="en-US" sz="2400" b="1" u="sng">
                <a:solidFill>
                  <a:srgbClr val="00FF00"/>
                </a:solidFill>
                <a:latin typeface="宋体" pitchFamily="2" charset="-122"/>
                <a:hlinkClick r:id="rId2" action="ppaction://hlinksldjump"/>
              </a:rPr>
              <a:t>.</a:t>
            </a:r>
            <a:r>
              <a:rPr lang="zh-CN" altLang="en-US" sz="2400" b="1" u="sng">
                <a:solidFill>
                  <a:srgbClr val="00FF00"/>
                </a:solidFill>
                <a:hlinkClick r:id="rId2" action="ppaction://hlinksldjump"/>
              </a:rPr>
              <a:t>7</a:t>
            </a:r>
            <a:r>
              <a:rPr lang="zh-CN" altLang="en-US" sz="2400">
                <a:latin typeface="宋体" pitchFamily="2" charset="-122"/>
              </a:rPr>
              <a:t>）。</a:t>
            </a:r>
          </a:p>
          <a:p>
            <a:pPr algn="just">
              <a:lnSpc>
                <a:spcPct val="140000"/>
              </a:lnSpc>
            </a:pPr>
            <a:r>
              <a:rPr lang="zh-CN" altLang="en-US" sz="2400">
                <a:latin typeface="宋体" pitchFamily="2" charset="-122"/>
              </a:rPr>
              <a:t>其型号有</a:t>
            </a:r>
            <a:r>
              <a:rPr lang="en-US" altLang="zh-CN" sz="2400">
                <a:latin typeface="宋体" pitchFamily="2" charset="-122"/>
              </a:rPr>
              <a:t>YJ12、YJ14，</a:t>
            </a:r>
            <a:r>
              <a:rPr lang="zh-CN" altLang="en-US" sz="2400">
                <a:latin typeface="宋体" pitchFamily="2" charset="-122"/>
              </a:rPr>
              <a:t>适用于先张法；用</a:t>
            </a:r>
            <a:r>
              <a:rPr lang="en-US" altLang="zh-CN" sz="2400">
                <a:latin typeface="宋体" pitchFamily="2" charset="-122"/>
              </a:rPr>
              <a:t>YC-18</a:t>
            </a:r>
            <a:r>
              <a:rPr lang="zh-CN" altLang="en-US" sz="2400">
                <a:latin typeface="宋体" pitchFamily="2" charset="-122"/>
              </a:rPr>
              <a:t>型千斤顶张拉时，适用于锚固直径为12</a:t>
            </a:r>
            <a:r>
              <a:rPr lang="en-US" altLang="zh-CN" sz="2400">
                <a:latin typeface="宋体" pitchFamily="2" charset="-122"/>
              </a:rPr>
              <a:t>mm、14</a:t>
            </a:r>
            <a:r>
              <a:rPr lang="en-US" altLang="zh-CN" sz="2400"/>
              <a:t>mm</a:t>
            </a:r>
            <a:r>
              <a:rPr lang="zh-CN" altLang="en-US" sz="2400">
                <a:latin typeface="宋体" pitchFamily="2" charset="-122"/>
              </a:rPr>
              <a:t>的单根冷拉</a:t>
            </a:r>
            <a:r>
              <a:rPr lang="en-US" altLang="zh-CN" sz="2400"/>
              <a:t>HRB335</a:t>
            </a:r>
            <a:r>
              <a:rPr lang="en-US" altLang="zh-CN" sz="2400">
                <a:latin typeface="宋体" pitchFamily="2" charset="-122"/>
              </a:rPr>
              <a:t>、</a:t>
            </a:r>
            <a:r>
              <a:rPr lang="en-US" altLang="zh-CN" sz="2400"/>
              <a:t>HRB400</a:t>
            </a:r>
            <a:r>
              <a:rPr lang="en-US" altLang="zh-CN" sz="2400">
                <a:latin typeface="宋体" pitchFamily="2" charset="-122"/>
              </a:rPr>
              <a:t>、</a:t>
            </a:r>
            <a:r>
              <a:rPr lang="en-US" altLang="zh-CN" sz="2400"/>
              <a:t>RRB400</a:t>
            </a:r>
            <a:r>
              <a:rPr lang="zh-CN" altLang="en-US" sz="2400">
                <a:latin typeface="宋体" pitchFamily="2" charset="-122"/>
              </a:rPr>
              <a:t>级钢筋。</a:t>
            </a:r>
          </a:p>
        </p:txBody>
      </p:sp>
    </p:spTree>
  </p:cSld>
  <p:clrMapOvr>
    <a:masterClrMapping/>
  </p:clrMapOvr>
  <p:transition>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3" name="Picture 1027" descr="图5"/>
          <p:cNvPicPr>
            <a:picLocks noChangeAspect="1" noChangeArrowheads="1"/>
          </p:cNvPicPr>
          <p:nvPr/>
        </p:nvPicPr>
        <p:blipFill>
          <a:blip r:embed="rId2" cstate="email"/>
          <a:srcRect/>
          <a:stretch>
            <a:fillRect/>
          </a:stretch>
        </p:blipFill>
        <p:spPr bwMode="auto">
          <a:xfrm>
            <a:off x="685800" y="1524000"/>
            <a:ext cx="8077200" cy="3733800"/>
          </a:xfrm>
          <a:prstGeom prst="rect">
            <a:avLst/>
          </a:prstGeom>
          <a:noFill/>
        </p:spPr>
      </p:pic>
      <p:pic>
        <p:nvPicPr>
          <p:cNvPr id="199684" name="Picture 1028"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p:cNvSpPr>
            <a:spLocks noChangeArrowheads="1"/>
          </p:cNvSpPr>
          <p:nvPr/>
        </p:nvSpPr>
        <p:spPr bwMode="auto">
          <a:xfrm>
            <a:off x="1143000" y="1143000"/>
            <a:ext cx="7010400" cy="3962400"/>
          </a:xfrm>
          <a:prstGeom prst="rect">
            <a:avLst/>
          </a:prstGeom>
          <a:noFill/>
          <a:ln w="9525">
            <a:noFill/>
            <a:miter lim="800000"/>
            <a:headEnd/>
            <a:tailEnd/>
          </a:ln>
          <a:effectLst/>
        </p:spPr>
        <p:txBody>
          <a:bodyPr/>
          <a:lstStyle/>
          <a:p>
            <a:pPr marL="342900" indent="-342900" algn="just">
              <a:lnSpc>
                <a:spcPct val="170000"/>
              </a:lnSpc>
              <a:spcBef>
                <a:spcPct val="20000"/>
              </a:spcBef>
              <a:buClr>
                <a:srgbClr val="FFFF66"/>
              </a:buClr>
              <a:buSzPct val="120000"/>
              <a:buFont typeface="Wingdings" pitchFamily="2" charset="2"/>
              <a:buNone/>
            </a:pPr>
            <a:r>
              <a:rPr lang="zh-CN" altLang="en-US" b="0" baseline="0">
                <a:ea typeface="宋体" pitchFamily="2" charset="-122"/>
              </a:rPr>
              <a:t>(3)  张拉夹具</a:t>
            </a:r>
            <a:r>
              <a:rPr lang="zh-CN" altLang="en-US" b="0" baseline="0">
                <a:solidFill>
                  <a:schemeClr val="tx1"/>
                </a:solidFill>
                <a:ea typeface="宋体" pitchFamily="2" charset="-122"/>
              </a:rPr>
              <a:t> </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张拉夹具是夹持住预应力筋后，与张拉机械连接起来进行预应力筋张拉的机具。</a:t>
            </a:r>
            <a:r>
              <a:rPr lang="zh-CN" altLang="en-US" b="0" baseline="0">
                <a:solidFill>
                  <a:schemeClr val="tx1"/>
                </a:solidFill>
                <a:latin typeface="Arial" charset="0"/>
                <a:ea typeface="宋体" pitchFamily="2" charset="-122"/>
              </a:rPr>
              <a:t> </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常用的张拉夹具有</a:t>
            </a:r>
            <a:r>
              <a:rPr lang="zh-CN" altLang="en-US" b="0" baseline="0">
                <a:latin typeface="宋体" pitchFamily="2" charset="-122"/>
                <a:ea typeface="宋体" pitchFamily="2" charset="-122"/>
              </a:rPr>
              <a:t>月牙形夹具</a:t>
            </a:r>
            <a:r>
              <a:rPr lang="zh-CN" altLang="en-US" b="0" baseline="0">
                <a:solidFill>
                  <a:schemeClr val="tx1"/>
                </a:solidFill>
                <a:latin typeface="宋体" pitchFamily="2" charset="-122"/>
                <a:ea typeface="宋体" pitchFamily="2" charset="-122"/>
              </a:rPr>
              <a:t>、</a:t>
            </a:r>
            <a:r>
              <a:rPr lang="zh-CN" altLang="en-US" b="0" baseline="0">
                <a:latin typeface="宋体" pitchFamily="2" charset="-122"/>
                <a:ea typeface="宋体" pitchFamily="2" charset="-122"/>
              </a:rPr>
              <a:t>偏心式夹具</a:t>
            </a:r>
            <a:r>
              <a:rPr lang="zh-CN" altLang="en-US" b="0" baseline="0">
                <a:solidFill>
                  <a:schemeClr val="tx1"/>
                </a:solidFill>
                <a:latin typeface="宋体" pitchFamily="2" charset="-122"/>
                <a:ea typeface="宋体" pitchFamily="2" charset="-122"/>
              </a:rPr>
              <a:t>、</a:t>
            </a:r>
            <a:r>
              <a:rPr lang="zh-CN" altLang="en-US" b="0" baseline="0">
                <a:latin typeface="宋体" pitchFamily="2" charset="-122"/>
                <a:ea typeface="宋体" pitchFamily="2" charset="-122"/>
              </a:rPr>
              <a:t>楔形夹具</a:t>
            </a:r>
            <a:r>
              <a:rPr lang="zh-CN" altLang="en-US" b="0" baseline="0">
                <a:solidFill>
                  <a:schemeClr val="tx1"/>
                </a:solidFill>
                <a:latin typeface="宋体" pitchFamily="2" charset="-122"/>
                <a:ea typeface="宋体" pitchFamily="2" charset="-122"/>
              </a:rPr>
              <a:t>等，如</a:t>
            </a:r>
            <a:r>
              <a:rPr lang="zh-CN" altLang="en-US" u="sng" baseline="0">
                <a:solidFill>
                  <a:srgbClr val="00FF00"/>
                </a:solidFill>
                <a:latin typeface="宋体" pitchFamily="2" charset="-122"/>
                <a:ea typeface="宋体" pitchFamily="2" charset="-122"/>
                <a:hlinkClick r:id="rId2" action="ppaction://hlinksldjump"/>
              </a:rPr>
              <a:t>图5.8</a:t>
            </a:r>
            <a:r>
              <a:rPr lang="zh-CN" altLang="en-US" b="0" baseline="0">
                <a:solidFill>
                  <a:schemeClr val="tx1"/>
                </a:solidFill>
                <a:latin typeface="宋体" pitchFamily="2" charset="-122"/>
                <a:ea typeface="宋体" pitchFamily="2" charset="-122"/>
              </a:rPr>
              <a:t>所示，适用于张拉钢丝和直径16</a:t>
            </a:r>
            <a:r>
              <a:rPr lang="en-US" altLang="zh-CN" b="0" baseline="0">
                <a:solidFill>
                  <a:schemeClr val="tx1"/>
                </a:solidFill>
                <a:latin typeface="宋体" pitchFamily="2" charset="-122"/>
                <a:ea typeface="宋体" pitchFamily="2" charset="-122"/>
              </a:rPr>
              <a:t>mm</a:t>
            </a:r>
            <a:r>
              <a:rPr lang="zh-CN" altLang="en-US" b="0" baseline="0">
                <a:solidFill>
                  <a:schemeClr val="tx1"/>
                </a:solidFill>
                <a:latin typeface="宋体" pitchFamily="2" charset="-122"/>
                <a:ea typeface="宋体" pitchFamily="2" charset="-122"/>
              </a:rPr>
              <a:t>以下的钢筋。</a:t>
            </a:r>
            <a:r>
              <a:rPr lang="zh-CN" altLang="en-US" b="0" baseline="0">
                <a:solidFill>
                  <a:schemeClr val="tx1"/>
                </a:solidFill>
                <a:latin typeface="Arial" charset="0"/>
                <a:ea typeface="宋体" pitchFamily="2" charset="-122"/>
              </a:rPr>
              <a:t> </a:t>
            </a:r>
          </a:p>
        </p:txBody>
      </p:sp>
    </p:spTree>
  </p:cSld>
  <p:clrMapOvr>
    <a:masterClrMapping/>
  </p:clrMapOvr>
  <p:transition>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图5"/>
          <p:cNvPicPr>
            <a:picLocks noChangeAspect="1" noChangeArrowheads="1"/>
          </p:cNvPicPr>
          <p:nvPr/>
        </p:nvPicPr>
        <p:blipFill>
          <a:blip r:embed="rId2" cstate="email"/>
          <a:srcRect/>
          <a:stretch>
            <a:fillRect/>
          </a:stretch>
        </p:blipFill>
        <p:spPr bwMode="auto">
          <a:xfrm>
            <a:off x="2209800" y="381000"/>
            <a:ext cx="4953000" cy="6172200"/>
          </a:xfrm>
          <a:prstGeom prst="rect">
            <a:avLst/>
          </a:prstGeom>
          <a:noFill/>
        </p:spPr>
      </p:pic>
      <p:pic>
        <p:nvPicPr>
          <p:cNvPr id="142339"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3" name="Rectangle 3"/>
          <p:cNvSpPr>
            <a:spLocks noGrp="1" noChangeArrowheads="1"/>
          </p:cNvSpPr>
          <p:nvPr>
            <p:ph type="body" idx="1"/>
          </p:nvPr>
        </p:nvSpPr>
        <p:spPr>
          <a:xfrm>
            <a:off x="762000" y="990600"/>
            <a:ext cx="7696200" cy="5257800"/>
          </a:xfrm>
        </p:spPr>
        <p:txBody>
          <a:bodyPr/>
          <a:lstStyle/>
          <a:p>
            <a:pPr algn="just">
              <a:spcBef>
                <a:spcPct val="10000"/>
              </a:spcBef>
            </a:pPr>
            <a:r>
              <a:rPr lang="zh-CN" altLang="en-US" sz="2400">
                <a:latin typeface="宋体" pitchFamily="2" charset="-122"/>
              </a:rPr>
              <a:t>张拉机具的张拉力应不小于预应力筋张拉力的1.5倍；张拉机具的张拉行程不小于预应力筋伸长值的1.1～1.3倍。</a:t>
            </a:r>
          </a:p>
          <a:p>
            <a:pPr algn="just">
              <a:spcBef>
                <a:spcPct val="10000"/>
              </a:spcBef>
              <a:buFont typeface="Wingdings" pitchFamily="2" charset="2"/>
              <a:buNone/>
            </a:pPr>
            <a:r>
              <a:rPr lang="zh-CN" altLang="en-US" sz="2400">
                <a:solidFill>
                  <a:schemeClr val="tx2"/>
                </a:solidFill>
                <a:latin typeface="宋体" pitchFamily="2" charset="-122"/>
              </a:rPr>
              <a:t>(</a:t>
            </a:r>
            <a:r>
              <a:rPr lang="zh-CN" altLang="en-US" sz="2400">
                <a:solidFill>
                  <a:schemeClr val="tx2"/>
                </a:solidFill>
              </a:rPr>
              <a:t>1</a:t>
            </a:r>
            <a:r>
              <a:rPr lang="zh-CN" altLang="en-US" sz="2400">
                <a:solidFill>
                  <a:schemeClr val="tx2"/>
                </a:solidFill>
                <a:latin typeface="宋体" pitchFamily="2" charset="-122"/>
              </a:rPr>
              <a:t>) 钢丝张拉设备</a:t>
            </a:r>
            <a:r>
              <a:rPr lang="zh-CN" altLang="en-US" sz="2400"/>
              <a:t> </a:t>
            </a:r>
          </a:p>
          <a:p>
            <a:pPr algn="just">
              <a:spcBef>
                <a:spcPct val="10000"/>
              </a:spcBef>
            </a:pPr>
            <a:r>
              <a:rPr lang="zh-CN" altLang="en-US" sz="2400">
                <a:latin typeface="宋体" pitchFamily="2" charset="-122"/>
              </a:rPr>
              <a:t>钢丝张拉分</a:t>
            </a:r>
            <a:r>
              <a:rPr lang="zh-CN" altLang="en-US" sz="2400">
                <a:solidFill>
                  <a:schemeClr val="tx2"/>
                </a:solidFill>
                <a:latin typeface="宋体" pitchFamily="2" charset="-122"/>
              </a:rPr>
              <a:t>单根张拉</a:t>
            </a:r>
            <a:r>
              <a:rPr lang="zh-CN" altLang="en-US" sz="2400">
                <a:latin typeface="宋体" pitchFamily="2" charset="-122"/>
              </a:rPr>
              <a:t>和</a:t>
            </a:r>
            <a:r>
              <a:rPr lang="zh-CN" altLang="en-US" sz="2400">
                <a:solidFill>
                  <a:schemeClr val="tx2"/>
                </a:solidFill>
                <a:latin typeface="宋体" pitchFamily="2" charset="-122"/>
              </a:rPr>
              <a:t>成组张拉</a:t>
            </a:r>
            <a:r>
              <a:rPr lang="zh-CN" altLang="en-US" sz="2400">
                <a:latin typeface="宋体" pitchFamily="2" charset="-122"/>
              </a:rPr>
              <a:t>。</a:t>
            </a:r>
            <a:r>
              <a:rPr lang="zh-CN" altLang="en-US" sz="2400"/>
              <a:t> </a:t>
            </a:r>
          </a:p>
          <a:p>
            <a:pPr algn="just">
              <a:spcBef>
                <a:spcPct val="10000"/>
              </a:spcBef>
            </a:pPr>
            <a:r>
              <a:rPr lang="zh-CN" altLang="en-US" sz="2400">
                <a:latin typeface="宋体" pitchFamily="2" charset="-122"/>
              </a:rPr>
              <a:t>用钢模以机组流水法或传送带法生产构件时，常采用成组钢丝张拉。</a:t>
            </a:r>
          </a:p>
          <a:p>
            <a:pPr algn="just">
              <a:spcBef>
                <a:spcPct val="10000"/>
              </a:spcBef>
            </a:pPr>
            <a:r>
              <a:rPr lang="zh-CN" altLang="en-US" sz="2400">
                <a:latin typeface="宋体" pitchFamily="2" charset="-122"/>
              </a:rPr>
              <a:t>在台座上生产构件一般采用单根钢丝张拉，可采用电动卷扬机、电动螺杆张拉机进行张拉。</a:t>
            </a:r>
            <a:r>
              <a:rPr lang="zh-CN" altLang="en-US" sz="2400"/>
              <a:t> </a:t>
            </a:r>
          </a:p>
        </p:txBody>
      </p:sp>
      <p:sp>
        <p:nvSpPr>
          <p:cNvPr id="138244" name="Text Box 4">
            <a:hlinkClick r:id="" action="ppaction://hlinkshowjump?jump=nextslide"/>
          </p:cNvPr>
          <p:cNvSpPr txBox="1">
            <a:spLocks noChangeArrowheads="1"/>
          </p:cNvSpPr>
          <p:nvPr/>
        </p:nvSpPr>
        <p:spPr bwMode="auto">
          <a:xfrm>
            <a:off x="609600" y="457200"/>
            <a:ext cx="4424363"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5.1.1.3 </a:t>
            </a:r>
            <a:r>
              <a:rPr lang="zh-CN" altLang="en-US" sz="2800" baseline="0">
                <a:latin typeface="楷体_GB2312" pitchFamily="49" charset="-122"/>
                <a:ea typeface="楷体_GB2312" pitchFamily="49" charset="-122"/>
              </a:rPr>
              <a:t>张拉设备 </a:t>
            </a:r>
          </a:p>
        </p:txBody>
      </p:sp>
    </p:spTree>
  </p:cSld>
  <p:clrMapOvr>
    <a:masterClrMapping/>
  </p:clrMapOvr>
  <p:transition>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ChangeArrowheads="1"/>
          </p:cNvSpPr>
          <p:nvPr/>
        </p:nvSpPr>
        <p:spPr bwMode="auto">
          <a:xfrm>
            <a:off x="1066800" y="1219200"/>
            <a:ext cx="7086600" cy="4114800"/>
          </a:xfrm>
          <a:prstGeom prst="rect">
            <a:avLst/>
          </a:prstGeom>
          <a:noFill/>
          <a:ln w="9525">
            <a:noFill/>
            <a:miter lim="800000"/>
            <a:headEnd/>
            <a:tailEnd/>
          </a:ln>
          <a:effectLst/>
        </p:spPr>
        <p:txBody>
          <a:bodyPr/>
          <a:lstStyle/>
          <a:p>
            <a:pPr marL="342900" indent="-342900" algn="just">
              <a:lnSpc>
                <a:spcPct val="160000"/>
              </a:lnSpc>
              <a:spcBef>
                <a:spcPct val="30000"/>
              </a:spcBef>
              <a:buClr>
                <a:srgbClr val="FFFF66"/>
              </a:buClr>
              <a:buSzPct val="120000"/>
              <a:buFont typeface="Wingdings" pitchFamily="2" charset="2"/>
              <a:buNone/>
            </a:pPr>
            <a:r>
              <a:rPr lang="zh-CN" altLang="en-US" b="0" baseline="0">
                <a:latin typeface="宋体" pitchFamily="2" charset="-122"/>
                <a:ea typeface="宋体" pitchFamily="2" charset="-122"/>
              </a:rPr>
              <a:t>①</a:t>
            </a:r>
            <a:r>
              <a:rPr lang="zh-CN" altLang="en-US" b="0" baseline="0">
                <a:latin typeface="Arial" charset="0"/>
                <a:ea typeface="宋体" pitchFamily="2" charset="-122"/>
              </a:rPr>
              <a:t> </a:t>
            </a:r>
            <a:r>
              <a:rPr lang="zh-CN" altLang="en-US" b="0" baseline="0">
                <a:latin typeface="宋体" pitchFamily="2" charset="-122"/>
                <a:ea typeface="宋体" pitchFamily="2" charset="-122"/>
              </a:rPr>
              <a:t>电动卷扬机张拉、杠杆测力装置</a:t>
            </a:r>
            <a:r>
              <a:rPr lang="zh-CN" altLang="en-US" b="0" baseline="0">
                <a:solidFill>
                  <a:schemeClr val="tx1"/>
                </a:solidFill>
                <a:latin typeface="Arial" charset="0"/>
                <a:ea typeface="宋体" pitchFamily="2" charset="-122"/>
              </a:rPr>
              <a:t> </a:t>
            </a:r>
          </a:p>
          <a:p>
            <a:pPr marL="342900" indent="-342900" algn="just">
              <a:lnSpc>
                <a:spcPct val="160000"/>
              </a:lnSpc>
              <a:spcBef>
                <a:spcPct val="3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如</a:t>
            </a:r>
            <a:r>
              <a:rPr lang="zh-CN" altLang="en-US" u="sng" baseline="0">
                <a:solidFill>
                  <a:srgbClr val="00FF00"/>
                </a:solidFill>
                <a:latin typeface="宋体" pitchFamily="2" charset="-122"/>
                <a:ea typeface="宋体" pitchFamily="2" charset="-122"/>
                <a:hlinkClick r:id="rId2" action="ppaction://hlinksldjump"/>
              </a:rPr>
              <a:t>图</a:t>
            </a:r>
            <a:r>
              <a:rPr lang="zh-CN" altLang="en-US" u="sng" baseline="0">
                <a:solidFill>
                  <a:srgbClr val="00FF00"/>
                </a:solidFill>
                <a:ea typeface="宋体" pitchFamily="2" charset="-122"/>
                <a:hlinkClick r:id="rId2" action="ppaction://hlinksldjump"/>
              </a:rPr>
              <a:t>5.10</a:t>
            </a:r>
            <a:r>
              <a:rPr lang="zh-CN" altLang="en-US" b="0" baseline="0">
                <a:solidFill>
                  <a:schemeClr val="tx1"/>
                </a:solidFill>
                <a:latin typeface="宋体" pitchFamily="2" charset="-122"/>
                <a:ea typeface="宋体" pitchFamily="2" charset="-122"/>
              </a:rPr>
              <a:t>所示。</a:t>
            </a:r>
            <a:r>
              <a:rPr lang="zh-CN" altLang="en-US" b="0" baseline="0">
                <a:solidFill>
                  <a:schemeClr val="tx1"/>
                </a:solidFill>
                <a:latin typeface="Arial" charset="0"/>
                <a:ea typeface="宋体" pitchFamily="2" charset="-122"/>
              </a:rPr>
              <a:t> </a:t>
            </a:r>
          </a:p>
          <a:p>
            <a:pPr marL="342900" indent="-342900" algn="just">
              <a:lnSpc>
                <a:spcPct val="160000"/>
              </a:lnSpc>
              <a:spcBef>
                <a:spcPct val="30000"/>
              </a:spcBef>
              <a:buClr>
                <a:srgbClr val="FFFF66"/>
              </a:buClr>
              <a:buSzPct val="120000"/>
              <a:buFont typeface="Wingdings" pitchFamily="2" charset="2"/>
              <a:buNone/>
            </a:pPr>
            <a:r>
              <a:rPr lang="zh-CN" altLang="en-US" b="0" baseline="0">
                <a:latin typeface="宋体" pitchFamily="2" charset="-122"/>
                <a:ea typeface="宋体" pitchFamily="2" charset="-122"/>
              </a:rPr>
              <a:t>②</a:t>
            </a:r>
            <a:r>
              <a:rPr lang="zh-CN" altLang="en-US" b="0" baseline="0">
                <a:latin typeface="Arial" charset="0"/>
                <a:ea typeface="宋体" pitchFamily="2" charset="-122"/>
              </a:rPr>
              <a:t> </a:t>
            </a:r>
            <a:r>
              <a:rPr lang="zh-CN" altLang="en-US" b="0" baseline="0">
                <a:latin typeface="宋体" pitchFamily="2" charset="-122"/>
                <a:ea typeface="宋体" pitchFamily="2" charset="-122"/>
              </a:rPr>
              <a:t>电动螺杆张拉机</a:t>
            </a:r>
            <a:r>
              <a:rPr lang="zh-CN" altLang="en-US" b="0" baseline="0">
                <a:solidFill>
                  <a:schemeClr val="tx1"/>
                </a:solidFill>
                <a:latin typeface="Arial" charset="0"/>
                <a:ea typeface="宋体" pitchFamily="2" charset="-122"/>
              </a:rPr>
              <a:t> </a:t>
            </a:r>
          </a:p>
          <a:p>
            <a:pPr marL="342900" indent="-342900" algn="just">
              <a:lnSpc>
                <a:spcPct val="160000"/>
              </a:lnSpc>
              <a:spcBef>
                <a:spcPct val="3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如</a:t>
            </a:r>
            <a:r>
              <a:rPr lang="zh-CN" altLang="en-US" u="sng" baseline="0">
                <a:solidFill>
                  <a:srgbClr val="00FF00"/>
                </a:solidFill>
                <a:latin typeface="宋体" pitchFamily="2" charset="-122"/>
                <a:ea typeface="宋体" pitchFamily="2" charset="-122"/>
                <a:hlinkClick r:id="rId3" action="ppaction://hlinksldjump"/>
              </a:rPr>
              <a:t>图5.11</a:t>
            </a:r>
            <a:r>
              <a:rPr lang="zh-CN" altLang="en-US" b="0" baseline="0">
                <a:solidFill>
                  <a:schemeClr val="tx1"/>
                </a:solidFill>
                <a:latin typeface="宋体" pitchFamily="2" charset="-122"/>
                <a:ea typeface="宋体" pitchFamily="2" charset="-122"/>
              </a:rPr>
              <a:t>所示，电动螺杆张拉机由螺杆、顶杆、张拉夹具、弹簧测力器及电动机组成。</a:t>
            </a:r>
            <a:r>
              <a:rPr lang="zh-CN" altLang="en-US" b="0" baseline="0">
                <a:solidFill>
                  <a:schemeClr val="tx1"/>
                </a:solidFill>
                <a:latin typeface="Arial" charset="0"/>
                <a:ea typeface="宋体" pitchFamily="2" charset="-122"/>
              </a:rPr>
              <a:t> </a:t>
            </a:r>
          </a:p>
        </p:txBody>
      </p:sp>
    </p:spTree>
  </p:cSld>
  <p:clrMapOvr>
    <a:masterClrMapping/>
  </p:clrMapOvr>
  <p:transition>
    <p:rand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图5"/>
          <p:cNvPicPr>
            <a:picLocks noChangeAspect="1" noChangeArrowheads="1"/>
          </p:cNvPicPr>
          <p:nvPr/>
        </p:nvPicPr>
        <p:blipFill>
          <a:blip r:embed="rId2" cstate="email"/>
          <a:srcRect/>
          <a:stretch>
            <a:fillRect/>
          </a:stretch>
        </p:blipFill>
        <p:spPr bwMode="auto">
          <a:xfrm>
            <a:off x="1066800" y="609600"/>
            <a:ext cx="7162800" cy="5575300"/>
          </a:xfrm>
          <a:prstGeom prst="rect">
            <a:avLst/>
          </a:prstGeom>
          <a:noFill/>
        </p:spPr>
      </p:pic>
      <p:pic>
        <p:nvPicPr>
          <p:cNvPr id="141315"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2754" name="Picture 2" descr="图5"/>
          <p:cNvPicPr>
            <a:picLocks noChangeAspect="1" noChangeArrowheads="1"/>
          </p:cNvPicPr>
          <p:nvPr/>
        </p:nvPicPr>
        <p:blipFill>
          <a:blip r:embed="rId2" cstate="email"/>
          <a:srcRect/>
          <a:stretch>
            <a:fillRect/>
          </a:stretch>
        </p:blipFill>
        <p:spPr bwMode="auto">
          <a:xfrm>
            <a:off x="685800" y="1066800"/>
            <a:ext cx="8153400" cy="5035550"/>
          </a:xfrm>
          <a:prstGeom prst="rect">
            <a:avLst/>
          </a:prstGeom>
          <a:noFill/>
        </p:spPr>
      </p:pic>
      <p:pic>
        <p:nvPicPr>
          <p:cNvPr id="202755"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ChangeArrowheads="1"/>
          </p:cNvSpPr>
          <p:nvPr/>
        </p:nvSpPr>
        <p:spPr bwMode="auto">
          <a:xfrm>
            <a:off x="762000" y="762000"/>
            <a:ext cx="7924800" cy="5257800"/>
          </a:xfrm>
          <a:prstGeom prst="rect">
            <a:avLst/>
          </a:prstGeom>
          <a:noFill/>
          <a:ln w="9525">
            <a:noFill/>
            <a:miter lim="800000"/>
            <a:headEnd/>
            <a:tailEnd/>
          </a:ln>
          <a:effectLst/>
        </p:spPr>
        <p:txBody>
          <a:bodyPr/>
          <a:lstStyle/>
          <a:p>
            <a:pPr marL="342900" indent="-342900" algn="just">
              <a:lnSpc>
                <a:spcPct val="15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latin typeface="Arial" charset="0"/>
                <a:ea typeface="宋体" pitchFamily="2" charset="-122"/>
              </a:rPr>
              <a:t>2</a:t>
            </a:r>
            <a:r>
              <a:rPr lang="zh-CN" altLang="en-US" b="0" baseline="0">
                <a:latin typeface="宋体" pitchFamily="2" charset="-122"/>
                <a:ea typeface="宋体" pitchFamily="2" charset="-122"/>
              </a:rPr>
              <a:t>)</a:t>
            </a:r>
            <a:r>
              <a:rPr lang="zh-CN" altLang="en-US" b="0" baseline="0">
                <a:latin typeface="Arial" charset="0"/>
                <a:ea typeface="宋体" pitchFamily="2" charset="-122"/>
              </a:rPr>
              <a:t> </a:t>
            </a:r>
            <a:r>
              <a:rPr lang="zh-CN" altLang="en-US" b="0" baseline="0">
                <a:latin typeface="宋体" pitchFamily="2" charset="-122"/>
                <a:ea typeface="宋体" pitchFamily="2" charset="-122"/>
              </a:rPr>
              <a:t>钢筋张拉设备</a:t>
            </a:r>
            <a:r>
              <a:rPr lang="zh-CN" altLang="en-US" b="0" baseline="0">
                <a:latin typeface="Arial" charset="0"/>
                <a:ea typeface="宋体" pitchFamily="2" charset="-122"/>
              </a:rPr>
              <a:t> </a:t>
            </a:r>
            <a:endParaRPr lang="zh-CN" altLang="en-US" b="0" baseline="0">
              <a:solidFill>
                <a:schemeClr val="tx1"/>
              </a:solidFill>
              <a:latin typeface="Arial" charset="0"/>
              <a:ea typeface="宋体" pitchFamily="2" charset="-122"/>
            </a:endParaRP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穿</a:t>
            </a:r>
            <a:r>
              <a:rPr lang="zh-CN" altLang="en-US" b="0" baseline="0">
                <a:solidFill>
                  <a:schemeClr val="tx1"/>
                </a:solidFill>
                <a:ea typeface="宋体" pitchFamily="2" charset="-122"/>
              </a:rPr>
              <a:t>心式千斤顶用于直径12～20</a:t>
            </a:r>
            <a:r>
              <a:rPr lang="en-US" altLang="zh-CN" b="0" baseline="0">
                <a:solidFill>
                  <a:schemeClr val="tx1"/>
                </a:solidFill>
                <a:ea typeface="宋体" pitchFamily="2" charset="-122"/>
              </a:rPr>
              <a:t>mm</a:t>
            </a:r>
            <a:r>
              <a:rPr lang="zh-CN" altLang="en-US" b="0" baseline="0">
                <a:solidFill>
                  <a:schemeClr val="tx1"/>
                </a:solidFill>
                <a:ea typeface="宋体" pitchFamily="2" charset="-122"/>
              </a:rPr>
              <a:t>的单根钢筋、钢绞线或钢丝束的张拉。 </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ea typeface="宋体" pitchFamily="2" charset="-122"/>
              </a:rPr>
              <a:t>用</a:t>
            </a:r>
            <a:r>
              <a:rPr lang="en-US" altLang="zh-CN" b="0" baseline="0">
                <a:solidFill>
                  <a:schemeClr val="tx1"/>
                </a:solidFill>
                <a:ea typeface="宋体" pitchFamily="2" charset="-122"/>
              </a:rPr>
              <a:t>YC－20</a:t>
            </a:r>
            <a:r>
              <a:rPr lang="zh-CN" altLang="en-US" b="0" baseline="0">
                <a:solidFill>
                  <a:schemeClr val="tx1"/>
                </a:solidFill>
                <a:ea typeface="宋体" pitchFamily="2" charset="-122"/>
              </a:rPr>
              <a:t>型穿心式千斤顶（</a:t>
            </a:r>
            <a:r>
              <a:rPr lang="zh-CN" altLang="en-US" u="sng" baseline="0">
                <a:solidFill>
                  <a:srgbClr val="00FF00"/>
                </a:solidFill>
                <a:ea typeface="宋体" pitchFamily="2" charset="-122"/>
                <a:hlinkClick r:id="rId2" action="ppaction://hlinksldjump"/>
              </a:rPr>
              <a:t>图5.12</a:t>
            </a:r>
            <a:r>
              <a:rPr lang="zh-CN" altLang="en-US" b="0" baseline="0">
                <a:solidFill>
                  <a:schemeClr val="tx1"/>
                </a:solidFill>
                <a:ea typeface="宋体" pitchFamily="2" charset="-122"/>
              </a:rPr>
              <a:t>）张拉时，高压油泵启动，从后油嘴进油，前油嘴回油，被偏心夹具夹紧的钢筋随液压缸的伸出而被拉伸。 </a:t>
            </a:r>
          </a:p>
          <a:p>
            <a:pPr marL="342900" indent="-342900" algn="just">
              <a:lnSpc>
                <a:spcPct val="150000"/>
              </a:lnSpc>
              <a:spcBef>
                <a:spcPct val="20000"/>
              </a:spcBef>
              <a:buClr>
                <a:srgbClr val="FFFF66"/>
              </a:buClr>
              <a:buSzPct val="120000"/>
              <a:buFont typeface="Wingdings" pitchFamily="2" charset="2"/>
              <a:buChar char="§"/>
            </a:pPr>
            <a:r>
              <a:rPr lang="en-US" altLang="zh-CN" b="0" baseline="0">
                <a:solidFill>
                  <a:schemeClr val="tx1"/>
                </a:solidFill>
                <a:ea typeface="宋体" pitchFamily="2" charset="-122"/>
              </a:rPr>
              <a:t>YC－20</a:t>
            </a:r>
            <a:r>
              <a:rPr lang="zh-CN" altLang="en-US" b="0" baseline="0">
                <a:solidFill>
                  <a:schemeClr val="tx1"/>
                </a:solidFill>
                <a:ea typeface="宋体" pitchFamily="2" charset="-122"/>
              </a:rPr>
              <a:t>型穿心式千斤顶的最大张拉力为20</a:t>
            </a:r>
            <a:r>
              <a:rPr lang="en-US" altLang="zh-CN" b="0" baseline="0">
                <a:solidFill>
                  <a:schemeClr val="tx1"/>
                </a:solidFill>
                <a:ea typeface="宋体" pitchFamily="2" charset="-122"/>
              </a:rPr>
              <a:t>kN，</a:t>
            </a:r>
            <a:r>
              <a:rPr lang="zh-CN" altLang="en-US" b="0" baseline="0">
                <a:solidFill>
                  <a:schemeClr val="tx1"/>
                </a:solidFill>
                <a:ea typeface="宋体" pitchFamily="2" charset="-122"/>
              </a:rPr>
              <a:t>最大行程为200</a:t>
            </a:r>
            <a:r>
              <a:rPr lang="en-US" altLang="zh-CN" b="0" baseline="0">
                <a:solidFill>
                  <a:schemeClr val="tx1"/>
                </a:solidFill>
                <a:ea typeface="宋体" pitchFamily="2" charset="-122"/>
              </a:rPr>
              <a:t>mm。</a:t>
            </a:r>
            <a:r>
              <a:rPr lang="zh-CN" altLang="en-US" b="0" baseline="0">
                <a:solidFill>
                  <a:schemeClr val="tx1"/>
                </a:solidFill>
                <a:ea typeface="宋体" pitchFamily="2" charset="-122"/>
              </a:rPr>
              <a:t>适用于用圆套筒三片式夹具张拉锚固12～20</a:t>
            </a:r>
            <a:r>
              <a:rPr lang="en-US" altLang="zh-CN" b="0" baseline="0">
                <a:solidFill>
                  <a:schemeClr val="tx1"/>
                </a:solidFill>
                <a:ea typeface="宋体" pitchFamily="2" charset="-122"/>
              </a:rPr>
              <a:t>mm</a:t>
            </a:r>
            <a:r>
              <a:rPr lang="zh-CN" altLang="en-US" b="0" baseline="0">
                <a:solidFill>
                  <a:schemeClr val="tx1"/>
                </a:solidFill>
                <a:ea typeface="宋体" pitchFamily="2" charset="-122"/>
              </a:rPr>
              <a:t>单根冷拉</a:t>
            </a:r>
            <a:r>
              <a:rPr lang="en-US" altLang="zh-CN" b="0" baseline="0">
                <a:solidFill>
                  <a:schemeClr val="tx1"/>
                </a:solidFill>
                <a:ea typeface="宋体" pitchFamily="2" charset="-122"/>
              </a:rPr>
              <a:t>HRB335、HRB400</a:t>
            </a:r>
            <a:r>
              <a:rPr lang="zh-CN" altLang="en-US" b="0" baseline="0">
                <a:solidFill>
                  <a:schemeClr val="tx1"/>
                </a:solidFill>
                <a:ea typeface="宋体" pitchFamily="2" charset="-122"/>
              </a:rPr>
              <a:t>和</a:t>
            </a:r>
            <a:r>
              <a:rPr lang="en-US" altLang="zh-CN" b="0" baseline="0">
                <a:solidFill>
                  <a:schemeClr val="tx1"/>
                </a:solidFill>
                <a:ea typeface="宋体" pitchFamily="2" charset="-122"/>
              </a:rPr>
              <a:t>RRB400</a:t>
            </a:r>
            <a:r>
              <a:rPr lang="zh-CN" altLang="en-US" b="0" baseline="0">
                <a:solidFill>
                  <a:schemeClr val="tx1"/>
                </a:solidFill>
                <a:ea typeface="宋体" pitchFamily="2" charset="-122"/>
              </a:rPr>
              <a:t>钢筋。 </a:t>
            </a:r>
          </a:p>
        </p:txBody>
      </p:sp>
    </p:spTree>
  </p:cSld>
  <p:clrMapOvr>
    <a:masterClrMapping/>
  </p:clrMapOvr>
  <p:transition>
    <p:rand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图5"/>
          <p:cNvPicPr>
            <a:picLocks noChangeAspect="1" noChangeArrowheads="1"/>
          </p:cNvPicPr>
          <p:nvPr/>
        </p:nvPicPr>
        <p:blipFill>
          <a:blip r:embed="rId2" cstate="email"/>
          <a:srcRect/>
          <a:stretch>
            <a:fillRect/>
          </a:stretch>
        </p:blipFill>
        <p:spPr bwMode="auto">
          <a:xfrm>
            <a:off x="914400" y="685800"/>
            <a:ext cx="7391400" cy="5426075"/>
          </a:xfrm>
          <a:prstGeom prst="rect">
            <a:avLst/>
          </a:prstGeom>
          <a:noFill/>
        </p:spPr>
      </p:pic>
      <p:pic>
        <p:nvPicPr>
          <p:cNvPr id="144387"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ext Box 2">
            <a:hlinkClick r:id="" action="ppaction://hlinkshowjump?jump=nextslide"/>
          </p:cNvPr>
          <p:cNvSpPr txBox="1">
            <a:spLocks noChangeArrowheads="1"/>
          </p:cNvSpPr>
          <p:nvPr/>
        </p:nvSpPr>
        <p:spPr bwMode="auto">
          <a:xfrm>
            <a:off x="533400" y="381000"/>
            <a:ext cx="53340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.1.2 </a:t>
            </a:r>
            <a:r>
              <a:rPr lang="zh-CN" altLang="en-US" sz="3200" baseline="0">
                <a:latin typeface="楷体_GB2312" pitchFamily="49" charset="-122"/>
                <a:ea typeface="楷体_GB2312" pitchFamily="49" charset="-122"/>
              </a:rPr>
              <a:t>先张法施工工艺 </a:t>
            </a:r>
          </a:p>
        </p:txBody>
      </p:sp>
      <p:sp>
        <p:nvSpPr>
          <p:cNvPr id="145411" name="Line 3"/>
          <p:cNvSpPr>
            <a:spLocks noChangeShapeType="1"/>
          </p:cNvSpPr>
          <p:nvPr/>
        </p:nvSpPr>
        <p:spPr bwMode="auto">
          <a:xfrm>
            <a:off x="0" y="1066800"/>
            <a:ext cx="9144000" cy="0"/>
          </a:xfrm>
          <a:prstGeom prst="line">
            <a:avLst/>
          </a:prstGeom>
          <a:noFill/>
          <a:ln w="9525">
            <a:solidFill>
              <a:schemeClr val="tx2"/>
            </a:solidFill>
            <a:round/>
            <a:headEnd/>
            <a:tailEnd/>
          </a:ln>
          <a:effectLst/>
        </p:spPr>
        <p:txBody>
          <a:bodyPr wrap="none"/>
          <a:lstStyle/>
          <a:p>
            <a:endParaRPr lang="zh-CN" altLang="en-US"/>
          </a:p>
        </p:txBody>
      </p:sp>
      <p:sp>
        <p:nvSpPr>
          <p:cNvPr id="145412" name="Rectangle 4"/>
          <p:cNvSpPr>
            <a:spLocks noChangeArrowheads="1"/>
          </p:cNvSpPr>
          <p:nvPr/>
        </p:nvSpPr>
        <p:spPr bwMode="auto">
          <a:xfrm>
            <a:off x="914400" y="2057400"/>
            <a:ext cx="7620000" cy="4038600"/>
          </a:xfrm>
          <a:prstGeom prst="rect">
            <a:avLst/>
          </a:prstGeom>
          <a:noFill/>
          <a:ln w="9525">
            <a:noFill/>
            <a:miter lim="800000"/>
            <a:headEnd/>
            <a:tailEnd/>
          </a:ln>
          <a:effectLst/>
        </p:spPr>
        <p:txBody>
          <a:bodyPr/>
          <a:lstStyle/>
          <a:p>
            <a:pPr marL="284163" indent="-284163" algn="just">
              <a:lnSpc>
                <a:spcPct val="150000"/>
              </a:lnSpc>
              <a:spcBef>
                <a:spcPct val="20000"/>
              </a:spcBef>
              <a:buClr>
                <a:srgbClr val="FFFF66"/>
              </a:buClr>
              <a:buSzPct val="120000"/>
              <a:buFont typeface="Wingdings" pitchFamily="2" charset="2"/>
              <a:buChar char="§"/>
            </a:pPr>
            <a:r>
              <a:rPr lang="zh-CN" altLang="en-US" b="0" baseline="0">
                <a:latin typeface="宋体" pitchFamily="2" charset="-122"/>
                <a:ea typeface="宋体" pitchFamily="2" charset="-122"/>
                <a:cs typeface="Courier New" pitchFamily="49" charset="0"/>
              </a:rPr>
              <a:t>张拉控制应力</a:t>
            </a:r>
            <a:r>
              <a:rPr lang="zh-CN" altLang="en-US" b="0" baseline="0">
                <a:solidFill>
                  <a:schemeClr val="tx1"/>
                </a:solidFill>
                <a:latin typeface="宋体" pitchFamily="2" charset="-122"/>
                <a:ea typeface="宋体" pitchFamily="2" charset="-122"/>
                <a:cs typeface="Courier New" pitchFamily="49" charset="0"/>
              </a:rPr>
              <a:t>是指在张拉预应力筋时所达到的规定应力，应按设计规定采用。</a:t>
            </a:r>
          </a:p>
          <a:p>
            <a:pPr marL="284163" indent="-284163"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控制应力的数值直接影响预应力的效果。</a:t>
            </a:r>
            <a:r>
              <a:rPr lang="zh-CN" altLang="en-US" b="0" baseline="0">
                <a:solidFill>
                  <a:schemeClr val="tx1"/>
                </a:solidFill>
                <a:latin typeface="宋体" pitchFamily="2" charset="-122"/>
                <a:ea typeface="宋体" pitchFamily="2" charset="-122"/>
              </a:rPr>
              <a:t>施工中采用</a:t>
            </a:r>
            <a:r>
              <a:rPr lang="zh-CN" altLang="en-US" b="0" baseline="0">
                <a:latin typeface="宋体" pitchFamily="2" charset="-122"/>
                <a:ea typeface="宋体" pitchFamily="2" charset="-122"/>
              </a:rPr>
              <a:t>超张拉工艺</a:t>
            </a:r>
            <a:r>
              <a:rPr lang="zh-CN" altLang="en-US" b="0" baseline="0">
                <a:solidFill>
                  <a:schemeClr val="tx1"/>
                </a:solidFill>
                <a:latin typeface="宋体" pitchFamily="2" charset="-122"/>
                <a:ea typeface="宋体" pitchFamily="2" charset="-122"/>
              </a:rPr>
              <a:t>，使超张拉应力比控制应力提高3%～5%。 </a:t>
            </a:r>
          </a:p>
          <a:p>
            <a:pPr marL="284163" indent="-284163"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预应力筋的张拉控制应力，应符合设计要求。</a:t>
            </a:r>
            <a:r>
              <a:rPr lang="zh-CN" altLang="en-US" b="0" baseline="0">
                <a:solidFill>
                  <a:schemeClr val="tx1"/>
                </a:solidFill>
                <a:latin typeface="宋体" pitchFamily="2" charset="-122"/>
                <a:ea typeface="宋体" pitchFamily="2" charset="-122"/>
                <a:cs typeface="Courier New" pitchFamily="49" charset="0"/>
              </a:rPr>
              <a:t>施工中预应力筋需要超张拉时，可比设计要求</a:t>
            </a:r>
            <a:r>
              <a:rPr lang="zh-CN" altLang="en-US" b="0" baseline="0">
                <a:solidFill>
                  <a:schemeClr val="tx1"/>
                </a:solidFill>
                <a:latin typeface="宋体" pitchFamily="2" charset="-122"/>
                <a:ea typeface="宋体" pitchFamily="2" charset="-122"/>
              </a:rPr>
              <a:t>提高3%～5%，但其最大张拉控制应力不得超过</a:t>
            </a:r>
            <a:r>
              <a:rPr lang="zh-CN" altLang="en-US" u="sng" baseline="0">
                <a:solidFill>
                  <a:srgbClr val="00FF00"/>
                </a:solidFill>
                <a:latin typeface="宋体" pitchFamily="2" charset="-122"/>
                <a:ea typeface="宋体" pitchFamily="2" charset="-122"/>
                <a:hlinkClick r:id="rId2" action="ppaction://hlinksldjump"/>
              </a:rPr>
              <a:t>表5.1</a:t>
            </a:r>
            <a:r>
              <a:rPr lang="zh-CN" altLang="en-US" b="0" baseline="0">
                <a:solidFill>
                  <a:schemeClr val="tx1"/>
                </a:solidFill>
                <a:latin typeface="宋体" pitchFamily="2" charset="-122"/>
                <a:ea typeface="宋体" pitchFamily="2" charset="-122"/>
              </a:rPr>
              <a:t>的规定。  </a:t>
            </a:r>
          </a:p>
        </p:txBody>
      </p:sp>
      <p:sp>
        <p:nvSpPr>
          <p:cNvPr id="145413" name="Text Box 5">
            <a:hlinkClick r:id="" action="ppaction://hlinkshowjump?jump=nextslide"/>
          </p:cNvPr>
          <p:cNvSpPr txBox="1">
            <a:spLocks noChangeArrowheads="1"/>
          </p:cNvSpPr>
          <p:nvPr/>
        </p:nvSpPr>
        <p:spPr bwMode="auto">
          <a:xfrm>
            <a:off x="685800" y="1371600"/>
            <a:ext cx="63246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5.1.2.1　</a:t>
            </a:r>
            <a:r>
              <a:rPr lang="zh-CN" altLang="en-US" sz="2800" baseline="0">
                <a:latin typeface="楷体_GB2312" pitchFamily="49" charset="-122"/>
                <a:ea typeface="楷体_GB2312" pitchFamily="49" charset="-122"/>
              </a:rPr>
              <a:t>张拉控制应力和张拉程序</a:t>
            </a:r>
            <a:r>
              <a:rPr lang="zh-CN" altLang="en-US" baseline="0">
                <a:latin typeface="楷体_GB2312" pitchFamily="49" charset="-122"/>
                <a:ea typeface="楷体_GB2312" pitchFamily="49" charset="-122"/>
              </a:rPr>
              <a:t> </a:t>
            </a:r>
          </a:p>
        </p:txBody>
      </p:sp>
    </p:spTree>
  </p:cSld>
  <p:clrMapOvr>
    <a:masterClrMapping/>
  </p:clrMapOvr>
  <p:transition>
    <p:rand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1026"/>
          <p:cNvSpPr>
            <a:spLocks noChangeArrowheads="1"/>
          </p:cNvSpPr>
          <p:nvPr/>
        </p:nvSpPr>
        <p:spPr bwMode="auto">
          <a:xfrm>
            <a:off x="2590800" y="1524000"/>
            <a:ext cx="3962400" cy="457200"/>
          </a:xfrm>
          <a:prstGeom prst="rect">
            <a:avLst/>
          </a:prstGeom>
          <a:noFill/>
          <a:ln w="9525">
            <a:noFill/>
            <a:miter lim="800000"/>
            <a:headEnd/>
            <a:tailEnd/>
          </a:ln>
          <a:effectLst/>
        </p:spPr>
        <p:txBody>
          <a:bodyPr>
            <a:spAutoFit/>
          </a:bodyPr>
          <a:lstStyle/>
          <a:p>
            <a:r>
              <a:rPr lang="zh-CN" altLang="en-US" b="0" baseline="0">
                <a:solidFill>
                  <a:srgbClr val="00FF00"/>
                </a:solidFill>
                <a:latin typeface="宋体" pitchFamily="2" charset="-122"/>
                <a:ea typeface="宋体" pitchFamily="2" charset="-122"/>
              </a:rPr>
              <a:t>表</a:t>
            </a:r>
            <a:r>
              <a:rPr lang="zh-CN" altLang="en-US" b="0" baseline="0">
                <a:solidFill>
                  <a:srgbClr val="00FF00"/>
                </a:solidFill>
                <a:ea typeface="宋体" pitchFamily="2" charset="-122"/>
              </a:rPr>
              <a:t>5</a:t>
            </a:r>
            <a:r>
              <a:rPr lang="zh-CN" altLang="en-US" b="0" baseline="0">
                <a:solidFill>
                  <a:srgbClr val="00FF00"/>
                </a:solidFill>
                <a:latin typeface="宋体" pitchFamily="2" charset="-122"/>
                <a:ea typeface="宋体" pitchFamily="2" charset="-122"/>
              </a:rPr>
              <a:t>.</a:t>
            </a:r>
            <a:r>
              <a:rPr lang="zh-CN" altLang="en-US" b="0" baseline="0">
                <a:solidFill>
                  <a:srgbClr val="00FF00"/>
                </a:solidFill>
                <a:ea typeface="宋体" pitchFamily="2" charset="-122"/>
              </a:rPr>
              <a:t>1　</a:t>
            </a:r>
            <a:r>
              <a:rPr lang="zh-CN" altLang="en-US" b="0" baseline="0">
                <a:solidFill>
                  <a:srgbClr val="00FF00"/>
                </a:solidFill>
                <a:latin typeface="宋体" pitchFamily="2" charset="-122"/>
                <a:ea typeface="宋体" pitchFamily="2" charset="-122"/>
              </a:rPr>
              <a:t>张拉控制应力限值</a:t>
            </a:r>
            <a:r>
              <a:rPr lang="zh-CN" altLang="en-US" sz="2000" b="0" baseline="0">
                <a:solidFill>
                  <a:srgbClr val="00FF00"/>
                </a:solidFill>
              </a:rPr>
              <a:t> </a:t>
            </a:r>
            <a:endParaRPr lang="zh-CN" altLang="en-US" sz="2000" b="0" baseline="0">
              <a:solidFill>
                <a:srgbClr val="00FF00"/>
              </a:solidFill>
              <a:ea typeface="宋体" pitchFamily="2" charset="-122"/>
            </a:endParaRPr>
          </a:p>
        </p:txBody>
      </p:sp>
      <p:graphicFrame>
        <p:nvGraphicFramePr>
          <p:cNvPr id="154627" name="Group 1027"/>
          <p:cNvGraphicFramePr>
            <a:graphicFrameLocks noGrp="1"/>
          </p:cNvGraphicFramePr>
          <p:nvPr/>
        </p:nvGraphicFramePr>
        <p:xfrm>
          <a:off x="838200" y="2362200"/>
          <a:ext cx="7772400" cy="2667000"/>
        </p:xfrm>
        <a:graphic>
          <a:graphicData uri="http://schemas.openxmlformats.org/drawingml/2006/table">
            <a:tbl>
              <a:tblPr/>
              <a:tblGrid>
                <a:gridCol w="2971800"/>
                <a:gridCol w="2286000"/>
                <a:gridCol w="2514600"/>
              </a:tblGrid>
              <a:tr h="720725">
                <a:tc rowSpan="2">
                  <a:txBody>
                    <a:bodyPr/>
                    <a:lstStyle/>
                    <a:p>
                      <a:pPr marL="0" marR="0" lvl="0" indent="0" algn="ctr" defTabSz="914400" rtl="0" eaLnBrk="1" fontAlgn="base" latinLnBrk="0" hangingPunct="1">
                        <a:lnSpc>
                          <a:spcPct val="110000"/>
                        </a:lnSpc>
                        <a:spcBef>
                          <a:spcPct val="15000"/>
                        </a:spcBef>
                        <a:spcAft>
                          <a:spcPct val="0"/>
                        </a:spcAft>
                        <a:buClr>
                          <a:srgbClr val="FFFF66"/>
                        </a:buClr>
                        <a:buSzPct val="120000"/>
                        <a:buFont typeface="Wingdings" pitchFamily="2" charset="2"/>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rPr>
                        <a:t>钢　筋　种　类</a:t>
                      </a:r>
                      <a:r>
                        <a:rPr kumimoji="1" lang="zh-CN" altLang="en-US" sz="2000" b="0" i="0" u="none" strike="noStrike" cap="none" normalizeH="0" baseline="0" smtClean="0">
                          <a:ln>
                            <a:noFill/>
                          </a:ln>
                          <a:solidFill>
                            <a:schemeClr val="tx1"/>
                          </a:solidFill>
                          <a:effectLst/>
                          <a:latin typeface="Arial" charset="0"/>
                          <a:ea typeface="宋体" pitchFamily="2" charset="-122"/>
                        </a:rPr>
                        <a:t> </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10000"/>
                        </a:lnSpc>
                        <a:spcBef>
                          <a:spcPct val="15000"/>
                        </a:spcBef>
                        <a:spcAft>
                          <a:spcPct val="0"/>
                        </a:spcAft>
                        <a:buClr>
                          <a:srgbClr val="FFFF66"/>
                        </a:buClr>
                        <a:buSzPct val="120000"/>
                        <a:buFont typeface="Wingdings" pitchFamily="2" charset="2"/>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rPr>
                        <a:t>张　拉　方　法</a:t>
                      </a:r>
                      <a:r>
                        <a:rPr kumimoji="1" lang="zh-CN" altLang="en-US" sz="2000" b="0" i="0" u="none" strike="noStrike" cap="none" normalizeH="0" baseline="0" smtClean="0">
                          <a:ln>
                            <a:noFill/>
                          </a:ln>
                          <a:solidFill>
                            <a:schemeClr val="tx1"/>
                          </a:solidFill>
                          <a:effectLst/>
                          <a:latin typeface="Arial" charset="0"/>
                          <a:ea typeface="宋体" pitchFamily="2" charset="-122"/>
                        </a:rPr>
                        <a:t>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r>
              <a:tr h="720725">
                <a:tc vMerge="1">
                  <a:txBody>
                    <a:bodyPr/>
                    <a:lstStyle/>
                    <a:p>
                      <a:endParaRPr lang="zh-CN" altLang="en-US"/>
                    </a:p>
                  </a:txBody>
                  <a:tcPr/>
                </a:tc>
                <a:tc>
                  <a:txBody>
                    <a:bodyPr/>
                    <a:lstStyle/>
                    <a:p>
                      <a:pPr marL="0" marR="0" lvl="0" indent="0" algn="ctr" defTabSz="914400" rtl="0" eaLnBrk="1" fontAlgn="base" latinLnBrk="0" hangingPunct="1">
                        <a:lnSpc>
                          <a:spcPct val="110000"/>
                        </a:lnSpc>
                        <a:spcBef>
                          <a:spcPct val="15000"/>
                        </a:spcBef>
                        <a:spcAft>
                          <a:spcPct val="0"/>
                        </a:spcAft>
                        <a:buClr>
                          <a:srgbClr val="FFFF66"/>
                        </a:buClr>
                        <a:buSzPct val="120000"/>
                        <a:buFont typeface="Wingdings" pitchFamily="2" charset="2"/>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rPr>
                        <a:t>先张法</a:t>
                      </a:r>
                      <a:r>
                        <a:rPr kumimoji="1" lang="zh-CN" altLang="en-US" sz="2000" b="0" i="0" u="none" strike="noStrike" cap="none" normalizeH="0" baseline="0" smtClean="0">
                          <a:ln>
                            <a:noFill/>
                          </a:ln>
                          <a:solidFill>
                            <a:schemeClr val="tx1"/>
                          </a:solidFill>
                          <a:effectLst/>
                          <a:latin typeface="Arial" charset="0"/>
                          <a:ea typeface="宋体" pitchFamily="2" charset="-122"/>
                        </a:rPr>
                        <a:t>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0000"/>
                        </a:lnSpc>
                        <a:spcBef>
                          <a:spcPct val="15000"/>
                        </a:spcBef>
                        <a:spcAft>
                          <a:spcPct val="0"/>
                        </a:spcAft>
                        <a:buClr>
                          <a:srgbClr val="FFFF66"/>
                        </a:buClr>
                        <a:buSzPct val="120000"/>
                        <a:buFont typeface="Wingdings" pitchFamily="2" charset="2"/>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rPr>
                        <a:t>后张法</a:t>
                      </a:r>
                      <a:r>
                        <a:rPr kumimoji="1" lang="zh-CN" altLang="en-US" sz="2000" b="0" i="0" u="none" strike="noStrike" cap="none" normalizeH="0" baseline="0" smtClean="0">
                          <a:ln>
                            <a:noFill/>
                          </a:ln>
                          <a:solidFill>
                            <a:schemeClr val="tx1"/>
                          </a:solidFill>
                          <a:effectLst/>
                          <a:latin typeface="Arial" charset="0"/>
                          <a:ea typeface="宋体" pitchFamily="2" charset="-122"/>
                        </a:rPr>
                        <a:t>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25550">
                <a:tc>
                  <a:txBody>
                    <a:bodyPr/>
                    <a:lstStyle/>
                    <a:p>
                      <a:pPr marL="0" marR="0" lvl="0" indent="0" algn="ctr" defTabSz="914400" rtl="0" eaLnBrk="1" fontAlgn="base" latinLnBrk="0" hangingPunct="1">
                        <a:lnSpc>
                          <a:spcPct val="110000"/>
                        </a:lnSpc>
                        <a:spcBef>
                          <a:spcPct val="15000"/>
                        </a:spcBef>
                        <a:spcAft>
                          <a:spcPct val="0"/>
                        </a:spcAft>
                        <a:buClr>
                          <a:srgbClr val="FFFF66"/>
                        </a:buClr>
                        <a:buSzPct val="120000"/>
                        <a:buFont typeface="Wingdings" pitchFamily="2" charset="2"/>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rPr>
                        <a:t>消除应力钢丝、钢绞线</a:t>
                      </a:r>
                      <a:r>
                        <a:rPr kumimoji="1" lang="zh-CN" altLang="en-US" sz="2000" b="0" i="0" u="none" strike="noStrike" cap="none" normalizeH="0" baseline="0" smtClean="0">
                          <a:ln>
                            <a:noFill/>
                          </a:ln>
                          <a:solidFill>
                            <a:schemeClr val="tx1"/>
                          </a:solidFill>
                          <a:effectLst/>
                          <a:latin typeface="Arial" charset="0"/>
                          <a:ea typeface="宋体" pitchFamily="2" charset="-122"/>
                        </a:rPr>
                        <a:t> </a:t>
                      </a:r>
                    </a:p>
                    <a:p>
                      <a:pPr marL="0" marR="0" lvl="0" indent="0" algn="ctr" defTabSz="914400" rtl="0" eaLnBrk="1" fontAlgn="base" latinLnBrk="0" hangingPunct="1">
                        <a:lnSpc>
                          <a:spcPct val="110000"/>
                        </a:lnSpc>
                        <a:spcBef>
                          <a:spcPct val="15000"/>
                        </a:spcBef>
                        <a:spcAft>
                          <a:spcPct val="0"/>
                        </a:spcAft>
                        <a:buClr>
                          <a:srgbClr val="FFFF66"/>
                        </a:buClr>
                        <a:buSzPct val="120000"/>
                        <a:buFont typeface="Wingdings" pitchFamily="2" charset="2"/>
                        <a:buNone/>
                        <a:tabLst/>
                      </a:pPr>
                      <a:r>
                        <a:rPr kumimoji="1" lang="zh-CN" altLang="en-US" sz="2000" b="0" i="0" u="none" strike="noStrike" cap="none" normalizeH="0" baseline="0" smtClean="0">
                          <a:ln>
                            <a:noFill/>
                          </a:ln>
                          <a:solidFill>
                            <a:schemeClr val="tx1"/>
                          </a:solidFill>
                          <a:effectLst/>
                          <a:latin typeface="宋体" pitchFamily="2" charset="-122"/>
                          <a:ea typeface="宋体" pitchFamily="2" charset="-122"/>
                        </a:rPr>
                        <a:t>热处理钢筋</a:t>
                      </a:r>
                      <a:r>
                        <a:rPr kumimoji="1" lang="zh-CN" altLang="en-US" sz="2000" b="0" i="0" u="none" strike="noStrike" cap="none" normalizeH="0" baseline="0" smtClean="0">
                          <a:ln>
                            <a:noFill/>
                          </a:ln>
                          <a:solidFill>
                            <a:schemeClr val="tx1"/>
                          </a:solidFill>
                          <a:effectLst/>
                          <a:latin typeface="Arial" charset="0"/>
                          <a:ea typeface="宋体" pitchFamily="2" charset="-122"/>
                        </a:rPr>
                        <a:t> </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0000"/>
                        </a:lnSpc>
                        <a:spcBef>
                          <a:spcPct val="15000"/>
                        </a:spcBef>
                        <a:spcAft>
                          <a:spcPct val="0"/>
                        </a:spcAft>
                        <a:buClr>
                          <a:srgbClr val="FFFF66"/>
                        </a:buClr>
                        <a:buSzPct val="120000"/>
                        <a:buFont typeface="Wingdings" pitchFamily="2" charset="2"/>
                        <a:buNone/>
                        <a:tabLst/>
                      </a:pPr>
                      <a:r>
                        <a:rPr kumimoji="1" lang="zh-CN" altLang="en-US" sz="2000" b="0" i="0" u="none" strike="noStrike" cap="none" normalizeH="0" baseline="0" smtClean="0">
                          <a:ln>
                            <a:noFill/>
                          </a:ln>
                          <a:solidFill>
                            <a:schemeClr val="tx1"/>
                          </a:solidFill>
                          <a:effectLst/>
                          <a:latin typeface="Arial" charset="0"/>
                          <a:ea typeface="宋体" pitchFamily="2" charset="-122"/>
                        </a:rPr>
                        <a:t>0</a:t>
                      </a:r>
                      <a:r>
                        <a:rPr kumimoji="1" lang="zh-CN" altLang="en-US" sz="2000" b="0" i="0" u="none" strike="noStrike" cap="none" normalizeH="0" baseline="0" smtClean="0">
                          <a:ln>
                            <a:noFill/>
                          </a:ln>
                          <a:solidFill>
                            <a:schemeClr val="tx1"/>
                          </a:solidFill>
                          <a:effectLst/>
                          <a:latin typeface="宋体" pitchFamily="2" charset="-122"/>
                          <a:ea typeface="宋体" pitchFamily="2" charset="-122"/>
                        </a:rPr>
                        <a:t>.</a:t>
                      </a:r>
                      <a:r>
                        <a:rPr kumimoji="1" lang="zh-CN" altLang="en-US" sz="2000" b="0" i="0" u="none" strike="noStrike" cap="none" normalizeH="0" baseline="0" smtClean="0">
                          <a:ln>
                            <a:noFill/>
                          </a:ln>
                          <a:solidFill>
                            <a:schemeClr val="tx1"/>
                          </a:solidFill>
                          <a:effectLst/>
                          <a:latin typeface="Arial" charset="0"/>
                          <a:ea typeface="宋体" pitchFamily="2" charset="-122"/>
                        </a:rPr>
                        <a:t>75</a:t>
                      </a:r>
                      <a:r>
                        <a:rPr kumimoji="1" lang="en-US" altLang="zh-CN" sz="2000" b="0" i="0" u="none" strike="noStrike" cap="none" normalizeH="0" baseline="0" smtClean="0">
                          <a:ln>
                            <a:noFill/>
                          </a:ln>
                          <a:solidFill>
                            <a:schemeClr val="tx1"/>
                          </a:solidFill>
                          <a:effectLst/>
                          <a:latin typeface="Arial" charset="0"/>
                          <a:ea typeface="宋体" pitchFamily="2" charset="-122"/>
                        </a:rPr>
                        <a:t>f</a:t>
                      </a:r>
                      <a:r>
                        <a:rPr kumimoji="1" lang="en-US" altLang="zh-CN" sz="2000" b="0" i="0" u="none" strike="noStrike" cap="none" normalizeH="0" baseline="-25000" smtClean="0">
                          <a:ln>
                            <a:noFill/>
                          </a:ln>
                          <a:solidFill>
                            <a:schemeClr val="tx1"/>
                          </a:solidFill>
                          <a:effectLst/>
                          <a:latin typeface="Arial" charset="0"/>
                          <a:ea typeface="宋体" pitchFamily="2" charset="-122"/>
                        </a:rPr>
                        <a:t>ptk</a:t>
                      </a:r>
                      <a:r>
                        <a:rPr kumimoji="1" lang="en-US" altLang="zh-CN" sz="2000" b="0" i="0" u="none" strike="noStrike" cap="none" normalizeH="0" baseline="0" smtClean="0">
                          <a:ln>
                            <a:noFill/>
                          </a:ln>
                          <a:solidFill>
                            <a:schemeClr val="tx1"/>
                          </a:solidFill>
                          <a:effectLst/>
                          <a:latin typeface="Arial" charset="0"/>
                          <a:ea typeface="宋体" pitchFamily="2" charset="-122"/>
                        </a:rPr>
                        <a:t> </a:t>
                      </a:r>
                    </a:p>
                    <a:p>
                      <a:pPr marL="0" marR="0" lvl="0" indent="0" algn="ctr" defTabSz="914400" rtl="0" eaLnBrk="1" fontAlgn="base" latinLnBrk="0" hangingPunct="1">
                        <a:lnSpc>
                          <a:spcPct val="110000"/>
                        </a:lnSpc>
                        <a:spcBef>
                          <a:spcPct val="15000"/>
                        </a:spcBef>
                        <a:spcAft>
                          <a:spcPct val="0"/>
                        </a:spcAft>
                        <a:buClr>
                          <a:srgbClr val="FFFF66"/>
                        </a:buClr>
                        <a:buSzPct val="120000"/>
                        <a:buFont typeface="Wingdings" pitchFamily="2" charset="2"/>
                        <a:buNone/>
                        <a:tabLst/>
                      </a:pPr>
                      <a:r>
                        <a:rPr kumimoji="1" lang="zh-CN" altLang="en-US" sz="2000" b="0" i="0" u="none" strike="noStrike" cap="none" normalizeH="0" baseline="0" smtClean="0">
                          <a:ln>
                            <a:noFill/>
                          </a:ln>
                          <a:solidFill>
                            <a:schemeClr val="tx1"/>
                          </a:solidFill>
                          <a:effectLst/>
                          <a:latin typeface="Arial" charset="0"/>
                          <a:ea typeface="宋体" pitchFamily="2" charset="-122"/>
                        </a:rPr>
                        <a:t>0</a:t>
                      </a:r>
                      <a:r>
                        <a:rPr kumimoji="1" lang="zh-CN" altLang="en-US" sz="2000" b="0" i="0" u="none" strike="noStrike" cap="none" normalizeH="0" baseline="0" smtClean="0">
                          <a:ln>
                            <a:noFill/>
                          </a:ln>
                          <a:solidFill>
                            <a:schemeClr val="tx1"/>
                          </a:solidFill>
                          <a:effectLst/>
                          <a:latin typeface="宋体" pitchFamily="2" charset="-122"/>
                          <a:ea typeface="宋体" pitchFamily="2" charset="-122"/>
                        </a:rPr>
                        <a:t>.</a:t>
                      </a:r>
                      <a:r>
                        <a:rPr kumimoji="1" lang="zh-CN" altLang="en-US" sz="2000" b="0" i="0" u="none" strike="noStrike" cap="none" normalizeH="0" baseline="0" smtClean="0">
                          <a:ln>
                            <a:noFill/>
                          </a:ln>
                          <a:solidFill>
                            <a:schemeClr val="tx1"/>
                          </a:solidFill>
                          <a:effectLst/>
                          <a:latin typeface="Arial" charset="0"/>
                          <a:ea typeface="宋体" pitchFamily="2" charset="-122"/>
                        </a:rPr>
                        <a:t>70</a:t>
                      </a:r>
                      <a:r>
                        <a:rPr kumimoji="1" lang="en-US" altLang="zh-CN" sz="2000" b="0" i="0" u="none" strike="noStrike" cap="none" normalizeH="0" baseline="0" smtClean="0">
                          <a:ln>
                            <a:noFill/>
                          </a:ln>
                          <a:solidFill>
                            <a:schemeClr val="tx1"/>
                          </a:solidFill>
                          <a:effectLst/>
                          <a:latin typeface="Arial" charset="0"/>
                          <a:ea typeface="宋体" pitchFamily="2" charset="-122"/>
                        </a:rPr>
                        <a:t>f</a:t>
                      </a:r>
                      <a:r>
                        <a:rPr kumimoji="1" lang="en-US" altLang="zh-CN" sz="2000" b="0" i="0" u="none" strike="noStrike" cap="none" normalizeH="0" baseline="-25000" smtClean="0">
                          <a:ln>
                            <a:noFill/>
                          </a:ln>
                          <a:solidFill>
                            <a:schemeClr val="tx1"/>
                          </a:solidFill>
                          <a:effectLst/>
                          <a:latin typeface="Arial" charset="0"/>
                          <a:ea typeface="宋体" pitchFamily="2" charset="-122"/>
                        </a:rPr>
                        <a:t>ptk</a:t>
                      </a:r>
                      <a:endParaRPr kumimoji="1" lang="zh-CN" altLang="en-US" sz="2000" b="0" i="0" u="none" strike="noStrike" cap="none" normalizeH="0" baseline="-2500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0000"/>
                        </a:lnSpc>
                        <a:spcBef>
                          <a:spcPct val="15000"/>
                        </a:spcBef>
                        <a:spcAft>
                          <a:spcPct val="0"/>
                        </a:spcAft>
                        <a:buClr>
                          <a:srgbClr val="FFFF66"/>
                        </a:buClr>
                        <a:buSzPct val="120000"/>
                        <a:buFont typeface="Wingdings" pitchFamily="2" charset="2"/>
                        <a:buNone/>
                        <a:tabLst/>
                      </a:pPr>
                      <a:r>
                        <a:rPr kumimoji="1" lang="zh-CN" altLang="en-US" sz="2000" b="0" i="0" u="none" strike="noStrike" cap="none" normalizeH="0" baseline="0" smtClean="0">
                          <a:ln>
                            <a:noFill/>
                          </a:ln>
                          <a:solidFill>
                            <a:schemeClr val="tx1"/>
                          </a:solidFill>
                          <a:effectLst/>
                          <a:latin typeface="Arial" charset="0"/>
                          <a:ea typeface="宋体" pitchFamily="2" charset="-122"/>
                        </a:rPr>
                        <a:t>0</a:t>
                      </a:r>
                      <a:r>
                        <a:rPr kumimoji="1" lang="zh-CN" altLang="en-US" sz="2000" b="0" i="0" u="none" strike="noStrike" cap="none" normalizeH="0" baseline="0" smtClean="0">
                          <a:ln>
                            <a:noFill/>
                          </a:ln>
                          <a:solidFill>
                            <a:schemeClr val="tx1"/>
                          </a:solidFill>
                          <a:effectLst/>
                          <a:latin typeface="宋体" pitchFamily="2" charset="-122"/>
                          <a:ea typeface="宋体" pitchFamily="2" charset="-122"/>
                        </a:rPr>
                        <a:t>.</a:t>
                      </a:r>
                      <a:r>
                        <a:rPr kumimoji="1" lang="zh-CN" altLang="en-US" sz="2000" b="0" i="0" u="none" strike="noStrike" cap="none" normalizeH="0" baseline="0" smtClean="0">
                          <a:ln>
                            <a:noFill/>
                          </a:ln>
                          <a:solidFill>
                            <a:schemeClr val="tx1"/>
                          </a:solidFill>
                          <a:effectLst/>
                          <a:latin typeface="Arial" charset="0"/>
                          <a:ea typeface="宋体" pitchFamily="2" charset="-122"/>
                        </a:rPr>
                        <a:t>75</a:t>
                      </a:r>
                      <a:r>
                        <a:rPr kumimoji="1" lang="en-US" altLang="zh-CN" sz="2000" b="0" i="0" u="none" strike="noStrike" cap="none" normalizeH="0" baseline="0" smtClean="0">
                          <a:ln>
                            <a:noFill/>
                          </a:ln>
                          <a:solidFill>
                            <a:schemeClr val="tx1"/>
                          </a:solidFill>
                          <a:effectLst/>
                          <a:latin typeface="Arial" charset="0"/>
                          <a:ea typeface="宋体" pitchFamily="2" charset="-122"/>
                        </a:rPr>
                        <a:t>f</a:t>
                      </a:r>
                      <a:r>
                        <a:rPr kumimoji="1" lang="en-US" altLang="zh-CN" sz="2000" b="0" i="0" u="none" strike="noStrike" cap="none" normalizeH="0" baseline="-25000" smtClean="0">
                          <a:ln>
                            <a:noFill/>
                          </a:ln>
                          <a:solidFill>
                            <a:schemeClr val="tx1"/>
                          </a:solidFill>
                          <a:effectLst/>
                          <a:latin typeface="Arial" charset="0"/>
                          <a:ea typeface="宋体" pitchFamily="2" charset="-122"/>
                        </a:rPr>
                        <a:t>ptk</a:t>
                      </a:r>
                    </a:p>
                    <a:p>
                      <a:pPr marL="0" marR="0" lvl="0" indent="0" algn="ctr" defTabSz="914400" rtl="0" eaLnBrk="1" fontAlgn="base" latinLnBrk="0" hangingPunct="1">
                        <a:lnSpc>
                          <a:spcPct val="110000"/>
                        </a:lnSpc>
                        <a:spcBef>
                          <a:spcPct val="15000"/>
                        </a:spcBef>
                        <a:spcAft>
                          <a:spcPct val="0"/>
                        </a:spcAft>
                        <a:buClr>
                          <a:srgbClr val="FFFF66"/>
                        </a:buClr>
                        <a:buSzPct val="120000"/>
                        <a:buFont typeface="Wingdings" pitchFamily="2" charset="2"/>
                        <a:buNone/>
                        <a:tabLst/>
                      </a:pPr>
                      <a:r>
                        <a:rPr kumimoji="1" lang="zh-CN" altLang="en-US" sz="2000" b="0" i="0" u="none" strike="noStrike" cap="none" normalizeH="0" baseline="0" smtClean="0">
                          <a:ln>
                            <a:noFill/>
                          </a:ln>
                          <a:solidFill>
                            <a:schemeClr val="tx1"/>
                          </a:solidFill>
                          <a:effectLst/>
                          <a:latin typeface="Arial" charset="0"/>
                          <a:ea typeface="宋体" pitchFamily="2" charset="-122"/>
                        </a:rPr>
                        <a:t>0</a:t>
                      </a:r>
                      <a:r>
                        <a:rPr kumimoji="1" lang="zh-CN" altLang="en-US" sz="2000" b="0" i="0" u="none" strike="noStrike" cap="none" normalizeH="0" baseline="0" smtClean="0">
                          <a:ln>
                            <a:noFill/>
                          </a:ln>
                          <a:solidFill>
                            <a:schemeClr val="tx1"/>
                          </a:solidFill>
                          <a:effectLst/>
                          <a:latin typeface="宋体" pitchFamily="2" charset="-122"/>
                          <a:ea typeface="宋体" pitchFamily="2" charset="-122"/>
                        </a:rPr>
                        <a:t>.</a:t>
                      </a:r>
                      <a:r>
                        <a:rPr kumimoji="1" lang="zh-CN" altLang="en-US" sz="2000" b="0" i="0" u="none" strike="noStrike" cap="none" normalizeH="0" baseline="0" smtClean="0">
                          <a:ln>
                            <a:noFill/>
                          </a:ln>
                          <a:solidFill>
                            <a:schemeClr val="tx1"/>
                          </a:solidFill>
                          <a:effectLst/>
                          <a:latin typeface="Arial" charset="0"/>
                          <a:ea typeface="宋体" pitchFamily="2" charset="-122"/>
                        </a:rPr>
                        <a:t>65</a:t>
                      </a:r>
                      <a:r>
                        <a:rPr kumimoji="1" lang="en-US" altLang="zh-CN" sz="2000" b="0" i="0" u="none" strike="noStrike" cap="none" normalizeH="0" baseline="0" smtClean="0">
                          <a:ln>
                            <a:noFill/>
                          </a:ln>
                          <a:solidFill>
                            <a:schemeClr val="tx1"/>
                          </a:solidFill>
                          <a:effectLst/>
                          <a:latin typeface="Arial" charset="0"/>
                          <a:ea typeface="宋体" pitchFamily="2" charset="-122"/>
                        </a:rPr>
                        <a:t>f</a:t>
                      </a:r>
                      <a:r>
                        <a:rPr kumimoji="1" lang="en-US" altLang="zh-CN" sz="2000" b="0" i="0" u="none" strike="noStrike" cap="none" normalizeH="0" baseline="-25000" smtClean="0">
                          <a:ln>
                            <a:noFill/>
                          </a:ln>
                          <a:solidFill>
                            <a:schemeClr val="tx1"/>
                          </a:solidFill>
                          <a:effectLst/>
                          <a:latin typeface="Arial" charset="0"/>
                          <a:ea typeface="宋体" pitchFamily="2" charset="-122"/>
                        </a:rPr>
                        <a:t>ptk</a:t>
                      </a:r>
                      <a:endParaRPr kumimoji="1" lang="zh-CN" altLang="en-US" sz="2000" b="0" i="0" u="none" strike="noStrike" cap="none" normalizeH="0" baseline="-2500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154647" name="Picture 1047" descr="返回">
            <a:hlinkClick r:id="rId2" action="ppaction://hlinksldjump"/>
          </p:cNvPr>
          <p:cNvPicPr>
            <a:picLocks noChangeAspect="1" noChangeArrowheads="1"/>
          </p:cNvPicPr>
          <p:nvPr/>
        </p:nvPicPr>
        <p:blipFill>
          <a:blip r:embed="rId3"/>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ChangeArrowheads="1"/>
          </p:cNvSpPr>
          <p:nvPr/>
        </p:nvSpPr>
        <p:spPr bwMode="auto">
          <a:xfrm>
            <a:off x="609600" y="533400"/>
            <a:ext cx="7620000" cy="5867400"/>
          </a:xfrm>
          <a:prstGeom prst="rect">
            <a:avLst/>
          </a:prstGeom>
          <a:noFill/>
          <a:ln w="9525">
            <a:noFill/>
            <a:miter lim="800000"/>
            <a:headEnd/>
            <a:tailEnd/>
          </a:ln>
          <a:effectLst/>
        </p:spPr>
        <p:txBody>
          <a:bodyPr/>
          <a:lstStyle/>
          <a:p>
            <a:pPr marL="284163" indent="-284163" algn="just">
              <a:lnSpc>
                <a:spcPct val="14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张拉程序可按下列之一进行：</a:t>
            </a:r>
          </a:p>
          <a:p>
            <a:pPr marL="284163" indent="-284163"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a:t>
            </a:r>
          </a:p>
          <a:p>
            <a:pPr marL="284163" indent="-284163"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或　</a:t>
            </a:r>
          </a:p>
          <a:p>
            <a:pPr marL="284163" indent="-284163"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a:t>
            </a:r>
          </a:p>
          <a:p>
            <a:pPr marL="284163" indent="-284163"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其中</a:t>
            </a:r>
            <a:r>
              <a:rPr lang="en-US" altLang="zh-CN" b="0" baseline="0">
                <a:solidFill>
                  <a:schemeClr val="tx1"/>
                </a:solidFill>
                <a:latin typeface="宋体" pitchFamily="2" charset="-122"/>
                <a:ea typeface="宋体" pitchFamily="2" charset="-122"/>
              </a:rPr>
              <a:t>σ</a:t>
            </a:r>
            <a:r>
              <a:rPr lang="en-US" altLang="zh-CN" b="0">
                <a:solidFill>
                  <a:schemeClr val="tx1"/>
                </a:solidFill>
                <a:latin typeface="宋体" pitchFamily="2" charset="-122"/>
                <a:ea typeface="宋体" pitchFamily="2" charset="-122"/>
              </a:rPr>
              <a:t>con</a:t>
            </a:r>
            <a:r>
              <a:rPr lang="zh-CN" altLang="en-US" b="0" baseline="0">
                <a:solidFill>
                  <a:schemeClr val="tx1"/>
                </a:solidFill>
                <a:latin typeface="宋体" pitchFamily="2" charset="-122"/>
                <a:ea typeface="宋体" pitchFamily="2" charset="-122"/>
              </a:rPr>
              <a:t>为预应力筋的张拉控制应力</a:t>
            </a:r>
          </a:p>
          <a:p>
            <a:pPr marL="284163" indent="-284163" algn="just">
              <a:lnSpc>
                <a:spcPct val="14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为了减少应力松弛损失，预应力钢筋宜采用</a:t>
            </a:r>
          </a:p>
          <a:p>
            <a:pPr marL="284163" indent="-284163" algn="just">
              <a:lnSpc>
                <a:spcPct val="140000"/>
              </a:lnSpc>
              <a:spcBef>
                <a:spcPct val="10000"/>
              </a:spcBef>
              <a:buClr>
                <a:srgbClr val="FFFF66"/>
              </a:buClr>
              <a:buSzPct val="120000"/>
              <a:buFont typeface="Wingdings" pitchFamily="2" charset="2"/>
              <a:buNone/>
            </a:pPr>
            <a:endParaRPr lang="zh-CN" altLang="en-US" b="0" baseline="0">
              <a:solidFill>
                <a:schemeClr val="tx1"/>
              </a:solidFill>
              <a:latin typeface="宋体" pitchFamily="2" charset="-122"/>
              <a:ea typeface="宋体" pitchFamily="2" charset="-122"/>
            </a:endParaRPr>
          </a:p>
          <a:p>
            <a:pPr marL="284163" indent="-284163"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的张力程序。</a:t>
            </a:r>
          </a:p>
          <a:p>
            <a:pPr marL="284163" indent="-284163" algn="just">
              <a:lnSpc>
                <a:spcPct val="14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预应力钢丝张拉工作量大时，宜采用一次张拉程序</a:t>
            </a:r>
            <a:r>
              <a:rPr lang="zh-CN" altLang="en-US" sz="2800" b="0" baseline="0">
                <a:solidFill>
                  <a:srgbClr val="FF66FF"/>
                </a:solidFill>
                <a:latin typeface="宋体" pitchFamily="2" charset="-122"/>
                <a:ea typeface="宋体" pitchFamily="2" charset="-122"/>
              </a:rPr>
              <a:t>0→103%</a:t>
            </a:r>
            <a:r>
              <a:rPr lang="en-US" altLang="zh-CN" sz="2800" b="0" baseline="0">
                <a:solidFill>
                  <a:srgbClr val="FF66FF"/>
                </a:solidFill>
                <a:latin typeface="宋体" pitchFamily="2" charset="-122"/>
                <a:ea typeface="宋体" pitchFamily="2" charset="-122"/>
              </a:rPr>
              <a:t>σ</a:t>
            </a:r>
            <a:r>
              <a:rPr lang="en-US" altLang="zh-CN" sz="2800" b="0">
                <a:solidFill>
                  <a:srgbClr val="FF66FF"/>
                </a:solidFill>
                <a:latin typeface="宋体" pitchFamily="2" charset="-122"/>
                <a:ea typeface="宋体" pitchFamily="2" charset="-122"/>
              </a:rPr>
              <a:t>con</a:t>
            </a:r>
            <a:r>
              <a:rPr lang="en-US" altLang="zh-CN" sz="2800" b="0" baseline="0">
                <a:solidFill>
                  <a:schemeClr val="tx1"/>
                </a:solidFill>
                <a:latin typeface="宋体" pitchFamily="2" charset="-122"/>
                <a:ea typeface="宋体" pitchFamily="2" charset="-122"/>
              </a:rPr>
              <a:t>。 </a:t>
            </a:r>
            <a:endParaRPr lang="zh-CN" altLang="en-US" sz="2800" b="0" baseline="0">
              <a:solidFill>
                <a:schemeClr val="tx1"/>
              </a:solidFill>
              <a:latin typeface="宋体" pitchFamily="2" charset="-122"/>
              <a:ea typeface="宋体" pitchFamily="2" charset="-122"/>
            </a:endParaRPr>
          </a:p>
        </p:txBody>
      </p:sp>
      <p:graphicFrame>
        <p:nvGraphicFramePr>
          <p:cNvPr id="203779" name="Object 3"/>
          <p:cNvGraphicFramePr>
            <a:graphicFrameLocks noChangeAspect="1"/>
          </p:cNvGraphicFramePr>
          <p:nvPr/>
        </p:nvGraphicFramePr>
        <p:xfrm>
          <a:off x="1371600" y="1219200"/>
          <a:ext cx="5486400" cy="727075"/>
        </p:xfrm>
        <a:graphic>
          <a:graphicData uri="http://schemas.openxmlformats.org/presentationml/2006/ole">
            <p:oleObj spid="_x0000_s203779" name="Equation" r:id="rId3" imgW="1917360" imgH="253800" progId="">
              <p:embed/>
            </p:oleObj>
          </a:graphicData>
        </a:graphic>
      </p:graphicFrame>
      <p:graphicFrame>
        <p:nvGraphicFramePr>
          <p:cNvPr id="203780" name="Object 4"/>
          <p:cNvGraphicFramePr>
            <a:graphicFrameLocks noChangeAspect="1"/>
          </p:cNvGraphicFramePr>
          <p:nvPr/>
        </p:nvGraphicFramePr>
        <p:xfrm>
          <a:off x="1676400" y="2133600"/>
          <a:ext cx="2438400" cy="609600"/>
        </p:xfrm>
        <a:graphic>
          <a:graphicData uri="http://schemas.openxmlformats.org/presentationml/2006/ole">
            <p:oleObj spid="_x0000_s203780" name="Equation" r:id="rId4" imgW="914400" imgH="228600" progId="">
              <p:embed/>
            </p:oleObj>
          </a:graphicData>
        </a:graphic>
      </p:graphicFrame>
      <p:graphicFrame>
        <p:nvGraphicFramePr>
          <p:cNvPr id="203781" name="Object 5"/>
          <p:cNvGraphicFramePr>
            <a:graphicFrameLocks noChangeAspect="1"/>
          </p:cNvGraphicFramePr>
          <p:nvPr/>
        </p:nvGraphicFramePr>
        <p:xfrm>
          <a:off x="2209800" y="3962400"/>
          <a:ext cx="4038600" cy="681038"/>
        </p:xfrm>
        <a:graphic>
          <a:graphicData uri="http://schemas.openxmlformats.org/presentationml/2006/ole">
            <p:oleObj spid="_x0000_s203781" name="Equation" r:id="rId5" imgW="1917360" imgH="253800" progId="">
              <p:embed/>
            </p:oleObj>
          </a:graphicData>
        </a:graphic>
      </p:graphicFrame>
    </p:spTree>
  </p:cSld>
  <p:clrMapOvr>
    <a:masterClrMapping/>
  </p:clrMapOvr>
  <p:transition>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990600" y="1066800"/>
            <a:ext cx="7696200" cy="5334000"/>
          </a:xfrm>
        </p:spPr>
        <p:txBody>
          <a:bodyPr/>
          <a:lstStyle/>
          <a:p>
            <a:r>
              <a:rPr lang="zh-CN" altLang="en-US" sz="2400">
                <a:latin typeface="Times New Roman" pitchFamily="18" charset="0"/>
              </a:rPr>
              <a:t>预应力钢筋的张拉力，一般用伸长值校核。</a:t>
            </a:r>
          </a:p>
          <a:p>
            <a:r>
              <a:rPr lang="zh-CN" altLang="en-US" sz="2400">
                <a:latin typeface="Times New Roman" pitchFamily="18" charset="0"/>
              </a:rPr>
              <a:t>预应力筋理论伸长值</a:t>
            </a:r>
            <a:r>
              <a:rPr lang="en-US" altLang="zh-CN" sz="2400">
                <a:latin typeface="Times New Roman" pitchFamily="18" charset="0"/>
              </a:rPr>
              <a:t>ΔL</a:t>
            </a:r>
            <a:r>
              <a:rPr lang="zh-CN" altLang="en-US" sz="2400">
                <a:latin typeface="Times New Roman" pitchFamily="18" charset="0"/>
              </a:rPr>
              <a:t>按下式计算：</a:t>
            </a:r>
          </a:p>
          <a:p>
            <a:endParaRPr lang="zh-CN" altLang="en-US" sz="2400">
              <a:latin typeface="Times New Roman" pitchFamily="18" charset="0"/>
            </a:endParaRPr>
          </a:p>
          <a:p>
            <a:pPr algn="just">
              <a:lnSpc>
                <a:spcPct val="110000"/>
              </a:lnSpc>
              <a:spcBef>
                <a:spcPct val="50000"/>
              </a:spcBef>
              <a:buFont typeface="Wingdings" pitchFamily="2" charset="2"/>
              <a:buNone/>
            </a:pPr>
            <a:r>
              <a:rPr lang="zh-CN" altLang="en-US">
                <a:latin typeface="Times New Roman" pitchFamily="18" charset="0"/>
              </a:rPr>
              <a:t>　 </a:t>
            </a:r>
          </a:p>
          <a:p>
            <a:pPr algn="just">
              <a:lnSpc>
                <a:spcPct val="110000"/>
              </a:lnSpc>
              <a:spcBef>
                <a:spcPct val="50000"/>
              </a:spcBef>
              <a:buFont typeface="Wingdings" pitchFamily="2" charset="2"/>
              <a:buNone/>
            </a:pPr>
            <a:endParaRPr lang="zh-CN" altLang="en-US">
              <a:latin typeface="Times New Roman" pitchFamily="18" charset="0"/>
            </a:endParaRPr>
          </a:p>
          <a:p>
            <a:pPr algn="just">
              <a:lnSpc>
                <a:spcPct val="110000"/>
              </a:lnSpc>
              <a:spcBef>
                <a:spcPct val="50000"/>
              </a:spcBef>
              <a:buFont typeface="Wingdings" pitchFamily="2" charset="2"/>
              <a:buNone/>
            </a:pPr>
            <a:r>
              <a:rPr lang="zh-CN" altLang="en-US">
                <a:latin typeface="Times New Roman" pitchFamily="18" charset="0"/>
              </a:rPr>
              <a:t>     式中 　</a:t>
            </a:r>
            <a:r>
              <a:rPr lang="en-US" altLang="zh-CN">
                <a:latin typeface="Times New Roman" pitchFamily="18" charset="0"/>
              </a:rPr>
              <a:t>F</a:t>
            </a:r>
            <a:r>
              <a:rPr lang="en-US" altLang="zh-CN" baseline="-30000">
                <a:latin typeface="Times New Roman" pitchFamily="18" charset="0"/>
              </a:rPr>
              <a:t>P</a:t>
            </a:r>
            <a:r>
              <a:rPr lang="en-US" altLang="zh-CN">
                <a:latin typeface="Times New Roman" pitchFamily="18" charset="0"/>
              </a:rPr>
              <a:t> —</a:t>
            </a:r>
            <a:r>
              <a:rPr lang="zh-CN" altLang="en-US">
                <a:latin typeface="Times New Roman" pitchFamily="18" charset="0"/>
              </a:rPr>
              <a:t>预应力筋平均张拉力，</a:t>
            </a:r>
            <a:r>
              <a:rPr lang="en-US" altLang="zh-CN">
                <a:latin typeface="Times New Roman" pitchFamily="18" charset="0"/>
              </a:rPr>
              <a:t>kN；</a:t>
            </a:r>
            <a:r>
              <a:rPr lang="zh-CN" altLang="en-US">
                <a:latin typeface="Times New Roman" pitchFamily="18" charset="0"/>
              </a:rPr>
              <a:t>轴线张拉取张拉端的拉力；两端张拉的曲线筋取张拉端的拉力与跨中扣除孔道摩阻损失后拉力的平均值；</a:t>
            </a:r>
          </a:p>
          <a:p>
            <a:pPr algn="just">
              <a:lnSpc>
                <a:spcPct val="110000"/>
              </a:lnSpc>
              <a:spcBef>
                <a:spcPct val="10000"/>
              </a:spcBef>
              <a:buFont typeface="Wingdings" pitchFamily="2" charset="2"/>
              <a:buNone/>
            </a:pPr>
            <a:r>
              <a:rPr lang="zh-CN" altLang="en-US">
                <a:latin typeface="Times New Roman" pitchFamily="18" charset="0"/>
              </a:rPr>
              <a:t>                 </a:t>
            </a:r>
            <a:r>
              <a:rPr lang="en-US" altLang="zh-CN">
                <a:latin typeface="Times New Roman" pitchFamily="18" charset="0"/>
              </a:rPr>
              <a:t>L —</a:t>
            </a:r>
            <a:r>
              <a:rPr lang="zh-CN" altLang="en-US">
                <a:latin typeface="Times New Roman" pitchFamily="18" charset="0"/>
              </a:rPr>
              <a:t>预应力筋的长度，</a:t>
            </a:r>
            <a:r>
              <a:rPr lang="en-US" altLang="zh-CN">
                <a:latin typeface="Times New Roman" pitchFamily="18" charset="0"/>
              </a:rPr>
              <a:t>mm；</a:t>
            </a:r>
          </a:p>
          <a:p>
            <a:pPr algn="just">
              <a:lnSpc>
                <a:spcPct val="110000"/>
              </a:lnSpc>
              <a:spcBef>
                <a:spcPct val="10000"/>
              </a:spcBef>
              <a:buFont typeface="Wingdings" pitchFamily="2" charset="2"/>
              <a:buNone/>
            </a:pPr>
            <a:r>
              <a:rPr lang="en-US" altLang="zh-CN">
                <a:latin typeface="Times New Roman" pitchFamily="18" charset="0"/>
              </a:rPr>
              <a:t>                A</a:t>
            </a:r>
            <a:r>
              <a:rPr lang="en-US" altLang="zh-CN" baseline="-30000">
                <a:latin typeface="Times New Roman" pitchFamily="18" charset="0"/>
              </a:rPr>
              <a:t>P</a:t>
            </a:r>
            <a:r>
              <a:rPr lang="en-US" altLang="zh-CN">
                <a:latin typeface="Times New Roman" pitchFamily="18" charset="0"/>
              </a:rPr>
              <a:t> —</a:t>
            </a:r>
            <a:r>
              <a:rPr lang="zh-CN" altLang="en-US">
                <a:latin typeface="Times New Roman" pitchFamily="18" charset="0"/>
              </a:rPr>
              <a:t>预应力筋的截面面积，</a:t>
            </a:r>
            <a:r>
              <a:rPr lang="en-US" altLang="zh-CN">
                <a:latin typeface="Times New Roman" pitchFamily="18" charset="0"/>
              </a:rPr>
              <a:t>mm</a:t>
            </a:r>
            <a:r>
              <a:rPr lang="en-US" altLang="zh-CN" baseline="30000">
                <a:latin typeface="Times New Roman" pitchFamily="18" charset="0"/>
              </a:rPr>
              <a:t>2</a:t>
            </a:r>
            <a:r>
              <a:rPr lang="en-US" altLang="zh-CN">
                <a:latin typeface="Times New Roman" pitchFamily="18" charset="0"/>
              </a:rPr>
              <a:t>；</a:t>
            </a:r>
          </a:p>
          <a:p>
            <a:pPr>
              <a:lnSpc>
                <a:spcPct val="110000"/>
              </a:lnSpc>
              <a:spcBef>
                <a:spcPct val="10000"/>
              </a:spcBef>
              <a:buFont typeface="Wingdings" pitchFamily="2" charset="2"/>
              <a:buNone/>
            </a:pPr>
            <a:r>
              <a:rPr lang="en-US" altLang="zh-CN">
                <a:latin typeface="Times New Roman" pitchFamily="18" charset="0"/>
              </a:rPr>
              <a:t>　　　   　 E</a:t>
            </a:r>
            <a:r>
              <a:rPr lang="en-US" altLang="zh-CN" baseline="-30000">
                <a:latin typeface="Times New Roman" pitchFamily="18" charset="0"/>
              </a:rPr>
              <a:t>S</a:t>
            </a:r>
            <a:r>
              <a:rPr lang="en-US" altLang="zh-CN">
                <a:latin typeface="Times New Roman" pitchFamily="18" charset="0"/>
              </a:rPr>
              <a:t> —</a:t>
            </a:r>
            <a:r>
              <a:rPr lang="zh-CN" altLang="en-US">
                <a:latin typeface="Times New Roman" pitchFamily="18" charset="0"/>
              </a:rPr>
              <a:t>预应力筋的弹性模量，</a:t>
            </a:r>
            <a:r>
              <a:rPr lang="en-US" altLang="zh-CN">
                <a:latin typeface="Times New Roman" pitchFamily="18" charset="0"/>
              </a:rPr>
              <a:t>kN/mm</a:t>
            </a:r>
            <a:r>
              <a:rPr lang="en-US" altLang="zh-CN" baseline="30000">
                <a:latin typeface="Times New Roman" pitchFamily="18" charset="0"/>
              </a:rPr>
              <a:t>2</a:t>
            </a:r>
            <a:r>
              <a:rPr lang="en-US" altLang="zh-CN">
                <a:latin typeface="Times New Roman" pitchFamily="18" charset="0"/>
              </a:rPr>
              <a:t>。</a:t>
            </a:r>
          </a:p>
        </p:txBody>
      </p:sp>
      <p:sp>
        <p:nvSpPr>
          <p:cNvPr id="147460" name="Text Box 4">
            <a:hlinkClick r:id="" action="ppaction://hlinkshowjump?jump=nextslide"/>
          </p:cNvPr>
          <p:cNvSpPr txBox="1">
            <a:spLocks noChangeArrowheads="1"/>
          </p:cNvSpPr>
          <p:nvPr/>
        </p:nvSpPr>
        <p:spPr bwMode="auto">
          <a:xfrm>
            <a:off x="762000" y="533400"/>
            <a:ext cx="50292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5.1.2.2　</a:t>
            </a:r>
            <a:r>
              <a:rPr lang="zh-CN" altLang="en-US" sz="2800" baseline="0">
                <a:latin typeface="楷体_GB2312" pitchFamily="49" charset="-122"/>
                <a:ea typeface="楷体_GB2312" pitchFamily="49" charset="-122"/>
              </a:rPr>
              <a:t>预应力值的校核 </a:t>
            </a:r>
          </a:p>
        </p:txBody>
      </p:sp>
      <p:graphicFrame>
        <p:nvGraphicFramePr>
          <p:cNvPr id="147461" name="Object 5"/>
          <p:cNvGraphicFramePr>
            <a:graphicFrameLocks noChangeAspect="1"/>
          </p:cNvGraphicFramePr>
          <p:nvPr/>
        </p:nvGraphicFramePr>
        <p:xfrm>
          <a:off x="2362200" y="2514600"/>
          <a:ext cx="2971800" cy="1212850"/>
        </p:xfrm>
        <a:graphic>
          <a:graphicData uri="http://schemas.openxmlformats.org/presentationml/2006/ole">
            <p:oleObj spid="_x0000_s147461" name="Equation" r:id="rId3" imgW="596880" imgH="304560" progId="">
              <p:embed/>
            </p:oleObj>
          </a:graphicData>
        </a:graphic>
      </p:graphicFrame>
    </p:spTree>
  </p:cSld>
  <p:clrMapOvr>
    <a:masterClrMapping/>
  </p:clrMapOvr>
  <p:transition>
    <p:rand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ChangeArrowheads="1"/>
          </p:cNvSpPr>
          <p:nvPr/>
        </p:nvSpPr>
        <p:spPr bwMode="auto">
          <a:xfrm>
            <a:off x="762000" y="457200"/>
            <a:ext cx="7696200" cy="1828800"/>
          </a:xfrm>
          <a:prstGeom prst="rect">
            <a:avLst/>
          </a:prstGeom>
          <a:noFill/>
          <a:ln w="9525">
            <a:noFill/>
            <a:miter lim="800000"/>
            <a:headEnd/>
            <a:tailEnd/>
          </a:ln>
          <a:effectLst/>
        </p:spPr>
        <p:txBody>
          <a:bodyPr/>
          <a:lstStyle/>
          <a:p>
            <a:pPr marL="342900" indent="-342900">
              <a:lnSpc>
                <a:spcPct val="150000"/>
              </a:lnSpc>
              <a:spcBef>
                <a:spcPct val="20000"/>
              </a:spcBef>
              <a:buClr>
                <a:srgbClr val="FFFF66"/>
              </a:buClr>
              <a:buSzPct val="120000"/>
              <a:buFont typeface="Wingdings" pitchFamily="2" charset="2"/>
              <a:buChar char="§"/>
            </a:pPr>
            <a:r>
              <a:rPr lang="zh-CN" altLang="en-US" b="0" baseline="0">
                <a:solidFill>
                  <a:schemeClr val="tx1"/>
                </a:solidFill>
                <a:ea typeface="宋体" pitchFamily="2" charset="-122"/>
              </a:rPr>
              <a:t>预应力筋的实际伸长值，宜在初应力约为10%</a:t>
            </a:r>
            <a:r>
              <a:rPr lang="en-US" altLang="zh-CN" b="0" baseline="0">
                <a:solidFill>
                  <a:schemeClr val="tx1"/>
                </a:solidFill>
                <a:ea typeface="宋体" pitchFamily="2" charset="-122"/>
              </a:rPr>
              <a:t>σ</a:t>
            </a:r>
            <a:r>
              <a:rPr lang="en-US" altLang="zh-CN" b="0" baseline="-30000">
                <a:solidFill>
                  <a:schemeClr val="tx1"/>
                </a:solidFill>
                <a:ea typeface="宋体" pitchFamily="2" charset="-122"/>
              </a:rPr>
              <a:t>con</a:t>
            </a:r>
            <a:r>
              <a:rPr lang="zh-CN" altLang="en-US" b="0" baseline="0">
                <a:solidFill>
                  <a:schemeClr val="tx1"/>
                </a:solidFill>
                <a:ea typeface="宋体" pitchFamily="2" charset="-122"/>
              </a:rPr>
              <a:t>时测量，并加初应力以内的推算伸长值。</a:t>
            </a:r>
          </a:p>
          <a:p>
            <a:pPr marL="342900" indent="-342900">
              <a:lnSpc>
                <a:spcPct val="150000"/>
              </a:lnSpc>
              <a:spcBef>
                <a:spcPct val="20000"/>
              </a:spcBef>
              <a:buClr>
                <a:srgbClr val="FFFF66"/>
              </a:buClr>
              <a:buSzPct val="120000"/>
              <a:buFont typeface="Wingdings" pitchFamily="2" charset="2"/>
              <a:buChar char="§"/>
            </a:pPr>
            <a:r>
              <a:rPr lang="zh-CN" altLang="en-US" b="0" baseline="0">
                <a:solidFill>
                  <a:schemeClr val="tx1"/>
                </a:solidFill>
                <a:ea typeface="宋体" pitchFamily="2" charset="-122"/>
              </a:rPr>
              <a:t>国产2</a:t>
            </a:r>
            <a:r>
              <a:rPr lang="en-US" altLang="zh-CN" b="0" baseline="0">
                <a:solidFill>
                  <a:schemeClr val="tx1"/>
                </a:solidFill>
                <a:ea typeface="宋体" pitchFamily="2" charset="-122"/>
              </a:rPr>
              <a:t>CN-1</a:t>
            </a:r>
            <a:r>
              <a:rPr lang="zh-CN" altLang="en-US" b="0" baseline="0">
                <a:solidFill>
                  <a:schemeClr val="tx1"/>
                </a:solidFill>
                <a:ea typeface="宋体" pitchFamily="2" charset="-122"/>
              </a:rPr>
              <a:t>型钢丝内力测定仪如</a:t>
            </a:r>
            <a:r>
              <a:rPr lang="zh-CN" altLang="en-US" baseline="0">
                <a:solidFill>
                  <a:srgbClr val="00FF00"/>
                </a:solidFill>
                <a:ea typeface="宋体" pitchFamily="2" charset="-122"/>
              </a:rPr>
              <a:t>图5.13</a:t>
            </a:r>
            <a:r>
              <a:rPr lang="zh-CN" altLang="en-US" b="0" baseline="0">
                <a:solidFill>
                  <a:schemeClr val="tx1"/>
                </a:solidFill>
                <a:ea typeface="宋体" pitchFamily="2" charset="-122"/>
              </a:rPr>
              <a:t>所示。 </a:t>
            </a:r>
          </a:p>
        </p:txBody>
      </p:sp>
      <p:pic>
        <p:nvPicPr>
          <p:cNvPr id="204803" name="Picture 3" descr="图5"/>
          <p:cNvPicPr>
            <a:picLocks noChangeAspect="1" noChangeArrowheads="1"/>
          </p:cNvPicPr>
          <p:nvPr/>
        </p:nvPicPr>
        <p:blipFill>
          <a:blip r:embed="rId2" cstate="email"/>
          <a:srcRect/>
          <a:stretch>
            <a:fillRect/>
          </a:stretch>
        </p:blipFill>
        <p:spPr bwMode="auto">
          <a:xfrm>
            <a:off x="1600200" y="2362200"/>
            <a:ext cx="5410200" cy="3992563"/>
          </a:xfrm>
          <a:prstGeom prst="rect">
            <a:avLst/>
          </a:prstGeom>
          <a:noFill/>
        </p:spPr>
      </p:pic>
    </p:spTree>
  </p:cSld>
  <p:clrMapOvr>
    <a:masterClrMapping/>
  </p:clrMapOvr>
  <p:transition>
    <p:rand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3"/>
          <p:cNvSpPr>
            <a:spLocks noGrp="1" noChangeArrowheads="1"/>
          </p:cNvSpPr>
          <p:nvPr>
            <p:ph type="body" idx="1"/>
          </p:nvPr>
        </p:nvSpPr>
        <p:spPr>
          <a:xfrm>
            <a:off x="914400" y="1371600"/>
            <a:ext cx="7239000" cy="4267200"/>
          </a:xfrm>
        </p:spPr>
        <p:txBody>
          <a:bodyPr/>
          <a:lstStyle/>
          <a:p>
            <a:pPr>
              <a:lnSpc>
                <a:spcPct val="160000"/>
              </a:lnSpc>
              <a:buFont typeface="Wingdings" pitchFamily="2" charset="2"/>
              <a:buNone/>
            </a:pPr>
            <a:r>
              <a:rPr lang="zh-CN" altLang="en-US" sz="2400">
                <a:solidFill>
                  <a:schemeClr val="tx2"/>
                </a:solidFill>
                <a:latin typeface="宋体" pitchFamily="2" charset="-122"/>
              </a:rPr>
              <a:t>（</a:t>
            </a:r>
            <a:r>
              <a:rPr lang="zh-CN" altLang="en-US" sz="2400">
                <a:solidFill>
                  <a:schemeClr val="tx2"/>
                </a:solidFill>
              </a:rPr>
              <a:t>1</a:t>
            </a:r>
            <a:r>
              <a:rPr lang="zh-CN" altLang="en-US" sz="2400">
                <a:solidFill>
                  <a:schemeClr val="tx2"/>
                </a:solidFill>
                <a:latin typeface="宋体" pitchFamily="2" charset="-122"/>
              </a:rPr>
              <a:t>）</a:t>
            </a:r>
            <a:r>
              <a:rPr lang="zh-CN" altLang="en-US" sz="2400">
                <a:solidFill>
                  <a:schemeClr val="tx2"/>
                </a:solidFill>
              </a:rPr>
              <a:t> </a:t>
            </a:r>
            <a:r>
              <a:rPr lang="zh-CN" altLang="en-US" sz="2400">
                <a:solidFill>
                  <a:schemeClr val="tx2"/>
                </a:solidFill>
                <a:latin typeface="宋体" pitchFamily="2" charset="-122"/>
              </a:rPr>
              <a:t>钢筋的接长与冷拉</a:t>
            </a:r>
            <a:r>
              <a:rPr lang="zh-CN" altLang="en-US" sz="2400"/>
              <a:t> </a:t>
            </a:r>
          </a:p>
          <a:p>
            <a:pPr>
              <a:lnSpc>
                <a:spcPct val="160000"/>
              </a:lnSpc>
            </a:pPr>
            <a:r>
              <a:rPr lang="zh-CN" altLang="en-US" sz="2400">
                <a:latin typeface="宋体" pitchFamily="2" charset="-122"/>
              </a:rPr>
              <a:t>钢丝的接长</a:t>
            </a:r>
          </a:p>
          <a:p>
            <a:pPr>
              <a:lnSpc>
                <a:spcPct val="160000"/>
              </a:lnSpc>
              <a:buFont typeface="Wingdings" pitchFamily="2" charset="2"/>
              <a:buNone/>
            </a:pPr>
            <a:r>
              <a:rPr lang="zh-CN" altLang="en-US" sz="2400">
                <a:latin typeface="宋体" pitchFamily="2" charset="-122"/>
              </a:rPr>
              <a:t>      一般用钢丝拼接器用</a:t>
            </a:r>
            <a:r>
              <a:rPr lang="zh-CN" altLang="en-US" sz="2400"/>
              <a:t>20</a:t>
            </a:r>
            <a:r>
              <a:rPr lang="zh-CN" altLang="en-US" sz="2400">
                <a:latin typeface="宋体" pitchFamily="2" charset="-122"/>
              </a:rPr>
              <a:t>～</a:t>
            </a:r>
            <a:r>
              <a:rPr lang="zh-CN" altLang="en-US" sz="2400"/>
              <a:t>22</a:t>
            </a:r>
            <a:r>
              <a:rPr lang="zh-CN" altLang="en-US" sz="2400">
                <a:latin typeface="宋体" pitchFamily="2" charset="-122"/>
              </a:rPr>
              <a:t>号铁丝密排绑扎(</a:t>
            </a:r>
            <a:r>
              <a:rPr lang="zh-CN" altLang="en-US" sz="2400" b="1" u="sng">
                <a:solidFill>
                  <a:srgbClr val="00FF00"/>
                </a:solidFill>
                <a:latin typeface="宋体" pitchFamily="2" charset="-122"/>
                <a:hlinkClick r:id="rId2" action="ppaction://hlinksldjump"/>
              </a:rPr>
              <a:t>图</a:t>
            </a:r>
            <a:r>
              <a:rPr lang="zh-CN" altLang="en-US" sz="2400" b="1" u="sng">
                <a:solidFill>
                  <a:srgbClr val="00FF00"/>
                </a:solidFill>
                <a:hlinkClick r:id="rId2" action="ppaction://hlinksldjump"/>
              </a:rPr>
              <a:t>5</a:t>
            </a:r>
            <a:r>
              <a:rPr lang="zh-CN" altLang="en-US" sz="2400" b="1" u="sng">
                <a:solidFill>
                  <a:srgbClr val="00FF00"/>
                </a:solidFill>
                <a:latin typeface="宋体" pitchFamily="2" charset="-122"/>
                <a:hlinkClick r:id="rId2" action="ppaction://hlinksldjump"/>
              </a:rPr>
              <a:t>.</a:t>
            </a:r>
            <a:r>
              <a:rPr lang="zh-CN" altLang="en-US" sz="2400" b="1" u="sng">
                <a:solidFill>
                  <a:srgbClr val="00FF00"/>
                </a:solidFill>
                <a:hlinkClick r:id="rId2" action="ppaction://hlinksldjump"/>
              </a:rPr>
              <a:t>14</a:t>
            </a:r>
            <a:r>
              <a:rPr lang="zh-CN" altLang="en-US" sz="2400">
                <a:latin typeface="宋体" pitchFamily="2" charset="-122"/>
              </a:rPr>
              <a:t>)。绑扎长度的规定：冷拔低碳钢丝不得小于</a:t>
            </a:r>
            <a:r>
              <a:rPr lang="zh-CN" altLang="en-US" sz="2400"/>
              <a:t>40</a:t>
            </a:r>
            <a:r>
              <a:rPr lang="zh-CN" altLang="en-US" sz="2400">
                <a:latin typeface="宋体" pitchFamily="2" charset="-122"/>
              </a:rPr>
              <a:t>倍钢丝直径；高强度钢丝不得小于</a:t>
            </a:r>
            <a:r>
              <a:rPr lang="zh-CN" altLang="en-US" sz="2400"/>
              <a:t>80</a:t>
            </a:r>
            <a:r>
              <a:rPr lang="zh-CN" altLang="en-US" sz="2400">
                <a:latin typeface="宋体" pitchFamily="2" charset="-122"/>
              </a:rPr>
              <a:t>倍钢丝直径。</a:t>
            </a:r>
          </a:p>
        </p:txBody>
      </p:sp>
      <p:sp>
        <p:nvSpPr>
          <p:cNvPr id="148484" name="Text Box 4">
            <a:hlinkClick r:id="" action="ppaction://hlinkshowjump?jump=nextslide"/>
          </p:cNvPr>
          <p:cNvSpPr txBox="1">
            <a:spLocks noChangeArrowheads="1"/>
          </p:cNvSpPr>
          <p:nvPr/>
        </p:nvSpPr>
        <p:spPr bwMode="auto">
          <a:xfrm>
            <a:off x="609600" y="609600"/>
            <a:ext cx="50292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5.1.2.3　</a:t>
            </a:r>
            <a:r>
              <a:rPr lang="zh-CN" altLang="en-US" sz="2800" baseline="0">
                <a:latin typeface="楷体_GB2312" pitchFamily="49" charset="-122"/>
                <a:ea typeface="楷体_GB2312" pitchFamily="49" charset="-122"/>
              </a:rPr>
              <a:t>张拉前的准备 </a:t>
            </a:r>
          </a:p>
        </p:txBody>
      </p:sp>
    </p:spTree>
  </p:cSld>
  <p:clrMapOvr>
    <a:masterClrMapping/>
  </p:clrMapOvr>
  <p:transition>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26" name="Picture 1026" descr="图5"/>
          <p:cNvPicPr>
            <a:picLocks noChangeAspect="1" noChangeArrowheads="1"/>
          </p:cNvPicPr>
          <p:nvPr/>
        </p:nvPicPr>
        <p:blipFill>
          <a:blip r:embed="rId2" cstate="email"/>
          <a:srcRect/>
          <a:stretch>
            <a:fillRect/>
          </a:stretch>
        </p:blipFill>
        <p:spPr bwMode="auto">
          <a:xfrm>
            <a:off x="1371600" y="533400"/>
            <a:ext cx="6400800" cy="5783263"/>
          </a:xfrm>
          <a:prstGeom prst="rect">
            <a:avLst/>
          </a:prstGeom>
          <a:noFill/>
        </p:spPr>
      </p:pic>
      <p:pic>
        <p:nvPicPr>
          <p:cNvPr id="205827" name="Picture 1027"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ChangeArrowheads="1"/>
          </p:cNvSpPr>
          <p:nvPr/>
        </p:nvSpPr>
        <p:spPr bwMode="auto">
          <a:xfrm>
            <a:off x="914400" y="838200"/>
            <a:ext cx="7543800" cy="4953000"/>
          </a:xfrm>
          <a:prstGeom prst="rect">
            <a:avLst/>
          </a:prstGeom>
          <a:noFill/>
          <a:ln w="9525">
            <a:noFill/>
            <a:miter lim="800000"/>
            <a:headEnd/>
            <a:tailEnd/>
          </a:ln>
          <a:effectLst/>
        </p:spPr>
        <p:txBody>
          <a:bodyPr/>
          <a:lstStyle/>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预应力钢筋的接长与冷拉</a:t>
            </a:r>
          </a:p>
          <a:p>
            <a:pPr marL="342900" indent="-342900" algn="just">
              <a:lnSpc>
                <a:spcPct val="15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预应力钢筋一般采用冷拉</a:t>
            </a:r>
            <a:r>
              <a:rPr lang="en-US" altLang="zh-CN" b="0" baseline="0">
                <a:solidFill>
                  <a:schemeClr val="tx1"/>
                </a:solidFill>
                <a:latin typeface="宋体" pitchFamily="2" charset="-122"/>
                <a:ea typeface="宋体" pitchFamily="2" charset="-122"/>
              </a:rPr>
              <a:t>HRB335、HRB400</a:t>
            </a:r>
            <a:r>
              <a:rPr lang="zh-CN" altLang="en-US" b="0" baseline="0">
                <a:solidFill>
                  <a:schemeClr val="tx1"/>
                </a:solidFill>
                <a:latin typeface="宋体" pitchFamily="2" charset="-122"/>
                <a:ea typeface="宋体" pitchFamily="2" charset="-122"/>
              </a:rPr>
              <a:t>和</a:t>
            </a:r>
            <a:r>
              <a:rPr lang="en-US" altLang="zh-CN" b="0" baseline="0">
                <a:solidFill>
                  <a:schemeClr val="tx1"/>
                </a:solidFill>
                <a:latin typeface="宋体" pitchFamily="2" charset="-122"/>
                <a:ea typeface="宋体" pitchFamily="2" charset="-122"/>
              </a:rPr>
              <a:t>RRB400</a:t>
            </a:r>
            <a:r>
              <a:rPr lang="zh-CN" altLang="en-US" b="0" baseline="0">
                <a:solidFill>
                  <a:schemeClr val="tx1"/>
                </a:solidFill>
                <a:latin typeface="宋体" pitchFamily="2" charset="-122"/>
                <a:ea typeface="宋体" pitchFamily="2" charset="-122"/>
              </a:rPr>
              <a:t>热轧钢筋。预应力钢筋的接长及预应力钢筋与螺丝端杆的连接，宜采用对焊连接，且应先焊接后冷拉，以免焊接而降低冷拉后的强度。预应力钢筋的制作，一般有</a:t>
            </a:r>
            <a:r>
              <a:rPr lang="zh-CN" altLang="en-US" b="0" baseline="0">
                <a:latin typeface="宋体" pitchFamily="2" charset="-122"/>
                <a:ea typeface="宋体" pitchFamily="2" charset="-122"/>
              </a:rPr>
              <a:t>对焊</a:t>
            </a:r>
            <a:r>
              <a:rPr lang="zh-CN" altLang="en-US" b="0" baseline="0">
                <a:solidFill>
                  <a:schemeClr val="tx1"/>
                </a:solidFill>
                <a:latin typeface="宋体" pitchFamily="2" charset="-122"/>
                <a:ea typeface="宋体" pitchFamily="2" charset="-122"/>
              </a:rPr>
              <a:t>和</a:t>
            </a:r>
            <a:r>
              <a:rPr lang="zh-CN" altLang="en-US" b="0" baseline="0">
                <a:latin typeface="宋体" pitchFamily="2" charset="-122"/>
                <a:ea typeface="宋体" pitchFamily="2" charset="-122"/>
              </a:rPr>
              <a:t>冷拉</a:t>
            </a:r>
            <a:r>
              <a:rPr lang="zh-CN" altLang="en-US" b="0" baseline="0">
                <a:solidFill>
                  <a:schemeClr val="tx1"/>
                </a:solidFill>
                <a:latin typeface="宋体" pitchFamily="2" charset="-122"/>
                <a:ea typeface="宋体" pitchFamily="2" charset="-122"/>
              </a:rPr>
              <a:t>两道工序。</a:t>
            </a:r>
            <a:r>
              <a:rPr lang="zh-CN" altLang="en-US" b="0" baseline="0">
                <a:solidFill>
                  <a:schemeClr val="tx1"/>
                </a:solidFill>
                <a:latin typeface="Arial" charset="0"/>
                <a:ea typeface="宋体" pitchFamily="2" charset="-122"/>
              </a:rPr>
              <a:t> </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预应力钢筋铺设时，钢筋与钢筋、钢筋与螺丝端杆的连接可采用套筒双拼式连接。</a:t>
            </a:r>
            <a:endParaRPr lang="zh-CN" altLang="en-US" b="0" baseline="0">
              <a:solidFill>
                <a:schemeClr val="tx1"/>
              </a:solidFill>
              <a:latin typeface="Arial" charset="0"/>
              <a:ea typeface="宋体" pitchFamily="2" charset="-122"/>
            </a:endParaRPr>
          </a:p>
        </p:txBody>
      </p:sp>
    </p:spTree>
  </p:cSld>
  <p:clrMapOvr>
    <a:masterClrMapping/>
  </p:clrMapOvr>
  <p:transition>
    <p:rand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1026"/>
          <p:cNvSpPr>
            <a:spLocks noChangeArrowheads="1"/>
          </p:cNvSpPr>
          <p:nvPr/>
        </p:nvSpPr>
        <p:spPr bwMode="auto">
          <a:xfrm>
            <a:off x="990600" y="990600"/>
            <a:ext cx="7467600" cy="4572000"/>
          </a:xfrm>
          <a:prstGeom prst="rect">
            <a:avLst/>
          </a:prstGeom>
          <a:noFill/>
          <a:ln w="9525">
            <a:noFill/>
            <a:miter lim="800000"/>
            <a:headEnd/>
            <a:tailEnd/>
          </a:ln>
          <a:effectLst/>
        </p:spPr>
        <p:txBody>
          <a:bodyPr/>
          <a:lstStyle/>
          <a:p>
            <a:pPr marL="342900" indent="-342900">
              <a:lnSpc>
                <a:spcPct val="15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latin typeface="Arial" charset="0"/>
                <a:ea typeface="宋体" pitchFamily="2" charset="-122"/>
              </a:rPr>
              <a:t>2</a:t>
            </a:r>
            <a:r>
              <a:rPr lang="zh-CN" altLang="en-US" b="0" baseline="0">
                <a:latin typeface="宋体" pitchFamily="2" charset="-122"/>
                <a:ea typeface="宋体" pitchFamily="2" charset="-122"/>
              </a:rPr>
              <a:t>)</a:t>
            </a:r>
            <a:r>
              <a:rPr lang="zh-CN" altLang="en-US" b="0" baseline="0">
                <a:latin typeface="Arial" charset="0"/>
                <a:ea typeface="宋体" pitchFamily="2" charset="-122"/>
              </a:rPr>
              <a:t> </a:t>
            </a:r>
            <a:r>
              <a:rPr lang="zh-CN" altLang="en-US" b="0" baseline="0">
                <a:latin typeface="宋体" pitchFamily="2" charset="-122"/>
                <a:ea typeface="宋体" pitchFamily="2" charset="-122"/>
              </a:rPr>
              <a:t>钢筋（丝）的镦头</a:t>
            </a:r>
            <a:r>
              <a:rPr lang="zh-CN" altLang="en-US" b="0" baseline="0">
                <a:latin typeface="Arial" charset="0"/>
                <a:ea typeface="宋体" pitchFamily="2" charset="-122"/>
              </a:rPr>
              <a:t> </a:t>
            </a:r>
            <a:endParaRPr lang="zh-CN" altLang="en-US" b="0" baseline="0">
              <a:solidFill>
                <a:schemeClr val="tx1"/>
              </a:solidFill>
              <a:latin typeface="Arial" charset="0"/>
              <a:ea typeface="宋体" pitchFamily="2" charset="-122"/>
            </a:endParaRPr>
          </a:p>
          <a:p>
            <a:pPr marL="342900" indent="-342900">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预应力筋（丝）固定端采用镦头夹具锚固时，钢筋（丝）端头要镦粗形成镦粗头。 </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镦头一般有</a:t>
            </a:r>
            <a:r>
              <a:rPr lang="zh-CN" altLang="en-US" b="0" baseline="0">
                <a:solidFill>
                  <a:schemeClr val="tx1"/>
                </a:solidFill>
                <a:latin typeface="宋体" pitchFamily="2" charset="-122"/>
                <a:ea typeface="宋体" pitchFamily="2" charset="-122"/>
              </a:rPr>
              <a:t>热镦和冷镦两种工艺。 </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热镦在手动电焊机上进行，钢筋（丝）端部在喇叭口紫铜模具内，进行</a:t>
            </a:r>
            <a:r>
              <a:rPr lang="zh-CN" altLang="en-US" b="0" baseline="0">
                <a:solidFill>
                  <a:schemeClr val="tx1"/>
                </a:solidFill>
                <a:latin typeface="宋体" pitchFamily="2" charset="-122"/>
                <a:ea typeface="宋体" pitchFamily="2" charset="-122"/>
              </a:rPr>
              <a:t>多次脉冲式通电加热、加压形成镦粗头（</a:t>
            </a:r>
            <a:r>
              <a:rPr lang="zh-CN" altLang="en-US" u="sng" baseline="0">
                <a:solidFill>
                  <a:srgbClr val="00FF00"/>
                </a:solidFill>
                <a:latin typeface="宋体" pitchFamily="2" charset="-122"/>
                <a:ea typeface="宋体" pitchFamily="2" charset="-122"/>
                <a:hlinkClick r:id="rId2" action="ppaction://hlinksldjump"/>
              </a:rPr>
              <a:t>图5.15</a:t>
            </a:r>
            <a:r>
              <a:rPr lang="zh-CN" altLang="en-US" b="0" baseline="0">
                <a:solidFill>
                  <a:schemeClr val="tx1"/>
                </a:solidFill>
                <a:latin typeface="宋体" pitchFamily="2" charset="-122"/>
                <a:ea typeface="宋体" pitchFamily="2" charset="-122"/>
              </a:rPr>
              <a:t>）。 </a:t>
            </a:r>
          </a:p>
        </p:txBody>
      </p:sp>
    </p:spTree>
  </p:cSld>
  <p:clrMapOvr>
    <a:masterClrMapping/>
  </p:clrMapOvr>
  <p:transition>
    <p:random/>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50" name="Picture 1026" descr="图5"/>
          <p:cNvPicPr>
            <a:picLocks noChangeAspect="1" noChangeArrowheads="1"/>
          </p:cNvPicPr>
          <p:nvPr/>
        </p:nvPicPr>
        <p:blipFill>
          <a:blip r:embed="rId2"/>
          <a:srcRect/>
          <a:stretch>
            <a:fillRect/>
          </a:stretch>
        </p:blipFill>
        <p:spPr bwMode="auto">
          <a:xfrm>
            <a:off x="838200" y="990600"/>
            <a:ext cx="7696200" cy="5257800"/>
          </a:xfrm>
          <a:prstGeom prst="rect">
            <a:avLst/>
          </a:prstGeom>
          <a:noFill/>
        </p:spPr>
      </p:pic>
      <p:pic>
        <p:nvPicPr>
          <p:cNvPr id="206851" name="Picture 1027"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ChangeArrowheads="1"/>
          </p:cNvSpPr>
          <p:nvPr/>
        </p:nvSpPr>
        <p:spPr bwMode="auto">
          <a:xfrm>
            <a:off x="914400" y="609600"/>
            <a:ext cx="7010400" cy="5797550"/>
          </a:xfrm>
          <a:prstGeom prst="rect">
            <a:avLst/>
          </a:prstGeom>
          <a:noFill/>
          <a:ln w="9525">
            <a:noFill/>
            <a:miter lim="800000"/>
            <a:headEnd/>
            <a:tailEnd/>
          </a:ln>
          <a:effectLst/>
        </p:spPr>
        <p:txBody>
          <a:bodyPr/>
          <a:lstStyle/>
          <a:p>
            <a:pPr marL="342900" indent="-342900">
              <a:lnSpc>
                <a:spcPct val="13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(3) 预应力筋的张拉力和伸长值的计算</a:t>
            </a:r>
            <a:r>
              <a:rPr lang="zh-CN" altLang="en-US" b="0" baseline="0">
                <a:solidFill>
                  <a:schemeClr val="tx1"/>
                </a:solidFill>
                <a:latin typeface="宋体" pitchFamily="2" charset="-122"/>
                <a:ea typeface="宋体" pitchFamily="2" charset="-122"/>
              </a:rPr>
              <a:t> </a:t>
            </a:r>
          </a:p>
          <a:p>
            <a:pPr marL="342900" indent="-342900" algn="just">
              <a:lnSpc>
                <a:spcPct val="14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控制张拉力：</a:t>
            </a:r>
            <a:r>
              <a:rPr lang="en-US" altLang="zh-CN" sz="2800" b="0" baseline="0">
                <a:solidFill>
                  <a:srgbClr val="FF66FF"/>
                </a:solidFill>
                <a:latin typeface="宋体" pitchFamily="2" charset="-122"/>
                <a:ea typeface="宋体" pitchFamily="2" charset="-122"/>
                <a:cs typeface="Courier New" pitchFamily="49" charset="0"/>
              </a:rPr>
              <a:t>F</a:t>
            </a:r>
            <a:r>
              <a:rPr lang="en-US" altLang="zh-CN" sz="2800" b="0">
                <a:solidFill>
                  <a:srgbClr val="FF66FF"/>
                </a:solidFill>
                <a:latin typeface="宋体" pitchFamily="2" charset="-122"/>
                <a:ea typeface="宋体" pitchFamily="2" charset="-122"/>
                <a:cs typeface="Courier New" pitchFamily="49" charset="0"/>
              </a:rPr>
              <a:t>P</a:t>
            </a:r>
            <a:r>
              <a:rPr lang="en-US" altLang="zh-CN" sz="2800" b="0" baseline="0">
                <a:solidFill>
                  <a:srgbClr val="FF66FF"/>
                </a:solidFill>
                <a:latin typeface="宋体" pitchFamily="2" charset="-122"/>
                <a:ea typeface="宋体" pitchFamily="2" charset="-122"/>
                <a:cs typeface="Courier New" pitchFamily="49" charset="0"/>
              </a:rPr>
              <a:t>=σ</a:t>
            </a:r>
            <a:r>
              <a:rPr lang="en-US" altLang="zh-CN" sz="2800" b="0">
                <a:solidFill>
                  <a:srgbClr val="FF66FF"/>
                </a:solidFill>
                <a:latin typeface="宋体" pitchFamily="2" charset="-122"/>
                <a:ea typeface="宋体" pitchFamily="2" charset="-122"/>
                <a:cs typeface="Courier New" pitchFamily="49" charset="0"/>
              </a:rPr>
              <a:t>con</a:t>
            </a:r>
            <a:r>
              <a:rPr lang="en-US" altLang="zh-CN" sz="2800" b="0" baseline="0">
                <a:solidFill>
                  <a:srgbClr val="FF66FF"/>
                </a:solidFill>
                <a:latin typeface="Courier New"/>
                <a:ea typeface="宋体" pitchFamily="2" charset="-122"/>
                <a:cs typeface="Courier New" pitchFamily="49" charset="0"/>
              </a:rPr>
              <a:t>·</a:t>
            </a:r>
            <a:r>
              <a:rPr lang="en-US" altLang="zh-CN" sz="2800" b="0" baseline="0">
                <a:solidFill>
                  <a:srgbClr val="FF66FF"/>
                </a:solidFill>
                <a:latin typeface="宋体" pitchFamily="2" charset="-122"/>
                <a:ea typeface="宋体" pitchFamily="2" charset="-122"/>
                <a:cs typeface="Courier New" pitchFamily="49" charset="0"/>
              </a:rPr>
              <a:t>A</a:t>
            </a:r>
            <a:r>
              <a:rPr lang="en-US" altLang="zh-CN" sz="2800" b="0">
                <a:solidFill>
                  <a:srgbClr val="FF66FF"/>
                </a:solidFill>
                <a:latin typeface="宋体" pitchFamily="2" charset="-122"/>
                <a:ea typeface="宋体" pitchFamily="2" charset="-122"/>
                <a:cs typeface="Courier New" pitchFamily="49" charset="0"/>
              </a:rPr>
              <a:t>P</a:t>
            </a:r>
            <a:r>
              <a:rPr lang="en-US" altLang="zh-CN" sz="2800" b="0" baseline="0">
                <a:solidFill>
                  <a:srgbClr val="FF66FF"/>
                </a:solidFill>
                <a:latin typeface="Courier New"/>
                <a:ea typeface="宋体" pitchFamily="2" charset="-122"/>
                <a:cs typeface="Courier New" pitchFamily="49" charset="0"/>
              </a:rPr>
              <a:t>·</a:t>
            </a:r>
            <a:r>
              <a:rPr lang="en-US" altLang="zh-CN" sz="2800" b="0" baseline="0">
                <a:solidFill>
                  <a:srgbClr val="FF66FF"/>
                </a:solidFill>
                <a:latin typeface="宋体" pitchFamily="2" charset="-122"/>
                <a:ea typeface="宋体" pitchFamily="2" charset="-122"/>
                <a:cs typeface="Courier New" pitchFamily="49" charset="0"/>
              </a:rPr>
              <a:t>n</a:t>
            </a:r>
            <a:r>
              <a:rPr lang="en-US" altLang="zh-CN" b="0" baseline="0">
                <a:solidFill>
                  <a:schemeClr val="tx1"/>
                </a:solidFill>
                <a:latin typeface="宋体" pitchFamily="2" charset="-122"/>
                <a:ea typeface="宋体" pitchFamily="2" charset="-122"/>
                <a:cs typeface="Courier New" pitchFamily="49" charset="0"/>
              </a:rPr>
              <a:t></a:t>
            </a:r>
          </a:p>
          <a:p>
            <a:pPr marL="342900" indent="-342900" algn="just">
              <a:lnSpc>
                <a:spcPct val="14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超张拉力：</a:t>
            </a:r>
            <a:r>
              <a:rPr lang="en-US" altLang="zh-CN" sz="2800" b="0" baseline="0">
                <a:solidFill>
                  <a:srgbClr val="FF66FF"/>
                </a:solidFill>
                <a:latin typeface="宋体" pitchFamily="2" charset="-122"/>
                <a:ea typeface="宋体" pitchFamily="2" charset="-122"/>
                <a:cs typeface="Courier New" pitchFamily="49" charset="0"/>
              </a:rPr>
              <a:t>F=（103～105）%σ</a:t>
            </a:r>
            <a:r>
              <a:rPr lang="en-US" altLang="zh-CN" sz="2800" b="0">
                <a:solidFill>
                  <a:srgbClr val="FF66FF"/>
                </a:solidFill>
                <a:latin typeface="宋体" pitchFamily="2" charset="-122"/>
                <a:ea typeface="宋体" pitchFamily="2" charset="-122"/>
                <a:cs typeface="Courier New" pitchFamily="49" charset="0"/>
              </a:rPr>
              <a:t>con</a:t>
            </a:r>
            <a:r>
              <a:rPr lang="en-US" altLang="zh-CN" sz="2800" b="0" baseline="0">
                <a:solidFill>
                  <a:srgbClr val="FF66FF"/>
                </a:solidFill>
                <a:latin typeface="Courier New"/>
                <a:ea typeface="宋体" pitchFamily="2" charset="-122"/>
                <a:cs typeface="Courier New" pitchFamily="49" charset="0"/>
              </a:rPr>
              <a:t>·</a:t>
            </a:r>
            <a:r>
              <a:rPr lang="en-US" altLang="zh-CN" sz="2800" b="0" baseline="0">
                <a:solidFill>
                  <a:srgbClr val="FF66FF"/>
                </a:solidFill>
                <a:latin typeface="宋体" pitchFamily="2" charset="-122"/>
                <a:ea typeface="宋体" pitchFamily="2" charset="-122"/>
                <a:cs typeface="Courier New" pitchFamily="49" charset="0"/>
              </a:rPr>
              <a:t>A</a:t>
            </a:r>
            <a:r>
              <a:rPr lang="en-US" altLang="zh-CN" sz="2800" b="0">
                <a:solidFill>
                  <a:srgbClr val="FF66FF"/>
                </a:solidFill>
                <a:latin typeface="宋体" pitchFamily="2" charset="-122"/>
                <a:ea typeface="宋体" pitchFamily="2" charset="-122"/>
                <a:cs typeface="Courier New" pitchFamily="49" charset="0"/>
              </a:rPr>
              <a:t>P</a:t>
            </a:r>
            <a:r>
              <a:rPr lang="en-US" altLang="zh-CN" sz="2800" b="0" baseline="0">
                <a:solidFill>
                  <a:srgbClr val="FF66FF"/>
                </a:solidFill>
                <a:latin typeface="Courier New"/>
                <a:ea typeface="宋体" pitchFamily="2" charset="-122"/>
                <a:cs typeface="Courier New" pitchFamily="49" charset="0"/>
              </a:rPr>
              <a:t>·</a:t>
            </a:r>
            <a:r>
              <a:rPr lang="en-US" altLang="zh-CN" sz="2800" b="0" baseline="0">
                <a:solidFill>
                  <a:srgbClr val="FF66FF"/>
                </a:solidFill>
                <a:latin typeface="宋体" pitchFamily="2" charset="-122"/>
                <a:ea typeface="宋体" pitchFamily="2" charset="-122"/>
                <a:cs typeface="Courier New" pitchFamily="49" charset="0"/>
              </a:rPr>
              <a:t>n</a:t>
            </a:r>
            <a:r>
              <a:rPr lang="en-US" altLang="zh-CN" b="0" baseline="0">
                <a:solidFill>
                  <a:schemeClr val="tx1"/>
                </a:solidFill>
                <a:latin typeface="宋体" pitchFamily="2" charset="-122"/>
                <a:ea typeface="宋体" pitchFamily="2" charset="-122"/>
                <a:cs typeface="Courier New" pitchFamily="49" charset="0"/>
              </a:rPr>
              <a:t></a:t>
            </a:r>
          </a:p>
          <a:p>
            <a:pPr marL="342900" indent="-342900" algn="just">
              <a:lnSpc>
                <a:spcPct val="14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伸长值：</a:t>
            </a:r>
          </a:p>
          <a:p>
            <a:pPr marL="342900" indent="-342900" algn="just">
              <a:lnSpc>
                <a:spcPct val="140000"/>
              </a:lnSpc>
              <a:spcBef>
                <a:spcPct val="20000"/>
              </a:spcBef>
              <a:buClr>
                <a:srgbClr val="FFFF66"/>
              </a:buClr>
              <a:buSzPct val="120000"/>
              <a:buFont typeface="Wingdings" pitchFamily="2" charset="2"/>
              <a:buChar char="§"/>
            </a:pPr>
            <a:endParaRPr lang="zh-CN" altLang="en-US" b="0" baseline="0">
              <a:solidFill>
                <a:schemeClr val="tx1"/>
              </a:solidFill>
              <a:latin typeface="宋体" pitchFamily="2" charset="-122"/>
              <a:ea typeface="宋体" pitchFamily="2" charset="-122"/>
            </a:endParaRPr>
          </a:p>
          <a:p>
            <a:pPr marL="342900" indent="-342900" algn="just">
              <a:lnSpc>
                <a:spcPct val="140000"/>
              </a:lnSpc>
              <a:spcBef>
                <a:spcPct val="20000"/>
              </a:spcBef>
              <a:buClr>
                <a:srgbClr val="FFFF66"/>
              </a:buClr>
              <a:buSzPct val="120000"/>
              <a:buFont typeface="Wingdings" pitchFamily="2" charset="2"/>
              <a:buChar char="§"/>
            </a:pPr>
            <a:endParaRPr lang="zh-CN" altLang="en-US" b="0" baseline="0">
              <a:solidFill>
                <a:schemeClr val="tx1"/>
              </a:solidFill>
              <a:latin typeface="宋体" pitchFamily="2" charset="-122"/>
              <a:ea typeface="宋体" pitchFamily="2" charset="-122"/>
            </a:endParaRPr>
          </a:p>
          <a:p>
            <a:pPr marL="342900" indent="-342900" algn="just">
              <a:lnSpc>
                <a:spcPct val="125000"/>
              </a:lnSpc>
              <a:spcBef>
                <a:spcPct val="5000"/>
              </a:spcBef>
              <a:buClr>
                <a:srgbClr val="FFFF66"/>
              </a:buClr>
              <a:buSzPct val="120000"/>
              <a:buFont typeface="Wingdings" pitchFamily="2" charset="2"/>
              <a:buNone/>
            </a:pPr>
            <a:r>
              <a:rPr lang="zh-CN" altLang="en-US" sz="1800" b="0" baseline="0">
                <a:solidFill>
                  <a:schemeClr val="tx1"/>
                </a:solidFill>
                <a:latin typeface="宋体" pitchFamily="2" charset="-122"/>
                <a:ea typeface="宋体" pitchFamily="2" charset="-122"/>
              </a:rPr>
              <a:t>　　</a:t>
            </a:r>
            <a:r>
              <a:rPr lang="zh-CN" altLang="en-US" sz="2000" b="0" baseline="0">
                <a:solidFill>
                  <a:schemeClr val="tx1"/>
                </a:solidFill>
                <a:latin typeface="宋体" pitchFamily="2" charset="-122"/>
                <a:ea typeface="宋体" pitchFamily="2" charset="-122"/>
                <a:cs typeface="Courier New" pitchFamily="49" charset="0"/>
              </a:rPr>
              <a:t>式中  </a:t>
            </a:r>
            <a:r>
              <a:rPr lang="en-US" altLang="zh-CN" sz="2000" b="0" baseline="0">
                <a:solidFill>
                  <a:schemeClr val="tx1"/>
                </a:solidFill>
                <a:latin typeface="宋体" pitchFamily="2" charset="-122"/>
                <a:ea typeface="宋体" pitchFamily="2" charset="-122"/>
                <a:cs typeface="Courier New" pitchFamily="49" charset="0"/>
              </a:rPr>
              <a:t>σ</a:t>
            </a:r>
            <a:r>
              <a:rPr lang="en-US" altLang="zh-CN" sz="2000" b="0" baseline="-30000">
                <a:solidFill>
                  <a:schemeClr val="tx1"/>
                </a:solidFill>
                <a:latin typeface="宋体" pitchFamily="2" charset="-122"/>
                <a:ea typeface="宋体" pitchFamily="2" charset="-122"/>
                <a:cs typeface="Courier New" pitchFamily="49" charset="0"/>
              </a:rPr>
              <a:t>con</a:t>
            </a:r>
            <a:r>
              <a:rPr lang="en-US" altLang="zh-CN" sz="2000" b="0" baseline="0">
                <a:solidFill>
                  <a:schemeClr val="tx1"/>
                </a:solidFill>
                <a:latin typeface="宋体" pitchFamily="2" charset="-122"/>
                <a:ea typeface="宋体" pitchFamily="2" charset="-122"/>
                <a:cs typeface="Courier New" pitchFamily="49" charset="0"/>
              </a:rPr>
              <a:t></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预应力张拉控制应力，</a:t>
            </a:r>
            <a:r>
              <a:rPr lang="en-US" altLang="zh-CN" sz="2000" b="0" baseline="0">
                <a:solidFill>
                  <a:schemeClr val="tx1"/>
                </a:solidFill>
                <a:latin typeface="宋体" pitchFamily="2" charset="-122"/>
                <a:ea typeface="宋体" pitchFamily="2" charset="-122"/>
                <a:cs typeface="Courier New" pitchFamily="49" charset="0"/>
              </a:rPr>
              <a:t>kN/mm</a:t>
            </a:r>
            <a:r>
              <a:rPr lang="en-US" altLang="zh-CN" sz="2000" b="0" baseline="30000">
                <a:solidFill>
                  <a:schemeClr val="tx1"/>
                </a:solidFill>
                <a:latin typeface="宋体" pitchFamily="2" charset="-122"/>
                <a:ea typeface="宋体" pitchFamily="2" charset="-122"/>
                <a:cs typeface="Courier New" pitchFamily="49" charset="0"/>
              </a:rPr>
              <a:t>2</a:t>
            </a:r>
            <a:r>
              <a:rPr lang="en-US" altLang="zh-CN" sz="2000" b="0" baseline="0">
                <a:solidFill>
                  <a:schemeClr val="tx1"/>
                </a:solidFill>
                <a:latin typeface="宋体" pitchFamily="2" charset="-122"/>
                <a:ea typeface="宋体" pitchFamily="2" charset="-122"/>
                <a:cs typeface="Courier New" pitchFamily="49" charset="0"/>
              </a:rPr>
              <a:t>；</a:t>
            </a:r>
          </a:p>
          <a:p>
            <a:pPr marL="342900" indent="-342900" algn="just">
              <a:lnSpc>
                <a:spcPct val="125000"/>
              </a:lnSpc>
              <a:spcBef>
                <a:spcPct val="5000"/>
              </a:spcBef>
              <a:buClr>
                <a:srgbClr val="FFFF66"/>
              </a:buClr>
              <a:buSzPct val="120000"/>
              <a:buFont typeface="Wingdings" pitchFamily="2" charset="2"/>
              <a:buNone/>
            </a:pPr>
            <a:r>
              <a:rPr lang="en-US" altLang="zh-CN" sz="2000" b="0" baseline="0">
                <a:solidFill>
                  <a:schemeClr val="tx1"/>
                </a:solidFill>
                <a:latin typeface="宋体" pitchFamily="2" charset="-122"/>
                <a:ea typeface="宋体" pitchFamily="2" charset="-122"/>
              </a:rPr>
              <a:t>　　</a:t>
            </a:r>
            <a:r>
              <a:rPr lang="en-US" altLang="zh-CN" sz="2000" b="0" baseline="0">
                <a:solidFill>
                  <a:schemeClr val="tx1"/>
                </a:solidFill>
                <a:latin typeface="宋体" pitchFamily="2" charset="-122"/>
                <a:ea typeface="宋体" pitchFamily="2" charset="-122"/>
                <a:cs typeface="Courier New" pitchFamily="49" charset="0"/>
              </a:rPr>
              <a:t>    A</a:t>
            </a:r>
            <a:r>
              <a:rPr lang="en-US" altLang="zh-CN" sz="2000" b="0" baseline="-30000">
                <a:solidFill>
                  <a:schemeClr val="tx1"/>
                </a:solidFill>
                <a:latin typeface="宋体" pitchFamily="2" charset="-122"/>
                <a:ea typeface="宋体" pitchFamily="2" charset="-122"/>
                <a:cs typeface="Courier New" pitchFamily="49" charset="0"/>
              </a:rPr>
              <a:t>P</a:t>
            </a:r>
            <a:r>
              <a:rPr lang="en-US" altLang="zh-CN" sz="2000" b="0" baseline="0">
                <a:solidFill>
                  <a:schemeClr val="tx1"/>
                </a:solidFill>
                <a:latin typeface="宋体" pitchFamily="2" charset="-122"/>
                <a:ea typeface="宋体" pitchFamily="2" charset="-122"/>
                <a:cs typeface="Courier New" pitchFamily="49" charset="0"/>
              </a:rPr>
              <a:t> </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预应力筋截面面积，</a:t>
            </a:r>
            <a:r>
              <a:rPr lang="en-US" altLang="zh-CN" sz="2000" b="0" baseline="0">
                <a:solidFill>
                  <a:schemeClr val="tx1"/>
                </a:solidFill>
                <a:latin typeface="宋体" pitchFamily="2" charset="-122"/>
                <a:ea typeface="宋体" pitchFamily="2" charset="-122"/>
                <a:cs typeface="Courier New" pitchFamily="49" charset="0"/>
              </a:rPr>
              <a:t>mm</a:t>
            </a:r>
            <a:r>
              <a:rPr lang="en-US" altLang="zh-CN" sz="2000" b="0" baseline="30000">
                <a:solidFill>
                  <a:schemeClr val="tx1"/>
                </a:solidFill>
                <a:latin typeface="宋体" pitchFamily="2" charset="-122"/>
                <a:ea typeface="宋体" pitchFamily="2" charset="-122"/>
                <a:cs typeface="Courier New" pitchFamily="49" charset="0"/>
              </a:rPr>
              <a:t>2</a:t>
            </a:r>
            <a:r>
              <a:rPr lang="en-US" altLang="zh-CN" sz="2000" b="0" baseline="0">
                <a:solidFill>
                  <a:schemeClr val="tx1"/>
                </a:solidFill>
                <a:latin typeface="宋体" pitchFamily="2" charset="-122"/>
                <a:ea typeface="宋体" pitchFamily="2" charset="-122"/>
                <a:cs typeface="Courier New" pitchFamily="49" charset="0"/>
              </a:rPr>
              <a:t>；</a:t>
            </a:r>
          </a:p>
          <a:p>
            <a:pPr marL="342900" indent="-342900" algn="just">
              <a:lnSpc>
                <a:spcPct val="125000"/>
              </a:lnSpc>
              <a:spcBef>
                <a:spcPct val="5000"/>
              </a:spcBef>
              <a:buClr>
                <a:srgbClr val="FFFF66"/>
              </a:buClr>
              <a:buSzPct val="120000"/>
              <a:buFont typeface="Wingdings" pitchFamily="2" charset="2"/>
              <a:buNone/>
            </a:pPr>
            <a:r>
              <a:rPr lang="en-US" altLang="zh-CN" sz="2000" b="0" baseline="0">
                <a:solidFill>
                  <a:schemeClr val="tx1"/>
                </a:solidFill>
                <a:latin typeface="宋体" pitchFamily="2" charset="-122"/>
                <a:ea typeface="宋体" pitchFamily="2" charset="-122"/>
              </a:rPr>
              <a:t>　　　</a:t>
            </a:r>
            <a:r>
              <a:rPr lang="en-US" altLang="zh-CN" sz="2000" b="0" baseline="0">
                <a:solidFill>
                  <a:schemeClr val="tx1"/>
                </a:solidFill>
                <a:latin typeface="宋体" pitchFamily="2" charset="-122"/>
                <a:ea typeface="宋体" pitchFamily="2" charset="-122"/>
                <a:cs typeface="Courier New" pitchFamily="49" charset="0"/>
              </a:rPr>
              <a:t>    n  </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同时张拉预应力筋的根数；</a:t>
            </a:r>
          </a:p>
          <a:p>
            <a:pPr marL="342900" indent="-342900" algn="just">
              <a:lnSpc>
                <a:spcPct val="125000"/>
              </a:lnSpc>
              <a:spcBef>
                <a:spcPct val="5000"/>
              </a:spcBef>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rPr>
              <a:t>　　</a:t>
            </a:r>
            <a:r>
              <a:rPr lang="zh-CN" altLang="en-US" sz="2000" b="0" baseline="0">
                <a:solidFill>
                  <a:schemeClr val="tx1"/>
                </a:solidFill>
                <a:latin typeface="宋体" pitchFamily="2" charset="-122"/>
                <a:ea typeface="宋体" pitchFamily="2" charset="-122"/>
                <a:cs typeface="Courier New" pitchFamily="49" charset="0"/>
              </a:rPr>
              <a:t>    </a:t>
            </a:r>
            <a:r>
              <a:rPr lang="en-US" altLang="zh-CN" sz="2000" b="0" baseline="0">
                <a:solidFill>
                  <a:schemeClr val="tx1"/>
                </a:solidFill>
                <a:latin typeface="宋体" pitchFamily="2" charset="-122"/>
                <a:ea typeface="宋体" pitchFamily="2" charset="-122"/>
                <a:cs typeface="Courier New" pitchFamily="49" charset="0"/>
              </a:rPr>
              <a:t>E</a:t>
            </a:r>
            <a:r>
              <a:rPr lang="en-US" altLang="zh-CN" sz="2000" b="0" baseline="-30000">
                <a:solidFill>
                  <a:schemeClr val="tx1"/>
                </a:solidFill>
                <a:latin typeface="宋体" pitchFamily="2" charset="-122"/>
                <a:ea typeface="宋体" pitchFamily="2" charset="-122"/>
                <a:cs typeface="Courier New" pitchFamily="49" charset="0"/>
              </a:rPr>
              <a:t>S</a:t>
            </a:r>
            <a:r>
              <a:rPr lang="en-US" altLang="zh-CN" sz="2000" b="0" baseline="0">
                <a:solidFill>
                  <a:schemeClr val="tx1"/>
                </a:solidFill>
                <a:latin typeface="宋体" pitchFamily="2" charset="-122"/>
                <a:ea typeface="宋体" pitchFamily="2" charset="-122"/>
                <a:cs typeface="Courier New" pitchFamily="49" charset="0"/>
              </a:rPr>
              <a:t> </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预应力筋的弹性模量，</a:t>
            </a:r>
            <a:r>
              <a:rPr lang="en-US" altLang="zh-CN" sz="2000" b="0" baseline="0">
                <a:solidFill>
                  <a:schemeClr val="tx1"/>
                </a:solidFill>
                <a:latin typeface="宋体" pitchFamily="2" charset="-122"/>
                <a:ea typeface="宋体" pitchFamily="2" charset="-122"/>
                <a:cs typeface="Courier New" pitchFamily="49" charset="0"/>
              </a:rPr>
              <a:t>kN/mm</a:t>
            </a:r>
            <a:r>
              <a:rPr lang="en-US" altLang="zh-CN" sz="2000" b="0" baseline="30000">
                <a:solidFill>
                  <a:schemeClr val="tx1"/>
                </a:solidFill>
                <a:latin typeface="宋体" pitchFamily="2" charset="-122"/>
                <a:ea typeface="宋体" pitchFamily="2" charset="-122"/>
                <a:cs typeface="Courier New" pitchFamily="49" charset="0"/>
              </a:rPr>
              <a:t>2</a:t>
            </a:r>
            <a:r>
              <a:rPr lang="en-US" altLang="zh-CN" sz="2000" b="0" baseline="0">
                <a:solidFill>
                  <a:schemeClr val="tx1"/>
                </a:solidFill>
                <a:latin typeface="宋体" pitchFamily="2" charset="-122"/>
                <a:ea typeface="宋体" pitchFamily="2" charset="-122"/>
                <a:cs typeface="Courier New" pitchFamily="49" charset="0"/>
              </a:rPr>
              <a:t>；</a:t>
            </a:r>
          </a:p>
          <a:p>
            <a:pPr marL="342900" indent="-342900" algn="just">
              <a:lnSpc>
                <a:spcPct val="125000"/>
              </a:lnSpc>
              <a:spcBef>
                <a:spcPct val="5000"/>
              </a:spcBef>
              <a:buClr>
                <a:srgbClr val="FFFF66"/>
              </a:buClr>
              <a:buSzPct val="120000"/>
              <a:buFont typeface="Wingdings" pitchFamily="2" charset="2"/>
              <a:buNone/>
            </a:pPr>
            <a:r>
              <a:rPr lang="en-US" altLang="zh-CN" sz="2000" b="0" baseline="0">
                <a:solidFill>
                  <a:schemeClr val="tx1"/>
                </a:solidFill>
                <a:latin typeface="宋体" pitchFamily="2" charset="-122"/>
                <a:ea typeface="宋体" pitchFamily="2" charset="-122"/>
              </a:rPr>
              <a:t> 　　   L</a:t>
            </a:r>
            <a:r>
              <a:rPr lang="en-US" altLang="zh-CN" sz="2000" b="0" baseline="0">
                <a:solidFill>
                  <a:schemeClr val="tx1"/>
                </a:solidFill>
                <a:latin typeface="Times New Roman"/>
                <a:ea typeface="宋体" pitchFamily="2" charset="-122"/>
              </a:rPr>
              <a:t>—</a:t>
            </a:r>
            <a:r>
              <a:rPr lang="zh-CN" altLang="en-US" sz="2000" b="0" baseline="0">
                <a:solidFill>
                  <a:schemeClr val="tx1"/>
                </a:solidFill>
                <a:latin typeface="宋体" pitchFamily="2" charset="-122"/>
                <a:ea typeface="宋体" pitchFamily="2" charset="-122"/>
              </a:rPr>
              <a:t>预应力筋的长度，</a:t>
            </a:r>
            <a:r>
              <a:rPr lang="en-US" altLang="zh-CN" sz="2000" b="0" baseline="0">
                <a:solidFill>
                  <a:schemeClr val="tx1"/>
                </a:solidFill>
                <a:latin typeface="宋体" pitchFamily="2" charset="-122"/>
                <a:ea typeface="宋体" pitchFamily="2" charset="-122"/>
              </a:rPr>
              <a:t>mm。 </a:t>
            </a:r>
            <a:endParaRPr lang="zh-CN" altLang="en-US" sz="2000" b="0" baseline="0">
              <a:solidFill>
                <a:schemeClr val="tx1"/>
              </a:solidFill>
              <a:latin typeface="宋体" pitchFamily="2" charset="-122"/>
              <a:ea typeface="宋体" pitchFamily="2" charset="-122"/>
            </a:endParaRPr>
          </a:p>
        </p:txBody>
      </p:sp>
      <p:graphicFrame>
        <p:nvGraphicFramePr>
          <p:cNvPr id="249856" name="Object 0"/>
          <p:cNvGraphicFramePr>
            <a:graphicFrameLocks noChangeAspect="1"/>
          </p:cNvGraphicFramePr>
          <p:nvPr/>
        </p:nvGraphicFramePr>
        <p:xfrm>
          <a:off x="2819400" y="2743200"/>
          <a:ext cx="2209800" cy="1252538"/>
        </p:xfrm>
        <a:graphic>
          <a:graphicData uri="http://schemas.openxmlformats.org/presentationml/2006/ole">
            <p:oleObj spid="_x0000_s249856" name="Equation" r:id="rId3" imgW="761760" imgH="431640" progId="">
              <p:embed/>
            </p:oleObj>
          </a:graphicData>
        </a:graphic>
      </p:graphicFrame>
    </p:spTree>
  </p:cSld>
  <p:clrMapOvr>
    <a:masterClrMapping/>
  </p:clrMapOvr>
  <p:transition>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ChangeArrowheads="1"/>
          </p:cNvSpPr>
          <p:nvPr/>
        </p:nvSpPr>
        <p:spPr bwMode="auto">
          <a:xfrm>
            <a:off x="609600" y="228600"/>
            <a:ext cx="8001000" cy="6096000"/>
          </a:xfrm>
          <a:prstGeom prst="rect">
            <a:avLst/>
          </a:prstGeom>
          <a:noFill/>
          <a:ln w="9525">
            <a:noFill/>
            <a:miter lim="800000"/>
            <a:headEnd/>
            <a:tailEnd/>
          </a:ln>
          <a:effectLst/>
        </p:spPr>
        <p:txBody>
          <a:bodyPr/>
          <a:lstStyle/>
          <a:p>
            <a:pPr marL="342900" indent="-342900">
              <a:lnSpc>
                <a:spcPct val="13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latin typeface="Arial" charset="0"/>
                <a:ea typeface="宋体" pitchFamily="2" charset="-122"/>
              </a:rPr>
              <a:t>4</a:t>
            </a:r>
            <a:r>
              <a:rPr lang="zh-CN" altLang="en-US" b="0" baseline="0">
                <a:latin typeface="宋体" pitchFamily="2" charset="-122"/>
                <a:ea typeface="宋体" pitchFamily="2" charset="-122"/>
              </a:rPr>
              <a:t>）</a:t>
            </a:r>
            <a:r>
              <a:rPr lang="zh-CN" altLang="en-US" b="0" baseline="0">
                <a:latin typeface="Arial" charset="0"/>
                <a:ea typeface="宋体" pitchFamily="2" charset="-122"/>
              </a:rPr>
              <a:t> </a:t>
            </a:r>
            <a:r>
              <a:rPr lang="zh-CN" altLang="en-US" b="0" baseline="0">
                <a:latin typeface="宋体" pitchFamily="2" charset="-122"/>
                <a:ea typeface="宋体" pitchFamily="2" charset="-122"/>
              </a:rPr>
              <a:t>张拉机具设备及仪表定期维护和校验</a:t>
            </a:r>
            <a:r>
              <a:rPr lang="zh-CN" altLang="en-US" b="0" baseline="0">
                <a:latin typeface="Arial" charset="0"/>
                <a:ea typeface="宋体" pitchFamily="2" charset="-122"/>
              </a:rPr>
              <a:t> </a:t>
            </a:r>
            <a:endParaRPr lang="zh-CN" altLang="en-US" b="0" baseline="0">
              <a:solidFill>
                <a:schemeClr val="tx1"/>
              </a:solidFill>
              <a:latin typeface="Arial" charset="0"/>
              <a:ea typeface="宋体" pitchFamily="2" charset="-122"/>
            </a:endParaRPr>
          </a:p>
          <a:p>
            <a:pPr marL="342900" indent="-342900" algn="just">
              <a:lnSpc>
                <a:spcPct val="13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cs typeface="Courier New" pitchFamily="49" charset="0"/>
              </a:rPr>
              <a:t>张拉设备应配套校验，以确定张拉力与仪表读数的关系曲线，保证张拉力的准确，每半年校</a:t>
            </a:r>
            <a:r>
              <a:rPr lang="zh-CN" altLang="en-US" b="0" baseline="0">
                <a:solidFill>
                  <a:schemeClr val="tx1"/>
                </a:solidFill>
                <a:latin typeface="宋体" pitchFamily="2" charset="-122"/>
                <a:ea typeface="宋体" pitchFamily="2" charset="-122"/>
              </a:rPr>
              <a:t>验一次。设备出现反常现象或检修后应重新校验。张拉设备宜定岗负责，专人专用。 </a:t>
            </a:r>
          </a:p>
          <a:p>
            <a:pPr marL="342900" indent="-342900" algn="just">
              <a:lnSpc>
                <a:spcPct val="13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（5） 预应力筋（丝）的铺设 </a:t>
            </a:r>
          </a:p>
          <a:p>
            <a:pPr marL="342900" indent="-342900" algn="just">
              <a:lnSpc>
                <a:spcPct val="13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长线台座面（或胎模）在铺放钢丝前，应清扫并涂刷隔离剂。一般涂刷皂角水溶性隔离剂，易干燥，污染钢筋易清除。涂刷均匀不得漏涂，待其干燥后，铺设预应力筋，一端用夹具锚固在台座横梁的定位承力板上，另一端卡在台座张拉端的承力板上待张拉。在生产过程中，应防止雨水或养护水冲刷掉台面隔离剂。 </a:t>
            </a:r>
          </a:p>
        </p:txBody>
      </p:sp>
    </p:spTree>
  </p:cSld>
  <p:clrMapOvr>
    <a:masterClrMapping/>
  </p:clrMapOvr>
  <p:transition>
    <p:rand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ChangeArrowheads="1"/>
          </p:cNvSpPr>
          <p:nvPr/>
        </p:nvSpPr>
        <p:spPr bwMode="auto">
          <a:xfrm>
            <a:off x="609600" y="228600"/>
            <a:ext cx="8001000" cy="6019800"/>
          </a:xfrm>
          <a:prstGeom prst="rect">
            <a:avLst/>
          </a:prstGeom>
          <a:noFill/>
          <a:ln w="9525">
            <a:noFill/>
            <a:miter lim="800000"/>
            <a:headEnd/>
            <a:tailEnd/>
          </a:ln>
          <a:effectLst/>
        </p:spPr>
        <p:txBody>
          <a:bodyPr/>
          <a:lstStyle/>
          <a:p>
            <a:pPr marL="342900" indent="-342900">
              <a:lnSpc>
                <a:spcPct val="14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latin typeface="Arial" charset="0"/>
                <a:ea typeface="宋体" pitchFamily="2" charset="-122"/>
              </a:rPr>
              <a:t>2</a:t>
            </a:r>
            <a:r>
              <a:rPr lang="zh-CN" altLang="en-US" b="0" baseline="0">
                <a:latin typeface="宋体" pitchFamily="2" charset="-122"/>
                <a:ea typeface="宋体" pitchFamily="2" charset="-122"/>
              </a:rPr>
              <a:t>）</a:t>
            </a:r>
            <a:r>
              <a:rPr lang="zh-CN" altLang="en-US" b="0" baseline="0">
                <a:latin typeface="Arial" charset="0"/>
                <a:ea typeface="宋体" pitchFamily="2" charset="-122"/>
              </a:rPr>
              <a:t> </a:t>
            </a:r>
            <a:r>
              <a:rPr lang="zh-CN" altLang="en-US" b="0" baseline="0">
                <a:latin typeface="宋体" pitchFamily="2" charset="-122"/>
                <a:ea typeface="宋体" pitchFamily="2" charset="-122"/>
              </a:rPr>
              <a:t>预应力筋张拉注意事项</a:t>
            </a:r>
            <a:r>
              <a:rPr lang="zh-CN" altLang="en-US" b="0" baseline="0">
                <a:latin typeface="Arial" charset="0"/>
                <a:ea typeface="宋体" pitchFamily="2" charset="-122"/>
              </a:rPr>
              <a:t> </a:t>
            </a:r>
            <a:endParaRPr lang="zh-CN" altLang="en-US" b="0" baseline="0">
              <a:solidFill>
                <a:schemeClr val="tx1"/>
              </a:solidFill>
              <a:latin typeface="Arial" charset="0"/>
              <a:ea typeface="宋体" pitchFamily="2" charset="-122"/>
            </a:endParaRPr>
          </a:p>
          <a:p>
            <a:pPr marL="342900" indent="-342900">
              <a:lnSpc>
                <a:spcPct val="14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为避免台座承受过大的偏心力，应先张拉靠近台座截面重心处的预应力筋。 </a:t>
            </a:r>
          </a:p>
          <a:p>
            <a:pPr marL="342900" indent="-342900">
              <a:lnSpc>
                <a:spcPct val="14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钢质锥形夹具锚固时，敲击锥塞或楔块应先轻后重，同时倒开张拉设备并放松预应力筋，两者应密切配合，既要减少钢丝滑移，又要防止锤击力过大导致钢丝在锚固夹具处断裂。 </a:t>
            </a:r>
          </a:p>
          <a:p>
            <a:pPr marL="342900" indent="-342900">
              <a:lnSpc>
                <a:spcPct val="14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对重要结构构件（如吊车梁、屋架等）的预应力筋，用应力控制方法张拉时，应校核预应力筋的伸长值。</a:t>
            </a:r>
          </a:p>
          <a:p>
            <a:pPr marL="342900" indent="-342900">
              <a:lnSpc>
                <a:spcPct val="14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同时张拉多根预应力钢丝时，应预先调整初应力（10%</a:t>
            </a:r>
            <a:r>
              <a:rPr lang="en-US" altLang="zh-CN" b="0" baseline="0">
                <a:solidFill>
                  <a:schemeClr val="tx1"/>
                </a:solidFill>
                <a:latin typeface="宋体" pitchFamily="2" charset="-122"/>
                <a:ea typeface="宋体" pitchFamily="2" charset="-122"/>
              </a:rPr>
              <a:t>σ</a:t>
            </a:r>
            <a:r>
              <a:rPr lang="en-US" altLang="zh-CN" b="0">
                <a:solidFill>
                  <a:schemeClr val="tx1"/>
                </a:solidFill>
                <a:latin typeface="宋体" pitchFamily="2" charset="-122"/>
                <a:ea typeface="宋体" pitchFamily="2" charset="-122"/>
              </a:rPr>
              <a:t>con</a:t>
            </a:r>
            <a:r>
              <a:rPr lang="en-US" altLang="zh-CN" b="0" baseline="0">
                <a:solidFill>
                  <a:schemeClr val="tx1"/>
                </a:solidFill>
                <a:latin typeface="宋体" pitchFamily="2" charset="-122"/>
                <a:ea typeface="宋体" pitchFamily="2" charset="-122"/>
              </a:rPr>
              <a:t>），</a:t>
            </a:r>
            <a:r>
              <a:rPr lang="zh-CN" altLang="en-US" b="0" baseline="0">
                <a:solidFill>
                  <a:schemeClr val="tx1"/>
                </a:solidFill>
                <a:latin typeface="宋体" pitchFamily="2" charset="-122"/>
                <a:ea typeface="宋体" pitchFamily="2" charset="-122"/>
              </a:rPr>
              <a:t>使其相互之间的应力一致。 </a:t>
            </a:r>
          </a:p>
        </p:txBody>
      </p:sp>
    </p:spTree>
  </p:cSld>
  <p:clrMapOvr>
    <a:masterClrMapping/>
  </p:clrMapOvr>
  <p:transition>
    <p:random/>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ChangeArrowheads="1"/>
          </p:cNvSpPr>
          <p:nvPr/>
        </p:nvSpPr>
        <p:spPr bwMode="auto">
          <a:xfrm>
            <a:off x="914400" y="1143000"/>
            <a:ext cx="7467600" cy="4876800"/>
          </a:xfrm>
          <a:prstGeom prst="rect">
            <a:avLst/>
          </a:prstGeom>
          <a:noFill/>
          <a:ln w="9525">
            <a:noFill/>
            <a:miter lim="800000"/>
            <a:headEnd/>
            <a:tailEnd/>
          </a:ln>
          <a:effectLst/>
        </p:spPr>
        <p:txBody>
          <a:bodyPr/>
          <a:lstStyle/>
          <a:p>
            <a:pPr marL="342900" indent="-342900">
              <a:lnSpc>
                <a:spcPct val="15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latin typeface="Arial" charset="0"/>
                <a:ea typeface="宋体" pitchFamily="2" charset="-122"/>
              </a:rPr>
              <a:t>1</a:t>
            </a:r>
            <a:r>
              <a:rPr lang="zh-CN" altLang="en-US" b="0" baseline="0">
                <a:latin typeface="宋体" pitchFamily="2" charset="-122"/>
                <a:ea typeface="宋体" pitchFamily="2" charset="-122"/>
              </a:rPr>
              <a:t>）</a:t>
            </a:r>
            <a:r>
              <a:rPr lang="zh-CN" altLang="en-US" b="0" baseline="0">
                <a:latin typeface="Arial" charset="0"/>
                <a:ea typeface="宋体" pitchFamily="2" charset="-122"/>
              </a:rPr>
              <a:t> </a:t>
            </a:r>
            <a:r>
              <a:rPr lang="zh-CN" altLang="en-US" b="0" baseline="0">
                <a:latin typeface="宋体" pitchFamily="2" charset="-122"/>
                <a:ea typeface="宋体" pitchFamily="2" charset="-122"/>
              </a:rPr>
              <a:t>张拉前的准备</a:t>
            </a:r>
            <a:r>
              <a:rPr lang="zh-CN" altLang="en-US" b="0" baseline="0">
                <a:latin typeface="Arial" charset="0"/>
                <a:ea typeface="宋体" pitchFamily="2" charset="-122"/>
              </a:rPr>
              <a:t> </a:t>
            </a:r>
            <a:endParaRPr lang="zh-CN" altLang="en-US" b="0" baseline="0">
              <a:solidFill>
                <a:schemeClr val="tx1"/>
              </a:solidFill>
              <a:latin typeface="Arial" charset="0"/>
              <a:ea typeface="宋体" pitchFamily="2" charset="-122"/>
            </a:endParaRPr>
          </a:p>
          <a:p>
            <a:pPr marL="342900" indent="-342900">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检查预应力筋的品种、级别、规格、数量（排数、根数）是否符合设计要求。 </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预应力筋的外观质量应全数检查，预应力筋应符合展开后平顺，没有弯折，表面无裂纹</a:t>
            </a:r>
            <a:r>
              <a:rPr lang="zh-CN" altLang="en-US" b="0" baseline="0">
                <a:solidFill>
                  <a:schemeClr val="tx1"/>
                </a:solidFill>
                <a:latin typeface="宋体" pitchFamily="2" charset="-122"/>
                <a:ea typeface="宋体" pitchFamily="2" charset="-122"/>
              </a:rPr>
              <a:t>、小刺、机械损伤、氧化铁皮和油污等。</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张拉设备是否完好，测力装置是否校核准确。  </a:t>
            </a:r>
            <a:endParaRPr lang="zh-CN" altLang="en-US" b="0" baseline="0">
              <a:solidFill>
                <a:schemeClr val="tx1"/>
              </a:solidFill>
              <a:latin typeface="Arial" charset="0"/>
              <a:ea typeface="宋体" pitchFamily="2" charset="-122"/>
            </a:endParaRP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横梁、定位承力板是否贴合及严密稳固。 </a:t>
            </a:r>
          </a:p>
        </p:txBody>
      </p:sp>
      <p:sp>
        <p:nvSpPr>
          <p:cNvPr id="153603" name="Text Box 3">
            <a:hlinkClick r:id="" action="ppaction://hlinkshowjump?jump=nextslide"/>
          </p:cNvPr>
          <p:cNvSpPr txBox="1">
            <a:spLocks noChangeArrowheads="1"/>
          </p:cNvSpPr>
          <p:nvPr/>
        </p:nvSpPr>
        <p:spPr bwMode="auto">
          <a:xfrm>
            <a:off x="609600" y="533400"/>
            <a:ext cx="50292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5.1.2.4　</a:t>
            </a:r>
            <a:r>
              <a:rPr lang="zh-CN" altLang="en-US" sz="2800" baseline="0">
                <a:latin typeface="楷体_GB2312" pitchFamily="49" charset="-122"/>
                <a:ea typeface="楷体_GB2312" pitchFamily="49" charset="-122"/>
              </a:rPr>
              <a:t>预应力筋的张拉 </a:t>
            </a:r>
          </a:p>
        </p:txBody>
      </p:sp>
    </p:spTree>
  </p:cSld>
  <p:clrMapOvr>
    <a:masterClrMapping/>
  </p:clrMapOvr>
  <p:transition>
    <p:random/>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ChangeArrowheads="1"/>
          </p:cNvSpPr>
          <p:nvPr/>
        </p:nvSpPr>
        <p:spPr bwMode="auto">
          <a:xfrm>
            <a:off x="914400" y="685800"/>
            <a:ext cx="7543800" cy="5410200"/>
          </a:xfrm>
          <a:prstGeom prst="rect">
            <a:avLst/>
          </a:prstGeom>
          <a:noFill/>
          <a:ln w="9525">
            <a:noFill/>
            <a:miter lim="800000"/>
            <a:headEnd/>
            <a:tailEnd/>
          </a:ln>
          <a:effectLst/>
        </p:spPr>
        <p:txBody>
          <a:bodyPr/>
          <a:lstStyle/>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预应力筋张拉后，对设计位置的偏差不得大于5</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也不得大于构件截面最短边长的4%。</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在浇筑混凝土前发生断裂或滑脱的预应力筋必须予以更换。</a:t>
            </a:r>
          </a:p>
          <a:p>
            <a:pPr marL="342900" indent="-342900"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张拉、锚固预应力筋应专人操作，实行岗位责任制，并做好预应力筋张拉记录。</a:t>
            </a:r>
          </a:p>
          <a:p>
            <a:pPr marL="342900" indent="-342900">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在已张拉钢筋（丝）上进行绑扎钢筋、安装预埋铁件、支承安装模板等操作时，要防止踩踏、敲击或碰撞钢丝。 </a:t>
            </a:r>
          </a:p>
        </p:txBody>
      </p:sp>
    </p:spTree>
  </p:cSld>
  <p:clrMapOvr>
    <a:masterClrMapping/>
  </p:clrMapOvr>
  <p:transition>
    <p:random/>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70" name="Rectangle 38"/>
          <p:cNvSpPr>
            <a:spLocks noChangeArrowheads="1"/>
          </p:cNvSpPr>
          <p:nvPr/>
        </p:nvSpPr>
        <p:spPr bwMode="auto">
          <a:xfrm>
            <a:off x="762000" y="838200"/>
            <a:ext cx="7772400" cy="5638800"/>
          </a:xfrm>
          <a:prstGeom prst="rect">
            <a:avLst/>
          </a:prstGeom>
          <a:noFill/>
          <a:ln w="9525">
            <a:noFill/>
            <a:miter lim="800000"/>
            <a:headEnd/>
            <a:tailEnd/>
          </a:ln>
          <a:effectLst/>
        </p:spPr>
        <p:txBody>
          <a:bodyPr/>
          <a:lstStyle/>
          <a:p>
            <a:pPr marL="342900" indent="-342900" algn="just">
              <a:lnSpc>
                <a:spcPct val="135000"/>
              </a:lnSpc>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混凝土的收缩是水泥浆在硬化过程中脱水密结和形成的毛细孔压缩的结果。</a:t>
            </a:r>
            <a:r>
              <a:rPr lang="zh-CN" altLang="en-US" b="0" baseline="0">
                <a:solidFill>
                  <a:schemeClr val="tx1"/>
                </a:solidFill>
                <a:latin typeface="宋体" pitchFamily="2" charset="-122"/>
                <a:ea typeface="宋体" pitchFamily="2" charset="-122"/>
                <a:cs typeface="Courier New" pitchFamily="49" charset="0"/>
              </a:rPr>
              <a:t> </a:t>
            </a:r>
          </a:p>
          <a:p>
            <a:pPr marL="342900" indent="-342900" algn="just">
              <a:lnSpc>
                <a:spcPct val="135000"/>
              </a:lnSpc>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混凝土的徐变是</a:t>
            </a:r>
            <a:r>
              <a:rPr lang="zh-CN" altLang="en-US" b="0" baseline="0">
                <a:solidFill>
                  <a:schemeClr val="tx1"/>
                </a:solidFill>
                <a:latin typeface="宋体" pitchFamily="2" charset="-122"/>
                <a:ea typeface="宋体" pitchFamily="2" charset="-122"/>
              </a:rPr>
              <a:t>荷载长期作用下混凝土的塑性变形，因水泥石内凝胶体的存在而产生。 </a:t>
            </a:r>
          </a:p>
          <a:p>
            <a:pPr marL="342900" indent="-342900" algn="just">
              <a:lnSpc>
                <a:spcPct val="135000"/>
              </a:lnSpc>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为了减少混凝土的收缩和徐变引起的预应力损失，在确定混凝土配合比时，应优先选用干缩性小的水泥，采用低</a:t>
            </a:r>
            <a:r>
              <a:rPr lang="zh-CN" altLang="en-US" b="0" baseline="0">
                <a:solidFill>
                  <a:schemeClr val="tx1"/>
                </a:solidFill>
                <a:latin typeface="宋体" pitchFamily="2" charset="-122"/>
                <a:ea typeface="宋体" pitchFamily="2" charset="-122"/>
              </a:rPr>
              <a:t>水灰比，控制水泥用量，对骨料采取良好的级配等技术措施。</a:t>
            </a:r>
          </a:p>
          <a:p>
            <a:pPr marL="342900" indent="-342900" algn="just">
              <a:lnSpc>
                <a:spcPct val="135000"/>
              </a:lnSpc>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预应力钢丝张拉、绑扎钢筋、预埋铁件安装及立模工作完成后，应立即浇筑混凝土，每条生产线应一次连续浇筑完成。</a:t>
            </a:r>
            <a:endParaRPr lang="zh-CN" altLang="en-US" b="0" baseline="0">
              <a:solidFill>
                <a:schemeClr val="tx1"/>
              </a:solidFill>
              <a:latin typeface="宋体" pitchFamily="2" charset="-122"/>
              <a:ea typeface="宋体" pitchFamily="2" charset="-122"/>
            </a:endParaRPr>
          </a:p>
        </p:txBody>
      </p:sp>
      <p:sp>
        <p:nvSpPr>
          <p:cNvPr id="146471" name="Text Box 39">
            <a:hlinkClick r:id="" action="ppaction://hlinkshowjump?jump=nextslide"/>
          </p:cNvPr>
          <p:cNvSpPr txBox="1">
            <a:spLocks noChangeArrowheads="1"/>
          </p:cNvSpPr>
          <p:nvPr/>
        </p:nvSpPr>
        <p:spPr bwMode="auto">
          <a:xfrm>
            <a:off x="533400" y="304800"/>
            <a:ext cx="50292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5.1.2.5　</a:t>
            </a:r>
            <a:r>
              <a:rPr lang="zh-CN" altLang="en-US" sz="2800" baseline="0">
                <a:ea typeface="楷体_GB2312" pitchFamily="49" charset="-122"/>
              </a:rPr>
              <a:t>混凝土的浇筑与养护</a:t>
            </a:r>
            <a:r>
              <a:rPr lang="zh-CN" altLang="en-US" sz="2800" baseline="0">
                <a:latin typeface="楷体_GB2312" pitchFamily="49" charset="-122"/>
                <a:ea typeface="楷体_GB2312" pitchFamily="49" charset="-122"/>
              </a:rPr>
              <a:t> </a:t>
            </a:r>
          </a:p>
        </p:txBody>
      </p:sp>
    </p:spTree>
  </p:cSld>
  <p:clrMapOvr>
    <a:masterClrMapping/>
  </p:clrMapOvr>
  <p:transition>
    <p:random/>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ChangeArrowheads="1"/>
          </p:cNvSpPr>
          <p:nvPr/>
        </p:nvSpPr>
        <p:spPr bwMode="auto">
          <a:xfrm>
            <a:off x="762000" y="457200"/>
            <a:ext cx="7543800" cy="5638800"/>
          </a:xfrm>
          <a:prstGeom prst="rect">
            <a:avLst/>
          </a:prstGeom>
          <a:noFill/>
          <a:ln w="9525">
            <a:noFill/>
            <a:miter lim="800000"/>
            <a:headEnd/>
            <a:tailEnd/>
          </a:ln>
          <a:effectLst/>
        </p:spPr>
        <p:txBody>
          <a:bodyPr/>
          <a:lstStyle/>
          <a:p>
            <a:pPr marL="342900" indent="-342900" algn="just">
              <a:lnSpc>
                <a:spcPct val="15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采用机械振捣密实时，要避免碰撞钢丝。混凝土未达到一定强度</a:t>
            </a:r>
            <a:r>
              <a:rPr lang="zh-CN" altLang="en-US" b="0" baseline="0">
                <a:solidFill>
                  <a:schemeClr val="tx1"/>
                </a:solidFill>
                <a:latin typeface="宋体" pitchFamily="2" charset="-122"/>
                <a:ea typeface="宋体" pitchFamily="2" charset="-122"/>
              </a:rPr>
              <a:t>前，不允许碰撞或踩踏钢丝。</a:t>
            </a:r>
            <a:r>
              <a:rPr lang="zh-CN" altLang="en-US" b="0" baseline="0">
                <a:solidFill>
                  <a:schemeClr val="tx1"/>
                </a:solidFill>
                <a:latin typeface="宋体" pitchFamily="2" charset="-122"/>
                <a:ea typeface="宋体" pitchFamily="2" charset="-122"/>
                <a:cs typeface="Courier New" pitchFamily="49" charset="0"/>
              </a:rPr>
              <a:t> </a:t>
            </a:r>
          </a:p>
          <a:p>
            <a:pPr marL="342900" indent="-342900" algn="just">
              <a:lnSpc>
                <a:spcPct val="15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预应力混凝土可采用</a:t>
            </a:r>
            <a:r>
              <a:rPr lang="zh-CN" altLang="en-US" b="0" baseline="0">
                <a:latin typeface="宋体" pitchFamily="2" charset="-122"/>
                <a:ea typeface="宋体" pitchFamily="2" charset="-122"/>
                <a:cs typeface="Courier New" pitchFamily="49" charset="0"/>
              </a:rPr>
              <a:t>自然养护</a:t>
            </a:r>
            <a:r>
              <a:rPr lang="zh-CN" altLang="en-US" b="0" baseline="0">
                <a:solidFill>
                  <a:schemeClr val="tx1"/>
                </a:solidFill>
                <a:latin typeface="宋体" pitchFamily="2" charset="-122"/>
                <a:ea typeface="宋体" pitchFamily="2" charset="-122"/>
                <a:cs typeface="Courier New" pitchFamily="49" charset="0"/>
              </a:rPr>
              <a:t>或</a:t>
            </a:r>
            <a:r>
              <a:rPr lang="zh-CN" altLang="en-US" b="0" baseline="0">
                <a:latin typeface="宋体" pitchFamily="2" charset="-122"/>
                <a:ea typeface="宋体" pitchFamily="2" charset="-122"/>
                <a:cs typeface="Courier New" pitchFamily="49" charset="0"/>
              </a:rPr>
              <a:t>湿热养护</a:t>
            </a:r>
            <a:r>
              <a:rPr lang="zh-CN" altLang="en-US" b="0" baseline="0">
                <a:solidFill>
                  <a:schemeClr val="tx1"/>
                </a:solidFill>
                <a:latin typeface="宋体" pitchFamily="2" charset="-122"/>
                <a:ea typeface="宋体" pitchFamily="2" charset="-122"/>
                <a:cs typeface="Courier New" pitchFamily="49" charset="0"/>
              </a:rPr>
              <a:t>，自然养护不得少于14</a:t>
            </a:r>
            <a:r>
              <a:rPr lang="en-US" altLang="zh-CN" b="0" baseline="0">
                <a:solidFill>
                  <a:schemeClr val="tx1"/>
                </a:solidFill>
                <a:latin typeface="宋体" pitchFamily="2" charset="-122"/>
                <a:ea typeface="宋体" pitchFamily="2" charset="-122"/>
                <a:cs typeface="Courier New" pitchFamily="49" charset="0"/>
              </a:rPr>
              <a:t>d。</a:t>
            </a:r>
            <a:r>
              <a:rPr lang="zh-CN" altLang="en-US" b="0" baseline="0">
                <a:solidFill>
                  <a:schemeClr val="tx1"/>
                </a:solidFill>
                <a:latin typeface="宋体" pitchFamily="2" charset="-122"/>
                <a:ea typeface="宋体" pitchFamily="2" charset="-122"/>
                <a:cs typeface="Courier New" pitchFamily="49" charset="0"/>
              </a:rPr>
              <a:t>干硬性混凝土浇筑完毕</a:t>
            </a:r>
            <a:r>
              <a:rPr lang="zh-CN" altLang="en-US" b="0" baseline="0">
                <a:solidFill>
                  <a:schemeClr val="tx1"/>
                </a:solidFill>
                <a:latin typeface="宋体" pitchFamily="2" charset="-122"/>
                <a:ea typeface="宋体" pitchFamily="2" charset="-122"/>
              </a:rPr>
              <a:t>后，应立即覆盖进行养护。</a:t>
            </a:r>
          </a:p>
          <a:p>
            <a:pPr marL="342900" indent="-342900" algn="just">
              <a:lnSpc>
                <a:spcPct val="15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当预应力混凝土采用湿热养护时，要尽量减少由于温度升高而引</a:t>
            </a:r>
            <a:r>
              <a:rPr lang="zh-CN" altLang="en-US" b="0" baseline="0">
                <a:solidFill>
                  <a:schemeClr val="tx1"/>
                </a:solidFill>
                <a:latin typeface="宋体" pitchFamily="2" charset="-122"/>
                <a:ea typeface="宋体" pitchFamily="2" charset="-122"/>
              </a:rPr>
              <a:t>起的预应力损失。</a:t>
            </a:r>
          </a:p>
          <a:p>
            <a:pPr marL="342900" indent="-342900" algn="just">
              <a:lnSpc>
                <a:spcPct val="15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为了减少温差造成的应力损失，采用湿热养护时，在混凝土未达到</a:t>
            </a:r>
            <a:r>
              <a:rPr lang="zh-CN" altLang="en-US" b="0" baseline="0">
                <a:solidFill>
                  <a:schemeClr val="tx1"/>
                </a:solidFill>
                <a:latin typeface="宋体" pitchFamily="2" charset="-122"/>
                <a:ea typeface="宋体" pitchFamily="2" charset="-122"/>
              </a:rPr>
              <a:t>一定强度前，温差不要太大，一般不超过20°</a:t>
            </a:r>
            <a:r>
              <a:rPr lang="en-US" altLang="zh-CN" b="0" baseline="0">
                <a:solidFill>
                  <a:schemeClr val="tx1"/>
                </a:solidFill>
                <a:latin typeface="宋体" pitchFamily="2" charset="-122"/>
                <a:ea typeface="宋体" pitchFamily="2" charset="-122"/>
              </a:rPr>
              <a:t>C。 </a:t>
            </a:r>
            <a:endParaRPr lang="zh-CN" altLang="en-US" b="0" baseline="0">
              <a:solidFill>
                <a:schemeClr val="tx1"/>
              </a:solidFill>
              <a:latin typeface="宋体" pitchFamily="2" charset="-122"/>
              <a:ea typeface="宋体" pitchFamily="2" charset="-122"/>
              <a:cs typeface="Courier New" pitchFamily="49" charset="0"/>
            </a:endParaRPr>
          </a:p>
        </p:txBody>
      </p:sp>
    </p:spTree>
  </p:cSld>
  <p:clrMapOvr>
    <a:masterClrMapping/>
  </p:clrMapOvr>
  <p:transition>
    <p:random/>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ChangeArrowheads="1"/>
          </p:cNvSpPr>
          <p:nvPr/>
        </p:nvSpPr>
        <p:spPr bwMode="auto">
          <a:xfrm>
            <a:off x="611188" y="836613"/>
            <a:ext cx="8229600" cy="5486400"/>
          </a:xfrm>
          <a:prstGeom prst="rect">
            <a:avLst/>
          </a:prstGeom>
          <a:noFill/>
          <a:ln w="9525">
            <a:noFill/>
            <a:miter lim="800000"/>
            <a:headEnd/>
            <a:tailEnd/>
          </a:ln>
          <a:effectLst/>
        </p:spPr>
        <p:txBody>
          <a:bodyPr/>
          <a:lstStyle/>
          <a:p>
            <a:pPr marL="342900" indent="-342900" algn="just">
              <a:lnSpc>
                <a:spcPct val="130000"/>
              </a:lnSpc>
              <a:spcBef>
                <a:spcPct val="5000"/>
              </a:spcBef>
              <a:buClr>
                <a:srgbClr val="FFFF66"/>
              </a:buClr>
              <a:buSzPct val="120000"/>
              <a:buFont typeface="Wingdings" pitchFamily="2" charset="2"/>
              <a:buNone/>
            </a:pPr>
            <a:r>
              <a:rPr lang="zh-CN" altLang="en-US" b="0" baseline="0">
                <a:ea typeface="宋体" pitchFamily="2" charset="-122"/>
                <a:cs typeface="Times New Roman" pitchFamily="18" charset="0"/>
              </a:rPr>
              <a:t>(1) </a:t>
            </a:r>
            <a:r>
              <a:rPr lang="zh-CN" altLang="en-US" b="0" baseline="0">
                <a:latin typeface="宋体" pitchFamily="2" charset="-122"/>
                <a:ea typeface="宋体" pitchFamily="2" charset="-122"/>
              </a:rPr>
              <a:t>放张顺序</a:t>
            </a:r>
            <a:r>
              <a:rPr lang="zh-CN" altLang="en-US" b="0" baseline="0">
                <a:solidFill>
                  <a:schemeClr val="tx1"/>
                </a:solidFill>
                <a:latin typeface="宋体" pitchFamily="2" charset="-122"/>
                <a:ea typeface="宋体" pitchFamily="2" charset="-122"/>
                <a:cs typeface="Courier New" pitchFamily="49" charset="0"/>
              </a:rPr>
              <a:t> </a:t>
            </a:r>
          </a:p>
          <a:p>
            <a:pPr marL="342900" indent="-342900" algn="just">
              <a:lnSpc>
                <a:spcPct val="130000"/>
              </a:lnSpc>
              <a:spcBef>
                <a:spcPct val="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预应力筋放张时，应缓慢放松锚固装置，使各根预应力筋缓慢放松。</a:t>
            </a:r>
            <a:r>
              <a:rPr lang="zh-CN" altLang="en-US" b="0" baseline="0">
                <a:solidFill>
                  <a:schemeClr val="tx1"/>
                </a:solidFill>
                <a:latin typeface="宋体" pitchFamily="2" charset="-122"/>
                <a:ea typeface="宋体" pitchFamily="2" charset="-122"/>
                <a:cs typeface="Courier New" pitchFamily="49" charset="0"/>
              </a:rPr>
              <a:t> </a:t>
            </a:r>
          </a:p>
          <a:p>
            <a:pPr marL="342900" indent="-342900" algn="just">
              <a:lnSpc>
                <a:spcPct val="130000"/>
              </a:lnSpc>
              <a:spcBef>
                <a:spcPct val="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预应力筋放</a:t>
            </a:r>
            <a:r>
              <a:rPr lang="zh-CN" altLang="en-US" b="0" baseline="0">
                <a:solidFill>
                  <a:schemeClr val="tx1"/>
                </a:solidFill>
                <a:latin typeface="宋体" pitchFamily="2" charset="-122"/>
                <a:ea typeface="宋体" pitchFamily="2" charset="-122"/>
              </a:rPr>
              <a:t>张顺序应符合设计要求，当设计未规定时，可按下列要求进行：</a:t>
            </a:r>
          </a:p>
          <a:p>
            <a:pPr marL="742950" lvl="1" indent="-285750" algn="just">
              <a:lnSpc>
                <a:spcPct val="130000"/>
              </a:lnSpc>
              <a:spcBef>
                <a:spcPct val="5000"/>
              </a:spcBef>
              <a:buClr>
                <a:schemeClr val="folHlink"/>
              </a:buClr>
              <a:buSzPct val="80000"/>
              <a:buFont typeface="Wingdings" pitchFamily="2" charset="2"/>
              <a:buChar char="v"/>
            </a:pPr>
            <a:r>
              <a:rPr lang="zh-CN" altLang="en-US" b="0" baseline="0">
                <a:solidFill>
                  <a:schemeClr val="tx1"/>
                </a:solidFill>
                <a:latin typeface="宋体" pitchFamily="2" charset="-122"/>
                <a:ea typeface="宋体" pitchFamily="2" charset="-122"/>
              </a:rPr>
              <a:t>承受轴心预应力构件的所有预应力筋应同时放张；承受偏心预压力构件，应先同时放张预压力较小区域的预应力筋，再同时放张预压力较大区域的预应力筋。</a:t>
            </a:r>
            <a:endParaRPr lang="zh-CN" altLang="en-US" b="0" baseline="0">
              <a:solidFill>
                <a:schemeClr val="tx1"/>
              </a:solidFill>
              <a:latin typeface="宋体" pitchFamily="2" charset="-122"/>
              <a:ea typeface="宋体" pitchFamily="2" charset="-122"/>
              <a:cs typeface="Courier New" pitchFamily="49" charset="0"/>
            </a:endParaRPr>
          </a:p>
          <a:p>
            <a:pPr marL="742950" lvl="1" indent="-285750" algn="just">
              <a:lnSpc>
                <a:spcPct val="130000"/>
              </a:lnSpc>
              <a:spcBef>
                <a:spcPct val="5000"/>
              </a:spcBef>
              <a:buClr>
                <a:schemeClr val="folHlink"/>
              </a:buClr>
              <a:buSzPct val="80000"/>
              <a:buFont typeface="Wingdings" pitchFamily="2" charset="2"/>
              <a:buChar char="v"/>
            </a:pPr>
            <a:r>
              <a:rPr lang="zh-CN" altLang="en-US" b="0" baseline="0">
                <a:solidFill>
                  <a:schemeClr val="tx1"/>
                </a:solidFill>
                <a:latin typeface="宋体" pitchFamily="2" charset="-122"/>
                <a:ea typeface="宋体" pitchFamily="2" charset="-122"/>
                <a:cs typeface="Courier New" pitchFamily="49" charset="0"/>
              </a:rPr>
              <a:t>长线台座生产的钢弦构件，剪断钢丝宜从台座中部开始；叠层生产的预应力构件，宜按自上</a:t>
            </a:r>
            <a:r>
              <a:rPr lang="zh-CN" altLang="en-US" b="0" baseline="0">
                <a:solidFill>
                  <a:schemeClr val="tx1"/>
                </a:solidFill>
                <a:latin typeface="宋体" pitchFamily="2" charset="-122"/>
                <a:ea typeface="宋体" pitchFamily="2" charset="-122"/>
              </a:rPr>
              <a:t>而下的顺序进行放松；板类构件放松时，从两边逐渐向中心进行。 </a:t>
            </a:r>
          </a:p>
        </p:txBody>
      </p:sp>
      <p:sp>
        <p:nvSpPr>
          <p:cNvPr id="159747" name="Text Box 3">
            <a:hlinkClick r:id="" action="ppaction://hlinkshowjump?jump=nextslide"/>
          </p:cNvPr>
          <p:cNvSpPr txBox="1">
            <a:spLocks noChangeArrowheads="1"/>
          </p:cNvSpPr>
          <p:nvPr/>
        </p:nvSpPr>
        <p:spPr bwMode="auto">
          <a:xfrm>
            <a:off x="457200" y="304800"/>
            <a:ext cx="50292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5.1.2.6　</a:t>
            </a:r>
            <a:r>
              <a:rPr lang="zh-CN" altLang="en-US" sz="2800" baseline="0">
                <a:ea typeface="楷体_GB2312" pitchFamily="49" charset="-122"/>
              </a:rPr>
              <a:t>预应力筋放张</a:t>
            </a:r>
            <a:r>
              <a:rPr lang="zh-CN" altLang="en-US" sz="2800" baseline="0">
                <a:latin typeface="楷体_GB2312" pitchFamily="49" charset="-122"/>
                <a:ea typeface="楷体_GB2312" pitchFamily="49" charset="-122"/>
              </a:rPr>
              <a:t> </a:t>
            </a:r>
          </a:p>
        </p:txBody>
      </p:sp>
    </p:spTree>
  </p:cSld>
  <p:clrMapOvr>
    <a:masterClrMapping/>
  </p:clrMapOvr>
  <p:transition>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ChangeArrowheads="1"/>
          </p:cNvSpPr>
          <p:nvPr/>
        </p:nvSpPr>
        <p:spPr bwMode="auto">
          <a:xfrm>
            <a:off x="457200" y="304800"/>
            <a:ext cx="8229600" cy="5943600"/>
          </a:xfrm>
          <a:prstGeom prst="rect">
            <a:avLst/>
          </a:prstGeom>
          <a:noFill/>
          <a:ln w="9525">
            <a:noFill/>
            <a:miter lim="800000"/>
            <a:headEnd/>
            <a:tailEnd/>
          </a:ln>
          <a:effectLst/>
        </p:spPr>
        <p:txBody>
          <a:bodyPr/>
          <a:lstStyle/>
          <a:p>
            <a:pPr marL="476250" indent="-476250" algn="just">
              <a:lnSpc>
                <a:spcPct val="125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2</a:t>
            </a: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 </a:t>
            </a:r>
            <a:r>
              <a:rPr lang="zh-CN" altLang="en-US" b="0" baseline="0">
                <a:latin typeface="宋体" pitchFamily="2" charset="-122"/>
                <a:ea typeface="宋体" pitchFamily="2" charset="-122"/>
              </a:rPr>
              <a:t>放张方法</a:t>
            </a:r>
            <a:r>
              <a:rPr lang="zh-CN" altLang="en-US" b="0" baseline="0">
                <a:latin typeface="宋体" pitchFamily="2" charset="-122"/>
                <a:ea typeface="宋体" pitchFamily="2" charset="-122"/>
                <a:cs typeface="Courier New" pitchFamily="49" charset="0"/>
              </a:rPr>
              <a:t> </a:t>
            </a:r>
            <a:endParaRPr lang="zh-CN" altLang="en-US" b="0" baseline="0">
              <a:solidFill>
                <a:schemeClr val="tx1"/>
              </a:solidFill>
              <a:latin typeface="宋体" pitchFamily="2" charset="-122"/>
              <a:ea typeface="宋体" pitchFamily="2" charset="-122"/>
              <a:cs typeface="Courier New" pitchFamily="49" charset="0"/>
            </a:endParaRPr>
          </a:p>
          <a:p>
            <a:pPr marL="476250" indent="-476250" algn="just">
              <a:lnSpc>
                <a:spcPct val="135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①</a:t>
            </a:r>
            <a:r>
              <a:rPr lang="zh-CN" altLang="en-US"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cs typeface="Courier New" pitchFamily="49" charset="0"/>
              </a:rPr>
              <a:t>对于中小型预应力混凝土构件，预应力丝的放张宜从生产线中间处开始，以减少回弹量且有利于脱模；对于构件应从外向内对称、交错逐根放张，以免构件扭转、端部开裂或</a:t>
            </a:r>
            <a:r>
              <a:rPr lang="zh-CN" altLang="en-US" b="0" baseline="0">
                <a:solidFill>
                  <a:schemeClr val="tx1"/>
                </a:solidFill>
                <a:latin typeface="宋体" pitchFamily="2" charset="-122"/>
                <a:ea typeface="宋体" pitchFamily="2" charset="-122"/>
              </a:rPr>
              <a:t>钢丝断裂。</a:t>
            </a:r>
          </a:p>
          <a:p>
            <a:pPr marL="476250" indent="-476250" algn="just">
              <a:lnSpc>
                <a:spcPct val="135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②</a:t>
            </a:r>
            <a:r>
              <a:rPr lang="zh-CN" altLang="en-US" b="0" baseline="0">
                <a:solidFill>
                  <a:schemeClr val="tx1"/>
                </a:solidFill>
                <a:latin typeface="宋体" pitchFamily="2" charset="-122"/>
                <a:ea typeface="宋体" pitchFamily="2" charset="-122"/>
              </a:rPr>
              <a:t> 放张单根预应力筋，一般采用千斤顶放张，如</a:t>
            </a:r>
            <a:r>
              <a:rPr lang="zh-CN" altLang="en-US" u="sng" baseline="0">
                <a:solidFill>
                  <a:srgbClr val="00FF00"/>
                </a:solidFill>
                <a:latin typeface="宋体" pitchFamily="2" charset="-122"/>
                <a:ea typeface="宋体" pitchFamily="2" charset="-122"/>
                <a:hlinkClick r:id="rId2" action="ppaction://hlinksldjump"/>
              </a:rPr>
              <a:t>图5.16(</a:t>
            </a:r>
            <a:r>
              <a:rPr lang="en-US" altLang="zh-CN" u="sng" baseline="0">
                <a:solidFill>
                  <a:srgbClr val="00FF00"/>
                </a:solidFill>
                <a:latin typeface="宋体" pitchFamily="2" charset="-122"/>
                <a:ea typeface="宋体" pitchFamily="2" charset="-122"/>
                <a:hlinkClick r:id="rId2" action="ppaction://hlinksldjump"/>
              </a:rPr>
              <a:t>a)</a:t>
            </a:r>
            <a:r>
              <a:rPr lang="zh-CN" altLang="en-US" b="0" baseline="0">
                <a:solidFill>
                  <a:schemeClr val="tx1"/>
                </a:solidFill>
                <a:latin typeface="宋体" pitchFamily="2" charset="-122"/>
                <a:ea typeface="宋体" pitchFamily="2" charset="-122"/>
              </a:rPr>
              <a:t>所示。 </a:t>
            </a:r>
          </a:p>
          <a:p>
            <a:pPr marL="476250" indent="-476250" algn="just">
              <a:lnSpc>
                <a:spcPct val="135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③</a:t>
            </a:r>
            <a:r>
              <a:rPr lang="zh-CN" altLang="en-US" b="0" baseline="0">
                <a:solidFill>
                  <a:schemeClr val="tx1"/>
                </a:solidFill>
                <a:latin typeface="宋体" pitchFamily="2" charset="-122"/>
                <a:ea typeface="宋体" pitchFamily="2" charset="-122"/>
              </a:rPr>
              <a:t> 构件预应力筋较多时，整批同时放张可采用砂箱、楔块等放松装置。</a:t>
            </a:r>
          </a:p>
          <a:p>
            <a:pPr marL="952500" lvl="1" indent="-285750" algn="just">
              <a:lnSpc>
                <a:spcPct val="135000"/>
              </a:lnSpc>
              <a:spcBef>
                <a:spcPct val="20000"/>
              </a:spcBef>
              <a:buClr>
                <a:schemeClr val="folHlink"/>
              </a:buClr>
              <a:buSzPct val="80000"/>
              <a:buFont typeface="Wingdings" pitchFamily="2" charset="2"/>
              <a:buChar char="v"/>
            </a:pPr>
            <a:r>
              <a:rPr lang="zh-CN" altLang="en-US" b="0" baseline="0">
                <a:solidFill>
                  <a:schemeClr val="tx1"/>
                </a:solidFill>
                <a:latin typeface="宋体" pitchFamily="2" charset="-122"/>
                <a:ea typeface="宋体" pitchFamily="2" charset="-122"/>
              </a:rPr>
              <a:t>砂箱装置如</a:t>
            </a:r>
            <a:r>
              <a:rPr lang="zh-CN" altLang="en-US" u="sng" baseline="0">
                <a:solidFill>
                  <a:srgbClr val="00FF00"/>
                </a:solidFill>
                <a:latin typeface="宋体" pitchFamily="2" charset="-122"/>
                <a:ea typeface="宋体" pitchFamily="2" charset="-122"/>
                <a:hlinkClick r:id="rId2" action="ppaction://hlinksldjump"/>
              </a:rPr>
              <a:t>图</a:t>
            </a:r>
            <a:r>
              <a:rPr lang="zh-CN" altLang="en-US" u="sng" baseline="0">
                <a:solidFill>
                  <a:srgbClr val="00FF00"/>
                </a:solidFill>
                <a:ea typeface="宋体" pitchFamily="2" charset="-122"/>
                <a:cs typeface="Times New Roman" pitchFamily="18" charset="0"/>
                <a:hlinkClick r:id="rId2" action="ppaction://hlinksldjump"/>
              </a:rPr>
              <a:t>5</a:t>
            </a:r>
            <a:r>
              <a:rPr lang="zh-CN" altLang="en-US" u="sng" baseline="0">
                <a:solidFill>
                  <a:srgbClr val="00FF00"/>
                </a:solidFill>
                <a:latin typeface="宋体" pitchFamily="2" charset="-122"/>
                <a:ea typeface="宋体" pitchFamily="2" charset="-122"/>
                <a:hlinkClick r:id="rId2" action="ppaction://hlinksldjump"/>
              </a:rPr>
              <a:t>.</a:t>
            </a:r>
            <a:r>
              <a:rPr lang="zh-CN" altLang="en-US" u="sng" baseline="0">
                <a:solidFill>
                  <a:srgbClr val="00FF00"/>
                </a:solidFill>
                <a:ea typeface="宋体" pitchFamily="2" charset="-122"/>
                <a:cs typeface="Times New Roman" pitchFamily="18" charset="0"/>
                <a:hlinkClick r:id="rId2" action="ppaction://hlinksldjump"/>
              </a:rPr>
              <a:t>16</a:t>
            </a:r>
            <a:r>
              <a:rPr lang="zh-CN" altLang="en-US" u="sng" baseline="0">
                <a:solidFill>
                  <a:srgbClr val="00FF00"/>
                </a:solidFill>
                <a:latin typeface="宋体" pitchFamily="2" charset="-122"/>
                <a:ea typeface="宋体" pitchFamily="2" charset="-122"/>
                <a:hlinkClick r:id="rId2" action="ppaction://hlinksldjump"/>
              </a:rPr>
              <a:t>（</a:t>
            </a:r>
            <a:r>
              <a:rPr lang="en-US" altLang="zh-CN" u="sng" baseline="0">
                <a:solidFill>
                  <a:srgbClr val="00FF00"/>
                </a:solidFill>
                <a:ea typeface="宋体" pitchFamily="2" charset="-122"/>
                <a:cs typeface="Times New Roman" pitchFamily="18" charset="0"/>
                <a:hlinkClick r:id="rId2" action="ppaction://hlinksldjump"/>
              </a:rPr>
              <a:t>b</a:t>
            </a:r>
            <a:r>
              <a:rPr lang="en-US" altLang="zh-CN" u="sng" baseline="0">
                <a:solidFill>
                  <a:srgbClr val="00FF00"/>
                </a:solidFill>
                <a:latin typeface="宋体" pitchFamily="2" charset="-122"/>
                <a:ea typeface="宋体" pitchFamily="2" charset="-122"/>
                <a:hlinkClick r:id="rId2" action="ppaction://hlinksldjump"/>
              </a:rPr>
              <a:t>）</a:t>
            </a:r>
            <a:r>
              <a:rPr lang="zh-CN" altLang="en-US" b="0" baseline="0">
                <a:solidFill>
                  <a:schemeClr val="tx1"/>
                </a:solidFill>
                <a:latin typeface="宋体" pitchFamily="2" charset="-122"/>
                <a:ea typeface="宋体" pitchFamily="2" charset="-122"/>
              </a:rPr>
              <a:t>所示。</a:t>
            </a:r>
          </a:p>
          <a:p>
            <a:pPr marL="952500" lvl="1" indent="-285750" algn="just">
              <a:lnSpc>
                <a:spcPct val="135000"/>
              </a:lnSpc>
              <a:spcBef>
                <a:spcPct val="20000"/>
              </a:spcBef>
              <a:buClr>
                <a:schemeClr val="folHlink"/>
              </a:buClr>
              <a:buSzPct val="80000"/>
              <a:buFont typeface="Wingdings" pitchFamily="2" charset="2"/>
              <a:buChar char="v"/>
            </a:pPr>
            <a:r>
              <a:rPr lang="zh-CN" altLang="en-US" b="0" baseline="0">
                <a:solidFill>
                  <a:schemeClr val="tx1"/>
                </a:solidFill>
                <a:latin typeface="宋体" pitchFamily="2" charset="-122"/>
                <a:ea typeface="宋体" pitchFamily="2" charset="-122"/>
                <a:cs typeface="Courier New" pitchFamily="49" charset="0"/>
              </a:rPr>
              <a:t>楔块放张装置如</a:t>
            </a:r>
            <a:r>
              <a:rPr lang="zh-CN" altLang="en-US" u="sng" baseline="0">
                <a:solidFill>
                  <a:srgbClr val="00FF00"/>
                </a:solidFill>
                <a:latin typeface="宋体" pitchFamily="2" charset="-122"/>
                <a:ea typeface="宋体" pitchFamily="2" charset="-122"/>
                <a:cs typeface="Courier New" pitchFamily="49" charset="0"/>
                <a:hlinkClick r:id="rId2" action="ppaction://hlinksldjump"/>
              </a:rPr>
              <a:t>图5.16（</a:t>
            </a:r>
            <a:r>
              <a:rPr lang="en-US" altLang="zh-CN" u="sng" baseline="0">
                <a:solidFill>
                  <a:srgbClr val="00FF00"/>
                </a:solidFill>
                <a:ea typeface="宋体" pitchFamily="2" charset="-122"/>
                <a:cs typeface="Times New Roman" pitchFamily="18" charset="0"/>
                <a:hlinkClick r:id="rId2" action="ppaction://hlinksldjump"/>
              </a:rPr>
              <a:t>c</a:t>
            </a:r>
            <a:r>
              <a:rPr lang="en-US" altLang="zh-CN" u="sng" baseline="0">
                <a:solidFill>
                  <a:srgbClr val="00FF00"/>
                </a:solidFill>
                <a:latin typeface="宋体" pitchFamily="2" charset="-122"/>
                <a:ea typeface="宋体" pitchFamily="2" charset="-122"/>
                <a:hlinkClick r:id="rId2" action="ppaction://hlinksldjump"/>
              </a:rPr>
              <a:t>）</a:t>
            </a:r>
            <a:r>
              <a:rPr lang="zh-CN" altLang="en-US" b="0" baseline="0">
                <a:solidFill>
                  <a:schemeClr val="tx1"/>
                </a:solidFill>
                <a:latin typeface="宋体" pitchFamily="2" charset="-122"/>
                <a:ea typeface="宋体" pitchFamily="2" charset="-122"/>
              </a:rPr>
              <a:t>所示。</a:t>
            </a:r>
            <a:r>
              <a:rPr lang="zh-CN" altLang="en-US" b="0" baseline="0">
                <a:solidFill>
                  <a:schemeClr val="tx1"/>
                </a:solidFill>
                <a:latin typeface="宋体" pitchFamily="2" charset="-122"/>
                <a:ea typeface="宋体" pitchFamily="2" charset="-122"/>
                <a:cs typeface="Courier New" pitchFamily="49" charset="0"/>
              </a:rPr>
              <a:t> </a:t>
            </a:r>
          </a:p>
        </p:txBody>
      </p:sp>
    </p:spTree>
  </p:cSld>
  <p:clrMapOvr>
    <a:masterClrMapping/>
  </p:clrMapOvr>
  <p:transition>
    <p:random/>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图5"/>
          <p:cNvPicPr>
            <a:picLocks noChangeAspect="1" noChangeArrowheads="1"/>
          </p:cNvPicPr>
          <p:nvPr/>
        </p:nvPicPr>
        <p:blipFill>
          <a:blip r:embed="rId2" cstate="email"/>
          <a:srcRect/>
          <a:stretch>
            <a:fillRect/>
          </a:stretch>
        </p:blipFill>
        <p:spPr bwMode="auto">
          <a:xfrm>
            <a:off x="1447800" y="381000"/>
            <a:ext cx="6248400" cy="5826125"/>
          </a:xfrm>
          <a:prstGeom prst="rect">
            <a:avLst/>
          </a:prstGeom>
          <a:noFill/>
        </p:spPr>
      </p:pic>
      <p:pic>
        <p:nvPicPr>
          <p:cNvPr id="161795"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pic>
        <p:nvPicPr>
          <p:cNvPr id="161796" name="Picture 4" descr="返回">
            <a:hlinkClick r:id="rId5" action="ppaction://hlinksldjump"/>
          </p:cNvPr>
          <p:cNvPicPr>
            <a:picLocks noChangeAspect="1" noChangeArrowheads="1"/>
          </p:cNvPicPr>
          <p:nvPr/>
        </p:nvPicPr>
        <p:blipFill>
          <a:blip r:embed="rId4"/>
          <a:srcRect/>
          <a:stretch>
            <a:fillRect/>
          </a:stretch>
        </p:blipFill>
        <p:spPr bwMode="auto">
          <a:xfrm>
            <a:off x="8077200" y="15240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ChangeArrowheads="1"/>
          </p:cNvSpPr>
          <p:nvPr/>
        </p:nvSpPr>
        <p:spPr bwMode="auto">
          <a:xfrm>
            <a:off x="2667000" y="457200"/>
            <a:ext cx="3429000" cy="731838"/>
          </a:xfrm>
          <a:prstGeom prst="rect">
            <a:avLst/>
          </a:prstGeom>
          <a:gradFill rotWithShape="0">
            <a:gsLst>
              <a:gs pos="0">
                <a:srgbClr val="F8E23E">
                  <a:gamma/>
                  <a:tint val="22745"/>
                  <a:invGamma/>
                </a:srgbClr>
              </a:gs>
              <a:gs pos="100000">
                <a:srgbClr val="F8E23E"/>
              </a:gs>
            </a:gsLst>
            <a:lin ang="5400000" scaled="1"/>
          </a:gradFill>
          <a:ln w="9525" algn="ctr">
            <a:noFill/>
            <a:miter lim="800000"/>
            <a:headEnd/>
            <a:tailEnd/>
          </a:ln>
          <a:effectLst>
            <a:outerShdw dist="107763" dir="2700000" algn="ctr" rotWithShape="0">
              <a:schemeClr val="bg2"/>
            </a:outerShdw>
          </a:effectLst>
        </p:spPr>
        <p:txBody>
          <a:bodyPr tIns="118800" bIns="118800" anchor="ctr" anchorCtr="1">
            <a:spAutoFit/>
          </a:bodyPr>
          <a:lstStyle/>
          <a:p>
            <a:pPr>
              <a:lnSpc>
                <a:spcPct val="90000"/>
              </a:lnSpc>
              <a:spcBef>
                <a:spcPct val="50000"/>
              </a:spcBef>
            </a:pPr>
            <a:r>
              <a:rPr lang="zh-CN" altLang="en-US" sz="3600" baseline="0">
                <a:solidFill>
                  <a:srgbClr val="00FF00"/>
                </a:solidFill>
                <a:effectLst>
                  <a:outerShdw blurRad="38100" dist="38100" dir="2700000" algn="tl">
                    <a:srgbClr val="000000"/>
                  </a:outerShdw>
                </a:effectLst>
                <a:latin typeface="楷体_GB2312" pitchFamily="49" charset="-122"/>
                <a:ea typeface="楷体_GB2312" pitchFamily="49" charset="-122"/>
              </a:rPr>
              <a:t>5.2 后 张 法</a:t>
            </a:r>
          </a:p>
        </p:txBody>
      </p:sp>
      <p:sp>
        <p:nvSpPr>
          <p:cNvPr id="162819" name="Line 3"/>
          <p:cNvSpPr>
            <a:spLocks noChangeShapeType="1"/>
          </p:cNvSpPr>
          <p:nvPr/>
        </p:nvSpPr>
        <p:spPr bwMode="auto">
          <a:xfrm>
            <a:off x="0" y="1371600"/>
            <a:ext cx="9144000" cy="0"/>
          </a:xfrm>
          <a:prstGeom prst="line">
            <a:avLst/>
          </a:prstGeom>
          <a:noFill/>
          <a:ln w="9525">
            <a:solidFill>
              <a:schemeClr val="tx2"/>
            </a:solidFill>
            <a:round/>
            <a:headEnd/>
            <a:tailEnd/>
          </a:ln>
          <a:effectLst/>
        </p:spPr>
        <p:txBody>
          <a:bodyPr wrap="none"/>
          <a:lstStyle/>
          <a:p>
            <a:endParaRPr lang="zh-CN" altLang="en-US"/>
          </a:p>
        </p:txBody>
      </p:sp>
      <p:sp>
        <p:nvSpPr>
          <p:cNvPr id="162820" name="Rectangle 4"/>
          <p:cNvSpPr>
            <a:spLocks noChangeArrowheads="1"/>
          </p:cNvSpPr>
          <p:nvPr/>
        </p:nvSpPr>
        <p:spPr bwMode="auto">
          <a:xfrm>
            <a:off x="990600" y="1828800"/>
            <a:ext cx="7239000" cy="3505200"/>
          </a:xfrm>
          <a:prstGeom prst="rect">
            <a:avLst/>
          </a:prstGeom>
          <a:noFill/>
          <a:ln w="9525">
            <a:noFill/>
            <a:miter lim="800000"/>
            <a:headEnd/>
            <a:tailEnd/>
          </a:ln>
          <a:effectLst/>
        </p:spPr>
        <p:txBody>
          <a:bodyPr/>
          <a:lstStyle/>
          <a:p>
            <a:pPr marL="342900" indent="-342900" algn="just">
              <a:lnSpc>
                <a:spcPct val="170000"/>
              </a:lnSpc>
              <a:spcBef>
                <a:spcPct val="20000"/>
              </a:spcBef>
              <a:buClr>
                <a:srgbClr val="FFFF66"/>
              </a:buClr>
              <a:buSzPct val="120000"/>
              <a:buFont typeface="Wingdings" pitchFamily="2" charset="2"/>
              <a:buChar char="§"/>
            </a:pPr>
            <a:r>
              <a:rPr lang="zh-CN" altLang="en-US" baseline="0">
                <a:latin typeface="宋体" pitchFamily="2" charset="-122"/>
                <a:ea typeface="宋体" pitchFamily="2" charset="-122"/>
              </a:rPr>
              <a:t>后张法</a:t>
            </a:r>
            <a:r>
              <a:rPr lang="zh-CN" altLang="en-US" b="0" baseline="0">
                <a:latin typeface="宋体" pitchFamily="2" charset="-122"/>
                <a:ea typeface="宋体" pitchFamily="2" charset="-122"/>
              </a:rPr>
              <a:t>：</a:t>
            </a:r>
            <a:r>
              <a:rPr lang="zh-CN" altLang="en-US" b="0" baseline="0">
                <a:solidFill>
                  <a:schemeClr val="tx1"/>
                </a:solidFill>
                <a:latin typeface="宋体" pitchFamily="2" charset="-122"/>
                <a:ea typeface="宋体" pitchFamily="2" charset="-122"/>
              </a:rPr>
              <a:t>先制作混凝土构件，并在预应力筋的位置预留出相应孔道，待混凝土强度达到设计规定的数值后，穿入预应力筋进行张拉，并利用锚具把预应力筋锚固，最后进行孔道灌浆。</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预应力混凝土</a:t>
            </a:r>
            <a:r>
              <a:rPr lang="zh-CN" altLang="en-US" b="0" baseline="0">
                <a:latin typeface="宋体" pitchFamily="2" charset="-122"/>
                <a:ea typeface="宋体" pitchFamily="2" charset="-122"/>
              </a:rPr>
              <a:t>后张法生产工艺</a:t>
            </a:r>
            <a:r>
              <a:rPr lang="zh-CN" altLang="en-US" b="0" baseline="0">
                <a:solidFill>
                  <a:schemeClr val="tx1"/>
                </a:solidFill>
                <a:latin typeface="宋体" pitchFamily="2" charset="-122"/>
                <a:ea typeface="宋体" pitchFamily="2" charset="-122"/>
              </a:rPr>
              <a:t>见</a:t>
            </a:r>
            <a:r>
              <a:rPr lang="zh-CN" altLang="en-US" u="sng" baseline="0">
                <a:solidFill>
                  <a:srgbClr val="00FF00"/>
                </a:solidFill>
                <a:latin typeface="宋体" pitchFamily="2" charset="-122"/>
                <a:ea typeface="宋体" pitchFamily="2" charset="-122"/>
                <a:hlinkClick r:id="rId2" action="ppaction://hlinksldjump"/>
              </a:rPr>
              <a:t>图</a:t>
            </a:r>
            <a:r>
              <a:rPr lang="zh-CN" altLang="en-US" u="sng" baseline="0">
                <a:solidFill>
                  <a:srgbClr val="00FF00"/>
                </a:solidFill>
                <a:ea typeface="宋体" pitchFamily="2" charset="-122"/>
                <a:cs typeface="Times New Roman" pitchFamily="18" charset="0"/>
                <a:hlinkClick r:id="rId2" action="ppaction://hlinksldjump"/>
              </a:rPr>
              <a:t>5</a:t>
            </a:r>
            <a:r>
              <a:rPr lang="zh-CN" altLang="en-US" u="sng" baseline="0">
                <a:solidFill>
                  <a:srgbClr val="00FF00"/>
                </a:solidFill>
                <a:latin typeface="宋体" pitchFamily="2" charset="-122"/>
                <a:ea typeface="宋体" pitchFamily="2" charset="-122"/>
                <a:hlinkClick r:id="rId2" action="ppaction://hlinksldjump"/>
              </a:rPr>
              <a:t>.</a:t>
            </a:r>
            <a:r>
              <a:rPr lang="zh-CN" altLang="en-US" u="sng" baseline="0">
                <a:solidFill>
                  <a:srgbClr val="00FF00"/>
                </a:solidFill>
                <a:ea typeface="宋体" pitchFamily="2" charset="-122"/>
                <a:cs typeface="Times New Roman" pitchFamily="18" charset="0"/>
                <a:hlinkClick r:id="rId2" action="ppaction://hlinksldjump"/>
              </a:rPr>
              <a:t>17</a:t>
            </a:r>
            <a:r>
              <a:rPr lang="zh-CN" altLang="en-US" b="0" baseline="0">
                <a:solidFill>
                  <a:schemeClr val="tx1"/>
                </a:solidFill>
                <a:latin typeface="宋体" pitchFamily="2" charset="-122"/>
                <a:ea typeface="宋体" pitchFamily="2" charset="-122"/>
              </a:rPr>
              <a:t>所示。 </a:t>
            </a:r>
          </a:p>
        </p:txBody>
      </p:sp>
      <p:pic>
        <p:nvPicPr>
          <p:cNvPr id="162821" name="Picture 5" descr="返回">
            <a:hlinkClick r:id="rId3" action="ppaction://hlinksldjump"/>
          </p:cNvPr>
          <p:cNvPicPr>
            <a:picLocks noChangeAspect="1" noChangeArrowheads="1"/>
          </p:cNvPicPr>
          <p:nvPr/>
        </p:nvPicPr>
        <p:blipFill>
          <a:blip r:embed="rId4"/>
          <a:srcRect/>
          <a:stretch>
            <a:fillRect/>
          </a:stretch>
        </p:blipFill>
        <p:spPr bwMode="auto">
          <a:xfrm>
            <a:off x="609600" y="53340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898" name="Picture 1026" descr="图5"/>
          <p:cNvPicPr>
            <a:picLocks noChangeAspect="1" noChangeArrowheads="1"/>
          </p:cNvPicPr>
          <p:nvPr/>
        </p:nvPicPr>
        <p:blipFill>
          <a:blip r:embed="rId2" cstate="email"/>
          <a:srcRect/>
          <a:stretch>
            <a:fillRect/>
          </a:stretch>
        </p:blipFill>
        <p:spPr bwMode="auto">
          <a:xfrm>
            <a:off x="1371600" y="609600"/>
            <a:ext cx="6248400" cy="5602288"/>
          </a:xfrm>
          <a:prstGeom prst="rect">
            <a:avLst/>
          </a:prstGeom>
          <a:noFill/>
        </p:spPr>
      </p:pic>
      <p:pic>
        <p:nvPicPr>
          <p:cNvPr id="208899" name="Picture 1027"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1026"/>
          <p:cNvSpPr>
            <a:spLocks noChangeArrowheads="1"/>
          </p:cNvSpPr>
          <p:nvPr/>
        </p:nvSpPr>
        <p:spPr bwMode="auto">
          <a:xfrm>
            <a:off x="1143000" y="1371600"/>
            <a:ext cx="6858000" cy="4267200"/>
          </a:xfrm>
          <a:prstGeom prst="rect">
            <a:avLst/>
          </a:prstGeom>
          <a:noFill/>
          <a:ln w="9525">
            <a:noFill/>
            <a:miter lim="800000"/>
            <a:headEnd/>
            <a:tailEnd/>
          </a:ln>
          <a:effectLst/>
        </p:spPr>
        <p:txBody>
          <a:bodyPr/>
          <a:lstStyle/>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后张法施工由于直接在钢筋混凝土构件上进行预应力筋的张拉，所以不需要固定台座设备，</a:t>
            </a:r>
            <a:r>
              <a:rPr lang="zh-CN" altLang="en-US" b="0" baseline="0">
                <a:solidFill>
                  <a:schemeClr val="tx1"/>
                </a:solidFill>
                <a:latin typeface="宋体" pitchFamily="2" charset="-122"/>
                <a:ea typeface="宋体" pitchFamily="2" charset="-122"/>
              </a:rPr>
              <a:t>不受地点限制，</a:t>
            </a:r>
            <a:r>
              <a:rPr lang="zh-CN" altLang="en-US" b="0" baseline="0">
                <a:solidFill>
                  <a:schemeClr val="tx1"/>
                </a:solidFill>
                <a:latin typeface="宋体" pitchFamily="2" charset="-122"/>
                <a:ea typeface="宋体" pitchFamily="2" charset="-122"/>
                <a:cs typeface="Courier New" pitchFamily="49" charset="0"/>
              </a:rPr>
              <a:t>它既适用于预制构件生产，也适用于现场施工大型预应力构件，而且后张法</a:t>
            </a:r>
            <a:r>
              <a:rPr lang="zh-CN" altLang="en-US" b="0" baseline="0">
                <a:solidFill>
                  <a:schemeClr val="tx1"/>
                </a:solidFill>
                <a:latin typeface="宋体" pitchFamily="2" charset="-122"/>
                <a:ea typeface="宋体" pitchFamily="2" charset="-122"/>
              </a:rPr>
              <a:t>又是预制构件拼装的手段。  </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后张法的</a:t>
            </a:r>
            <a:r>
              <a:rPr lang="zh-CN" altLang="en-US" b="0" baseline="0">
                <a:latin typeface="宋体" pitchFamily="2" charset="-122"/>
                <a:ea typeface="宋体" pitchFamily="2" charset="-122"/>
              </a:rPr>
              <a:t>工艺流程</a:t>
            </a:r>
            <a:r>
              <a:rPr lang="zh-CN" altLang="en-US" b="0" baseline="0">
                <a:solidFill>
                  <a:schemeClr val="tx1"/>
                </a:solidFill>
                <a:latin typeface="宋体" pitchFamily="2" charset="-122"/>
                <a:ea typeface="宋体" pitchFamily="2" charset="-122"/>
              </a:rPr>
              <a:t>见</a:t>
            </a:r>
            <a:r>
              <a:rPr lang="zh-CN" altLang="en-US" u="sng" baseline="0">
                <a:solidFill>
                  <a:srgbClr val="00FF00"/>
                </a:solidFill>
                <a:latin typeface="宋体" pitchFamily="2" charset="-122"/>
                <a:ea typeface="宋体" pitchFamily="2" charset="-122"/>
                <a:hlinkClick r:id="rId2" action="ppaction://hlinksldjump"/>
              </a:rPr>
              <a:t>图</a:t>
            </a:r>
            <a:r>
              <a:rPr lang="zh-CN" altLang="en-US" u="sng" baseline="0">
                <a:solidFill>
                  <a:srgbClr val="00FF00"/>
                </a:solidFill>
                <a:ea typeface="宋体" pitchFamily="2" charset="-122"/>
                <a:cs typeface="Times New Roman" pitchFamily="18" charset="0"/>
                <a:hlinkClick r:id="rId2" action="ppaction://hlinksldjump"/>
              </a:rPr>
              <a:t>5</a:t>
            </a:r>
            <a:r>
              <a:rPr lang="zh-CN" altLang="en-US" u="sng" baseline="0">
                <a:solidFill>
                  <a:srgbClr val="00FF00"/>
                </a:solidFill>
                <a:latin typeface="宋体" pitchFamily="2" charset="-122"/>
                <a:ea typeface="宋体" pitchFamily="2" charset="-122"/>
                <a:hlinkClick r:id="rId2" action="ppaction://hlinksldjump"/>
              </a:rPr>
              <a:t>.</a:t>
            </a:r>
            <a:r>
              <a:rPr lang="zh-CN" altLang="en-US" u="sng" baseline="0">
                <a:solidFill>
                  <a:srgbClr val="00FF00"/>
                </a:solidFill>
                <a:ea typeface="宋体" pitchFamily="2" charset="-122"/>
                <a:cs typeface="Times New Roman" pitchFamily="18" charset="0"/>
                <a:hlinkClick r:id="rId2" action="ppaction://hlinksldjump"/>
              </a:rPr>
              <a:t>18</a:t>
            </a:r>
            <a:r>
              <a:rPr lang="zh-CN" altLang="en-US" b="0" baseline="0">
                <a:solidFill>
                  <a:schemeClr val="tx1"/>
                </a:solidFill>
                <a:latin typeface="宋体" pitchFamily="2" charset="-122"/>
                <a:ea typeface="宋体" pitchFamily="2" charset="-122"/>
              </a:rPr>
              <a:t>所示。 </a:t>
            </a:r>
          </a:p>
        </p:txBody>
      </p:sp>
    </p:spTree>
  </p:cSld>
  <p:clrMapOvr>
    <a:masterClrMapping/>
  </p:clrMapOvr>
  <p:transition>
    <p:random/>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922" name="Picture 2" descr="图5"/>
          <p:cNvPicPr>
            <a:picLocks noChangeAspect="1" noChangeArrowheads="1"/>
          </p:cNvPicPr>
          <p:nvPr/>
        </p:nvPicPr>
        <p:blipFill>
          <a:blip r:embed="rId2" cstate="email"/>
          <a:srcRect/>
          <a:stretch>
            <a:fillRect/>
          </a:stretch>
        </p:blipFill>
        <p:spPr bwMode="auto">
          <a:xfrm>
            <a:off x="1143000" y="457200"/>
            <a:ext cx="6858000" cy="5749925"/>
          </a:xfrm>
          <a:prstGeom prst="rect">
            <a:avLst/>
          </a:prstGeom>
          <a:noFill/>
        </p:spPr>
      </p:pic>
      <p:pic>
        <p:nvPicPr>
          <p:cNvPr id="209923"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ext Box 2">
            <a:hlinkClick r:id="" action="ppaction://hlinkshowjump?jump=nextslide"/>
          </p:cNvPr>
          <p:cNvSpPr txBox="1">
            <a:spLocks noChangeArrowheads="1"/>
          </p:cNvSpPr>
          <p:nvPr/>
        </p:nvSpPr>
        <p:spPr bwMode="auto">
          <a:xfrm>
            <a:off x="533400" y="304800"/>
            <a:ext cx="70104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.2.1  </a:t>
            </a:r>
            <a:r>
              <a:rPr lang="zh-CN" altLang="en-US" sz="3200" baseline="0">
                <a:latin typeface="楷体_GB2312" pitchFamily="49" charset="-122"/>
                <a:ea typeface="楷体_GB2312" pitchFamily="49" charset="-122"/>
              </a:rPr>
              <a:t>预应力筋、锚具和张拉机具</a:t>
            </a:r>
            <a:r>
              <a:rPr lang="zh-CN" altLang="en-US" sz="2800" baseline="0">
                <a:latin typeface="楷体_GB2312" pitchFamily="49" charset="-122"/>
                <a:ea typeface="楷体_GB2312" pitchFamily="49" charset="-122"/>
              </a:rPr>
              <a:t> </a:t>
            </a:r>
          </a:p>
        </p:txBody>
      </p:sp>
      <p:sp>
        <p:nvSpPr>
          <p:cNvPr id="163843" name="Line 3"/>
          <p:cNvSpPr>
            <a:spLocks noChangeShapeType="1"/>
          </p:cNvSpPr>
          <p:nvPr/>
        </p:nvSpPr>
        <p:spPr bwMode="auto">
          <a:xfrm>
            <a:off x="0" y="1066800"/>
            <a:ext cx="9144000" cy="0"/>
          </a:xfrm>
          <a:prstGeom prst="line">
            <a:avLst/>
          </a:prstGeom>
          <a:noFill/>
          <a:ln w="9525">
            <a:solidFill>
              <a:schemeClr val="tx2"/>
            </a:solidFill>
            <a:round/>
            <a:headEnd/>
            <a:tailEnd/>
          </a:ln>
          <a:effectLst/>
        </p:spPr>
        <p:txBody>
          <a:bodyPr wrap="none"/>
          <a:lstStyle/>
          <a:p>
            <a:endParaRPr lang="zh-CN" altLang="en-US"/>
          </a:p>
        </p:txBody>
      </p:sp>
      <p:sp>
        <p:nvSpPr>
          <p:cNvPr id="163845" name="Text Box 5">
            <a:hlinkClick r:id="" action="ppaction://hlinkshowjump?jump=nextslide"/>
          </p:cNvPr>
          <p:cNvSpPr txBox="1">
            <a:spLocks noChangeArrowheads="1"/>
          </p:cNvSpPr>
          <p:nvPr/>
        </p:nvSpPr>
        <p:spPr bwMode="auto">
          <a:xfrm>
            <a:off x="685800" y="1295400"/>
            <a:ext cx="43434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5.2.1.1　</a:t>
            </a:r>
            <a:r>
              <a:rPr lang="zh-CN" altLang="en-US" sz="2800" baseline="0">
                <a:latin typeface="楷体_GB2312" pitchFamily="49" charset="-122"/>
                <a:ea typeface="楷体_GB2312" pitchFamily="49" charset="-122"/>
              </a:rPr>
              <a:t>单根粗钢筋 </a:t>
            </a:r>
          </a:p>
        </p:txBody>
      </p:sp>
      <p:sp>
        <p:nvSpPr>
          <p:cNvPr id="163846" name="Rectangle 6"/>
          <p:cNvSpPr>
            <a:spLocks noChangeArrowheads="1"/>
          </p:cNvSpPr>
          <p:nvPr/>
        </p:nvSpPr>
        <p:spPr bwMode="auto">
          <a:xfrm>
            <a:off x="838200" y="1905000"/>
            <a:ext cx="7620000" cy="4114800"/>
          </a:xfrm>
          <a:prstGeom prst="rect">
            <a:avLst/>
          </a:prstGeom>
          <a:noFill/>
          <a:ln w="9525">
            <a:noFill/>
            <a:miter lim="800000"/>
            <a:headEnd/>
            <a:tailEnd/>
          </a:ln>
          <a:effectLst/>
        </p:spPr>
        <p:txBody>
          <a:bodyPr/>
          <a:lstStyle/>
          <a:p>
            <a:pPr marL="284163" indent="-284163" algn="just">
              <a:lnSpc>
                <a:spcPct val="140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1</a:t>
            </a:r>
            <a:r>
              <a:rPr lang="zh-CN" altLang="en-US" b="0" baseline="0">
                <a:latin typeface="宋体" pitchFamily="2" charset="-122"/>
                <a:ea typeface="宋体" pitchFamily="2" charset="-122"/>
              </a:rPr>
              <a:t>)锚具</a:t>
            </a:r>
            <a:r>
              <a:rPr lang="zh-CN" altLang="en-US" b="0" baseline="0">
                <a:solidFill>
                  <a:schemeClr val="tx1"/>
                </a:solidFill>
                <a:latin typeface="宋体" pitchFamily="2" charset="-122"/>
                <a:ea typeface="宋体" pitchFamily="2" charset="-122"/>
              </a:rPr>
              <a:t> </a:t>
            </a:r>
          </a:p>
          <a:p>
            <a:pPr marL="284163" indent="-284163"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cs typeface="Courier New" pitchFamily="49" charset="0"/>
              </a:rPr>
              <a:t>单根粗钢筋的预应力筋，如果采用一端张拉，则在张拉端用螺丝端杆锚具，固定端用帮条锚</a:t>
            </a:r>
            <a:r>
              <a:rPr lang="zh-CN" altLang="en-US" b="0" baseline="0">
                <a:solidFill>
                  <a:schemeClr val="tx1"/>
                </a:solidFill>
                <a:latin typeface="宋体" pitchFamily="2" charset="-122"/>
                <a:ea typeface="宋体" pitchFamily="2" charset="-122"/>
              </a:rPr>
              <a:t>具或镦头锚具；如果采用两端张拉，则两端均用螺丝端杆锚具。</a:t>
            </a:r>
          </a:p>
          <a:p>
            <a:pPr marL="850900" lvl="1" indent="-285750" algn="just">
              <a:lnSpc>
                <a:spcPct val="140000"/>
              </a:lnSpc>
              <a:spcBef>
                <a:spcPct val="10000"/>
              </a:spcBef>
              <a:buClr>
                <a:schemeClr val="folHlink"/>
              </a:buClr>
              <a:buSzPct val="80000"/>
              <a:buFont typeface="Wingdings" pitchFamily="2" charset="2"/>
              <a:buChar char="v"/>
            </a:pPr>
            <a:r>
              <a:rPr lang="zh-CN" altLang="en-US" b="0" baseline="0">
                <a:solidFill>
                  <a:schemeClr val="tx1"/>
                </a:solidFill>
                <a:latin typeface="宋体" pitchFamily="2" charset="-122"/>
                <a:ea typeface="宋体" pitchFamily="2" charset="-122"/>
              </a:rPr>
              <a:t>螺丝端杆锚具如</a:t>
            </a:r>
            <a:r>
              <a:rPr lang="zh-CN" altLang="en-US" u="sng" baseline="0">
                <a:solidFill>
                  <a:srgbClr val="00FF00"/>
                </a:solidFill>
                <a:latin typeface="宋体" pitchFamily="2" charset="-122"/>
                <a:ea typeface="宋体" pitchFamily="2" charset="-122"/>
                <a:hlinkClick r:id="rId2" action="ppaction://hlinksldjump"/>
              </a:rPr>
              <a:t>图</a:t>
            </a:r>
            <a:r>
              <a:rPr lang="zh-CN" altLang="en-US" u="sng" baseline="0">
                <a:solidFill>
                  <a:srgbClr val="00FF00"/>
                </a:solidFill>
                <a:ea typeface="宋体" pitchFamily="2" charset="-122"/>
                <a:cs typeface="Times New Roman" pitchFamily="18" charset="0"/>
                <a:hlinkClick r:id="rId2" action="ppaction://hlinksldjump"/>
              </a:rPr>
              <a:t>5</a:t>
            </a:r>
            <a:r>
              <a:rPr lang="zh-CN" altLang="en-US" u="sng" baseline="0">
                <a:solidFill>
                  <a:srgbClr val="00FF00"/>
                </a:solidFill>
                <a:latin typeface="宋体" pitchFamily="2" charset="-122"/>
                <a:ea typeface="宋体" pitchFamily="2" charset="-122"/>
                <a:hlinkClick r:id="rId2" action="ppaction://hlinksldjump"/>
              </a:rPr>
              <a:t>.</a:t>
            </a:r>
            <a:r>
              <a:rPr lang="zh-CN" altLang="en-US" u="sng" baseline="0">
                <a:solidFill>
                  <a:srgbClr val="00FF00"/>
                </a:solidFill>
                <a:ea typeface="宋体" pitchFamily="2" charset="-122"/>
                <a:cs typeface="Times New Roman" pitchFamily="18" charset="0"/>
                <a:hlinkClick r:id="rId2" action="ppaction://hlinksldjump"/>
              </a:rPr>
              <a:t>19</a:t>
            </a:r>
            <a:r>
              <a:rPr lang="zh-CN" altLang="en-US" b="0" baseline="0">
                <a:solidFill>
                  <a:schemeClr val="tx1"/>
                </a:solidFill>
                <a:latin typeface="宋体" pitchFamily="2" charset="-122"/>
                <a:ea typeface="宋体" pitchFamily="2" charset="-122"/>
              </a:rPr>
              <a:t>所示。 </a:t>
            </a:r>
          </a:p>
          <a:p>
            <a:pPr marL="850900" lvl="1" indent="-285750" algn="just">
              <a:lnSpc>
                <a:spcPct val="140000"/>
              </a:lnSpc>
              <a:spcBef>
                <a:spcPct val="10000"/>
              </a:spcBef>
              <a:buClr>
                <a:schemeClr val="folHlink"/>
              </a:buClr>
              <a:buSzPct val="80000"/>
              <a:buFont typeface="Wingdings" pitchFamily="2" charset="2"/>
              <a:buChar char="v"/>
            </a:pPr>
            <a:r>
              <a:rPr lang="zh-CN" altLang="en-US" b="0" baseline="0">
                <a:solidFill>
                  <a:schemeClr val="tx1"/>
                </a:solidFill>
                <a:latin typeface="宋体" pitchFamily="2" charset="-122"/>
                <a:ea typeface="宋体" pitchFamily="2" charset="-122"/>
              </a:rPr>
              <a:t>帮条锚具如</a:t>
            </a:r>
            <a:r>
              <a:rPr lang="zh-CN" altLang="en-US" u="sng" baseline="0">
                <a:solidFill>
                  <a:srgbClr val="00FF00"/>
                </a:solidFill>
                <a:latin typeface="宋体" pitchFamily="2" charset="-122"/>
                <a:ea typeface="宋体" pitchFamily="2" charset="-122"/>
                <a:hlinkClick r:id="rId3" action="ppaction://hlinksldjump"/>
              </a:rPr>
              <a:t>图</a:t>
            </a:r>
            <a:r>
              <a:rPr lang="zh-CN" altLang="en-US" u="sng" baseline="0">
                <a:solidFill>
                  <a:srgbClr val="00FF00"/>
                </a:solidFill>
                <a:ea typeface="宋体" pitchFamily="2" charset="-122"/>
                <a:cs typeface="Times New Roman" pitchFamily="18" charset="0"/>
                <a:hlinkClick r:id="rId3" action="ppaction://hlinksldjump"/>
              </a:rPr>
              <a:t>5</a:t>
            </a:r>
            <a:r>
              <a:rPr lang="zh-CN" altLang="en-US" u="sng" baseline="0">
                <a:solidFill>
                  <a:srgbClr val="00FF00"/>
                </a:solidFill>
                <a:latin typeface="宋体" pitchFamily="2" charset="-122"/>
                <a:ea typeface="宋体" pitchFamily="2" charset="-122"/>
                <a:hlinkClick r:id="rId3" action="ppaction://hlinksldjump"/>
              </a:rPr>
              <a:t>.</a:t>
            </a:r>
            <a:r>
              <a:rPr lang="zh-CN" altLang="en-US" u="sng" baseline="0">
                <a:solidFill>
                  <a:srgbClr val="00FF00"/>
                </a:solidFill>
                <a:ea typeface="宋体" pitchFamily="2" charset="-122"/>
                <a:cs typeface="Times New Roman" pitchFamily="18" charset="0"/>
                <a:hlinkClick r:id="rId3" action="ppaction://hlinksldjump"/>
              </a:rPr>
              <a:t>20</a:t>
            </a:r>
            <a:r>
              <a:rPr lang="zh-CN" altLang="en-US" b="0" baseline="0">
                <a:solidFill>
                  <a:schemeClr val="tx1"/>
                </a:solidFill>
                <a:latin typeface="宋体" pitchFamily="2" charset="-122"/>
                <a:ea typeface="宋体" pitchFamily="2" charset="-122"/>
              </a:rPr>
              <a:t>所示。 </a:t>
            </a:r>
          </a:p>
          <a:p>
            <a:pPr marL="850900" lvl="1" indent="-285750" algn="just">
              <a:lnSpc>
                <a:spcPct val="140000"/>
              </a:lnSpc>
              <a:spcBef>
                <a:spcPct val="10000"/>
              </a:spcBef>
              <a:buClr>
                <a:schemeClr val="folHlink"/>
              </a:buClr>
              <a:buSzPct val="80000"/>
              <a:buFont typeface="Wingdings" pitchFamily="2" charset="2"/>
              <a:buChar char="v"/>
            </a:pPr>
            <a:r>
              <a:rPr lang="zh-CN" altLang="en-US" b="0" baseline="0">
                <a:solidFill>
                  <a:schemeClr val="tx1"/>
                </a:solidFill>
                <a:latin typeface="宋体" pitchFamily="2" charset="-122"/>
                <a:ea typeface="宋体" pitchFamily="2" charset="-122"/>
              </a:rPr>
              <a:t>镦头锚具由镦头和垫板组成。 </a:t>
            </a:r>
          </a:p>
        </p:txBody>
      </p:sp>
    </p:spTree>
  </p:cSld>
  <p:clrMapOvr>
    <a:masterClrMapping/>
  </p:clrMapOvr>
  <p:transition>
    <p:random/>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图5"/>
          <p:cNvPicPr>
            <a:picLocks noChangeAspect="1" noChangeArrowheads="1"/>
          </p:cNvPicPr>
          <p:nvPr/>
        </p:nvPicPr>
        <p:blipFill>
          <a:blip r:embed="rId2"/>
          <a:srcRect/>
          <a:stretch>
            <a:fillRect/>
          </a:stretch>
        </p:blipFill>
        <p:spPr bwMode="auto">
          <a:xfrm>
            <a:off x="685800" y="1524000"/>
            <a:ext cx="8001000" cy="3962400"/>
          </a:xfrm>
          <a:prstGeom prst="rect">
            <a:avLst/>
          </a:prstGeom>
          <a:noFill/>
        </p:spPr>
      </p:pic>
      <p:pic>
        <p:nvPicPr>
          <p:cNvPr id="164867"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图5"/>
          <p:cNvPicPr>
            <a:picLocks noChangeAspect="1" noChangeArrowheads="1"/>
          </p:cNvPicPr>
          <p:nvPr/>
        </p:nvPicPr>
        <p:blipFill>
          <a:blip r:embed="rId2"/>
          <a:srcRect/>
          <a:stretch>
            <a:fillRect/>
          </a:stretch>
        </p:blipFill>
        <p:spPr bwMode="auto">
          <a:xfrm>
            <a:off x="838200" y="1219200"/>
            <a:ext cx="7620000" cy="4953000"/>
          </a:xfrm>
          <a:prstGeom prst="rect">
            <a:avLst/>
          </a:prstGeom>
          <a:noFill/>
        </p:spPr>
      </p:pic>
      <p:pic>
        <p:nvPicPr>
          <p:cNvPr id="165891"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ChangeArrowheads="1"/>
          </p:cNvSpPr>
          <p:nvPr/>
        </p:nvSpPr>
        <p:spPr bwMode="auto">
          <a:xfrm>
            <a:off x="1066800" y="838200"/>
            <a:ext cx="7162800" cy="4724400"/>
          </a:xfrm>
          <a:prstGeom prst="rect">
            <a:avLst/>
          </a:prstGeom>
          <a:noFill/>
          <a:ln w="9525">
            <a:noFill/>
            <a:miter lim="800000"/>
            <a:headEnd/>
            <a:tailEnd/>
          </a:ln>
          <a:effectLst/>
        </p:spPr>
        <p:txBody>
          <a:bodyPr/>
          <a:lstStyle/>
          <a:p>
            <a:pPr marL="284163" indent="-284163" algn="just">
              <a:lnSpc>
                <a:spcPct val="15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2</a:t>
            </a: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 </a:t>
            </a:r>
            <a:r>
              <a:rPr lang="zh-CN" altLang="en-US" b="0" baseline="0">
                <a:latin typeface="宋体" pitchFamily="2" charset="-122"/>
                <a:ea typeface="宋体" pitchFamily="2" charset="-122"/>
              </a:rPr>
              <a:t>张拉设备 </a:t>
            </a:r>
            <a:endParaRPr lang="zh-CN" altLang="en-US" b="0" baseline="0">
              <a:solidFill>
                <a:schemeClr val="tx1"/>
              </a:solidFill>
              <a:latin typeface="宋体" pitchFamily="2" charset="-122"/>
              <a:ea typeface="宋体" pitchFamily="2" charset="-122"/>
            </a:endParaRPr>
          </a:p>
          <a:p>
            <a:pPr marL="284163" indent="-284163"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与螺丝端杆锚具配套的张拉设备为</a:t>
            </a:r>
            <a:r>
              <a:rPr lang="zh-CN" altLang="en-US" b="0" baseline="0">
                <a:latin typeface="宋体" pitchFamily="2" charset="-122"/>
                <a:ea typeface="宋体" pitchFamily="2" charset="-122"/>
                <a:cs typeface="Courier New" pitchFamily="49" charset="0"/>
              </a:rPr>
              <a:t>拉杆式千斤顶</a:t>
            </a:r>
            <a:r>
              <a:rPr lang="zh-CN" altLang="en-US" b="0" baseline="0">
                <a:solidFill>
                  <a:schemeClr val="tx1"/>
                </a:solidFill>
                <a:latin typeface="宋体" pitchFamily="2" charset="-122"/>
                <a:ea typeface="宋体" pitchFamily="2" charset="-122"/>
                <a:cs typeface="Courier New" pitchFamily="49" charset="0"/>
              </a:rPr>
              <a:t>。常用的有</a:t>
            </a:r>
            <a:r>
              <a:rPr lang="en-US" altLang="zh-CN" b="0" baseline="0">
                <a:solidFill>
                  <a:schemeClr val="tx1"/>
                </a:solidFill>
                <a:latin typeface="宋体" pitchFamily="2" charset="-122"/>
                <a:ea typeface="宋体" pitchFamily="2" charset="-122"/>
                <a:cs typeface="Courier New" pitchFamily="49" charset="0"/>
              </a:rPr>
              <a:t>YL20</a:t>
            </a:r>
            <a:r>
              <a:rPr lang="zh-CN" altLang="en-US" b="0" baseline="0">
                <a:solidFill>
                  <a:schemeClr val="tx1"/>
                </a:solidFill>
                <a:latin typeface="宋体" pitchFamily="2" charset="-122"/>
                <a:ea typeface="宋体" pitchFamily="2" charset="-122"/>
                <a:cs typeface="Courier New" pitchFamily="49" charset="0"/>
              </a:rPr>
              <a:t>型、</a:t>
            </a:r>
            <a:r>
              <a:rPr lang="en-US" altLang="zh-CN" b="0" baseline="0">
                <a:solidFill>
                  <a:schemeClr val="tx1"/>
                </a:solidFill>
                <a:latin typeface="宋体" pitchFamily="2" charset="-122"/>
                <a:ea typeface="宋体" pitchFamily="2" charset="-122"/>
                <a:cs typeface="Courier New" pitchFamily="49" charset="0"/>
              </a:rPr>
              <a:t>YL60</a:t>
            </a:r>
            <a:r>
              <a:rPr lang="zh-CN" altLang="en-US" b="0" baseline="0">
                <a:solidFill>
                  <a:schemeClr val="tx1"/>
                </a:solidFill>
                <a:latin typeface="宋体" pitchFamily="2" charset="-122"/>
                <a:ea typeface="宋体" pitchFamily="2" charset="-122"/>
                <a:cs typeface="Courier New" pitchFamily="49" charset="0"/>
              </a:rPr>
              <a:t>型油压千斤</a:t>
            </a:r>
            <a:r>
              <a:rPr lang="zh-CN" altLang="en-US" b="0" baseline="0">
                <a:solidFill>
                  <a:schemeClr val="tx1"/>
                </a:solidFill>
                <a:latin typeface="宋体" pitchFamily="2" charset="-122"/>
                <a:ea typeface="宋体" pitchFamily="2" charset="-122"/>
              </a:rPr>
              <a:t>顶。</a:t>
            </a:r>
          </a:p>
          <a:p>
            <a:pPr marL="284163" indent="-284163" algn="just">
              <a:lnSpc>
                <a:spcPct val="150000"/>
              </a:lnSpc>
              <a:spcBef>
                <a:spcPct val="20000"/>
              </a:spcBef>
              <a:buClr>
                <a:srgbClr val="FFFF66"/>
              </a:buClr>
              <a:buSzPct val="120000"/>
              <a:buFont typeface="Wingdings" pitchFamily="2" charset="2"/>
              <a:buChar char="§"/>
            </a:pPr>
            <a:r>
              <a:rPr lang="en-US" altLang="zh-CN" b="0" baseline="0">
                <a:latin typeface="宋体" pitchFamily="2" charset="-122"/>
                <a:ea typeface="宋体" pitchFamily="2" charset="-122"/>
              </a:rPr>
              <a:t>YL60</a:t>
            </a:r>
            <a:r>
              <a:rPr lang="zh-CN" altLang="en-US" b="0" baseline="0">
                <a:latin typeface="宋体" pitchFamily="2" charset="-122"/>
                <a:ea typeface="宋体" pitchFamily="2" charset="-122"/>
              </a:rPr>
              <a:t>型千斤顶</a:t>
            </a:r>
            <a:r>
              <a:rPr lang="zh-CN" altLang="en-US" b="0" baseline="0">
                <a:solidFill>
                  <a:schemeClr val="tx1"/>
                </a:solidFill>
                <a:latin typeface="宋体" pitchFamily="2" charset="-122"/>
                <a:ea typeface="宋体" pitchFamily="2" charset="-122"/>
              </a:rPr>
              <a:t>是一种通用型的拉杆式液压千斤顶（</a:t>
            </a:r>
            <a:r>
              <a:rPr lang="zh-CN" altLang="en-US" u="sng" baseline="0">
                <a:solidFill>
                  <a:srgbClr val="00FF00"/>
                </a:solidFill>
                <a:latin typeface="宋体" pitchFamily="2" charset="-122"/>
                <a:ea typeface="宋体" pitchFamily="2" charset="-122"/>
                <a:hlinkClick r:id="rId2" action="ppaction://hlinksldjump"/>
              </a:rPr>
              <a:t>图5.21</a:t>
            </a:r>
            <a:r>
              <a:rPr lang="zh-CN" altLang="en-US" b="0" baseline="0">
                <a:solidFill>
                  <a:schemeClr val="tx1"/>
                </a:solidFill>
                <a:latin typeface="宋体" pitchFamily="2" charset="-122"/>
                <a:ea typeface="宋体" pitchFamily="2" charset="-122"/>
              </a:rPr>
              <a:t>）。</a:t>
            </a:r>
          </a:p>
          <a:p>
            <a:pPr marL="284163" indent="-284163" algn="just">
              <a:lnSpc>
                <a:spcPct val="150000"/>
              </a:lnSpc>
              <a:spcBef>
                <a:spcPct val="20000"/>
              </a:spcBef>
              <a:buClr>
                <a:srgbClr val="FFFF66"/>
              </a:buClr>
              <a:buSzPct val="120000"/>
              <a:buFont typeface="Wingdings" pitchFamily="2" charset="2"/>
              <a:buChar char="§"/>
            </a:pPr>
            <a:r>
              <a:rPr lang="en-US" altLang="zh-CN" b="0" baseline="0">
                <a:solidFill>
                  <a:schemeClr val="tx1"/>
                </a:solidFill>
                <a:latin typeface="宋体" pitchFamily="2" charset="-122"/>
                <a:ea typeface="宋体" pitchFamily="2" charset="-122"/>
                <a:cs typeface="Courier New" pitchFamily="49" charset="0"/>
              </a:rPr>
              <a:t>YL60</a:t>
            </a:r>
            <a:r>
              <a:rPr lang="zh-CN" altLang="en-US" b="0" baseline="0">
                <a:solidFill>
                  <a:schemeClr val="tx1"/>
                </a:solidFill>
                <a:latin typeface="宋体" pitchFamily="2" charset="-122"/>
                <a:ea typeface="宋体" pitchFamily="2" charset="-122"/>
                <a:cs typeface="Courier New" pitchFamily="49" charset="0"/>
              </a:rPr>
              <a:t>型千斤顶适用于张拉采用螺丝端杆锚具的粗钢筋、锥形螺杆锚具的钢丝束及镦头锚具的钢筋束。</a:t>
            </a:r>
          </a:p>
        </p:txBody>
      </p:sp>
    </p:spTree>
  </p:cSld>
  <p:clrMapOvr>
    <a:masterClrMapping/>
  </p:clrMapOvr>
  <p:transition>
    <p:random/>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0" name="Picture 2" descr="图5"/>
          <p:cNvPicPr>
            <a:picLocks noChangeAspect="1" noChangeArrowheads="1"/>
          </p:cNvPicPr>
          <p:nvPr/>
        </p:nvPicPr>
        <p:blipFill>
          <a:blip r:embed="rId2" cstate="email"/>
          <a:srcRect/>
          <a:stretch>
            <a:fillRect/>
          </a:stretch>
        </p:blipFill>
        <p:spPr bwMode="auto">
          <a:xfrm>
            <a:off x="685800" y="1066800"/>
            <a:ext cx="8077200" cy="4500563"/>
          </a:xfrm>
          <a:prstGeom prst="rect">
            <a:avLst/>
          </a:prstGeom>
          <a:noFill/>
        </p:spPr>
      </p:pic>
      <p:pic>
        <p:nvPicPr>
          <p:cNvPr id="211971"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ChangeArrowheads="1"/>
          </p:cNvSpPr>
          <p:nvPr/>
        </p:nvSpPr>
        <p:spPr bwMode="auto">
          <a:xfrm>
            <a:off x="914400" y="685800"/>
            <a:ext cx="7391400" cy="5257800"/>
          </a:xfrm>
          <a:prstGeom prst="rect">
            <a:avLst/>
          </a:prstGeom>
          <a:noFill/>
          <a:ln w="9525">
            <a:noFill/>
            <a:miter lim="800000"/>
            <a:headEnd/>
            <a:tailEnd/>
          </a:ln>
          <a:effectLst/>
        </p:spPr>
        <p:txBody>
          <a:bodyPr/>
          <a:lstStyle/>
          <a:p>
            <a:pPr marL="284163" indent="-284163" algn="just">
              <a:lnSpc>
                <a:spcPct val="155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(3) 单根粗钢筋预应力筋制作</a:t>
            </a:r>
            <a:r>
              <a:rPr lang="zh-CN" altLang="en-US" b="0" baseline="0">
                <a:solidFill>
                  <a:schemeClr val="tx1"/>
                </a:solidFill>
                <a:latin typeface="宋体" pitchFamily="2" charset="-122"/>
                <a:ea typeface="宋体" pitchFamily="2" charset="-122"/>
              </a:rPr>
              <a:t> </a:t>
            </a:r>
          </a:p>
          <a:p>
            <a:pPr marL="284163" indent="-284163" algn="just">
              <a:lnSpc>
                <a:spcPct val="155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单根粗钢筋预应力筋的制作，包括配料、对焊、冷拉等工序。</a:t>
            </a:r>
          </a:p>
          <a:p>
            <a:pPr marL="284163" indent="-284163" algn="just">
              <a:lnSpc>
                <a:spcPct val="155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预应力筋的下料长度应计算确定，计算时要考虑结构构件的孔道长度、锚具厚度、千斤顶长度、焊接接头或镦头的预留量</a:t>
            </a:r>
            <a:r>
              <a:rPr lang="zh-CN" altLang="en-US" b="0" baseline="0">
                <a:solidFill>
                  <a:schemeClr val="tx1"/>
                </a:solidFill>
                <a:latin typeface="宋体" pitchFamily="2" charset="-122"/>
                <a:ea typeface="宋体" pitchFamily="2" charset="-122"/>
              </a:rPr>
              <a:t>、冷拉伸长值、弹性回缩值等。</a:t>
            </a:r>
          </a:p>
          <a:p>
            <a:pPr marL="284163" indent="-284163" algn="just">
              <a:lnSpc>
                <a:spcPct val="155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现以两端用螺丝端杆锚具预应力筋为例（</a:t>
            </a:r>
            <a:r>
              <a:rPr lang="zh-CN" altLang="en-US" u="sng" baseline="0">
                <a:solidFill>
                  <a:srgbClr val="00FF00"/>
                </a:solidFill>
                <a:latin typeface="宋体" pitchFamily="2" charset="-122"/>
                <a:ea typeface="宋体" pitchFamily="2" charset="-122"/>
                <a:cs typeface="Courier New" pitchFamily="49" charset="0"/>
                <a:hlinkClick r:id="rId2" action="ppaction://hlinksldjump"/>
              </a:rPr>
              <a:t>图5.22</a:t>
            </a:r>
            <a:r>
              <a:rPr lang="zh-CN" altLang="en-US" b="0" baseline="0">
                <a:solidFill>
                  <a:schemeClr val="tx1"/>
                </a:solidFill>
                <a:latin typeface="宋体" pitchFamily="2" charset="-122"/>
                <a:ea typeface="宋体" pitchFamily="2" charset="-122"/>
                <a:cs typeface="Courier New" pitchFamily="49" charset="0"/>
              </a:rPr>
              <a:t>）来说明其</a:t>
            </a:r>
            <a:r>
              <a:rPr lang="zh-CN" altLang="en-US" b="0" baseline="0">
                <a:solidFill>
                  <a:schemeClr val="tx1"/>
                </a:solidFill>
                <a:latin typeface="宋体" pitchFamily="2" charset="-122"/>
                <a:ea typeface="宋体" pitchFamily="2" charset="-122"/>
              </a:rPr>
              <a:t>下料长度计算方法。 </a:t>
            </a:r>
          </a:p>
        </p:txBody>
      </p:sp>
    </p:spTree>
  </p:cSld>
  <p:clrMapOvr>
    <a:masterClrMapping/>
  </p:clrMapOvr>
  <p:transition>
    <p:random/>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图5"/>
          <p:cNvPicPr>
            <a:picLocks noChangeAspect="1" noChangeArrowheads="1"/>
          </p:cNvPicPr>
          <p:nvPr/>
        </p:nvPicPr>
        <p:blipFill>
          <a:blip r:embed="rId2" cstate="email"/>
          <a:srcRect/>
          <a:stretch>
            <a:fillRect/>
          </a:stretch>
        </p:blipFill>
        <p:spPr bwMode="auto">
          <a:xfrm>
            <a:off x="762000" y="1600200"/>
            <a:ext cx="7543800" cy="3405188"/>
          </a:xfrm>
          <a:prstGeom prst="rect">
            <a:avLst/>
          </a:prstGeom>
          <a:noFill/>
        </p:spPr>
      </p:pic>
      <p:pic>
        <p:nvPicPr>
          <p:cNvPr id="168963"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ChangeArrowheads="1"/>
          </p:cNvSpPr>
          <p:nvPr/>
        </p:nvSpPr>
        <p:spPr bwMode="auto">
          <a:xfrm>
            <a:off x="1066800" y="762000"/>
            <a:ext cx="7086600" cy="5334000"/>
          </a:xfrm>
          <a:prstGeom prst="rect">
            <a:avLst/>
          </a:prstGeom>
          <a:noFill/>
          <a:ln w="9525">
            <a:noFill/>
            <a:miter lim="800000"/>
            <a:headEnd/>
            <a:tailEnd/>
          </a:ln>
          <a:effectLst/>
        </p:spPr>
        <p:txBody>
          <a:bodyPr/>
          <a:lstStyle/>
          <a:p>
            <a:pPr marL="284163" indent="-284163" algn="just">
              <a:lnSpc>
                <a:spcPct val="150000"/>
              </a:lnSpc>
              <a:spcBef>
                <a:spcPct val="10000"/>
              </a:spcBef>
              <a:buClr>
                <a:srgbClr val="FFFF66"/>
              </a:buClr>
              <a:buSzPct val="120000"/>
              <a:buFont typeface="Wingdings" pitchFamily="2" charset="2"/>
              <a:buChar char="§"/>
            </a:pPr>
            <a:r>
              <a:rPr lang="zh-CN" altLang="en-US" b="0" baseline="0">
                <a:solidFill>
                  <a:schemeClr val="tx1"/>
                </a:solidFill>
                <a:ea typeface="宋体" pitchFamily="2" charset="-122"/>
                <a:cs typeface="Courier New" pitchFamily="49" charset="0"/>
              </a:rPr>
              <a:t>预应力筋的成品长度（即预应力筋和螺丝端杆对焊并经冷拉后的全长）</a:t>
            </a:r>
            <a:r>
              <a:rPr lang="en-US" altLang="zh-CN" b="0" baseline="0">
                <a:solidFill>
                  <a:schemeClr val="tx1"/>
                </a:solidFill>
                <a:ea typeface="宋体" pitchFamily="2" charset="-122"/>
                <a:cs typeface="Courier New" pitchFamily="49" charset="0"/>
              </a:rPr>
              <a:t>L</a:t>
            </a:r>
            <a:r>
              <a:rPr lang="en-US" altLang="zh-CN" b="0">
                <a:solidFill>
                  <a:schemeClr val="tx1"/>
                </a:solidFill>
                <a:ea typeface="宋体" pitchFamily="2" charset="-122"/>
                <a:cs typeface="Courier New" pitchFamily="49" charset="0"/>
              </a:rPr>
              <a:t>1</a:t>
            </a:r>
            <a:r>
              <a:rPr lang="en-US" altLang="zh-CN" b="0" baseline="0">
                <a:solidFill>
                  <a:schemeClr val="tx1"/>
                </a:solidFill>
                <a:ea typeface="宋体" pitchFamily="2" charset="-122"/>
                <a:cs typeface="Courier New" pitchFamily="49" charset="0"/>
              </a:rPr>
              <a:t>：</a:t>
            </a:r>
          </a:p>
          <a:p>
            <a:pPr marL="284163" indent="-284163" algn="just">
              <a:lnSpc>
                <a:spcPct val="150000"/>
              </a:lnSpc>
              <a:spcBef>
                <a:spcPct val="10000"/>
              </a:spcBef>
              <a:buClr>
                <a:srgbClr val="FFFF66"/>
              </a:buClr>
              <a:buSzPct val="120000"/>
              <a:buFont typeface="Wingdings" pitchFamily="2" charset="2"/>
              <a:buNone/>
            </a:pPr>
            <a:r>
              <a:rPr lang="en-US" altLang="zh-CN" b="0" baseline="0">
                <a:solidFill>
                  <a:schemeClr val="tx1"/>
                </a:solidFill>
                <a:ea typeface="宋体" pitchFamily="2" charset="-122"/>
                <a:cs typeface="Courier New" pitchFamily="49" charset="0"/>
              </a:rPr>
              <a:t>                           </a:t>
            </a:r>
            <a:r>
              <a:rPr lang="en-US" altLang="zh-CN" b="0" baseline="0">
                <a:solidFill>
                  <a:srgbClr val="FF66FF"/>
                </a:solidFill>
                <a:ea typeface="宋体" pitchFamily="2" charset="-122"/>
                <a:cs typeface="Courier New" pitchFamily="49" charset="0"/>
              </a:rPr>
              <a:t>L</a:t>
            </a:r>
            <a:r>
              <a:rPr lang="en-US" altLang="zh-CN" b="0">
                <a:solidFill>
                  <a:srgbClr val="FF66FF"/>
                </a:solidFill>
                <a:ea typeface="宋体" pitchFamily="2" charset="-122"/>
                <a:cs typeface="Courier New" pitchFamily="49" charset="0"/>
              </a:rPr>
              <a:t>1</a:t>
            </a:r>
            <a:r>
              <a:rPr lang="en-US" altLang="zh-CN" b="0" baseline="0">
                <a:solidFill>
                  <a:srgbClr val="FF66FF"/>
                </a:solidFill>
                <a:ea typeface="宋体" pitchFamily="2" charset="-122"/>
                <a:cs typeface="Courier New" pitchFamily="49" charset="0"/>
              </a:rPr>
              <a:t>=l+2l</a:t>
            </a:r>
            <a:r>
              <a:rPr lang="en-US" altLang="zh-CN" b="0">
                <a:solidFill>
                  <a:srgbClr val="FF66FF"/>
                </a:solidFill>
                <a:ea typeface="宋体" pitchFamily="2" charset="-122"/>
                <a:cs typeface="Courier New" pitchFamily="49" charset="0"/>
              </a:rPr>
              <a:t>2</a:t>
            </a:r>
            <a:r>
              <a:rPr lang="en-US" altLang="zh-CN" b="0" baseline="0">
                <a:solidFill>
                  <a:schemeClr val="tx1"/>
                </a:solidFill>
                <a:ea typeface="宋体" pitchFamily="2" charset="-122"/>
                <a:cs typeface="Courier New" pitchFamily="49" charset="0"/>
              </a:rPr>
              <a:t></a:t>
            </a:r>
          </a:p>
          <a:p>
            <a:pPr marL="284163" indent="-284163" algn="just">
              <a:lnSpc>
                <a:spcPct val="150000"/>
              </a:lnSpc>
              <a:spcBef>
                <a:spcPct val="10000"/>
              </a:spcBef>
              <a:buClr>
                <a:srgbClr val="FFFF66"/>
              </a:buClr>
              <a:buSzPct val="120000"/>
              <a:buFont typeface="Wingdings" pitchFamily="2" charset="2"/>
              <a:buChar char="§"/>
            </a:pPr>
            <a:r>
              <a:rPr lang="zh-CN" altLang="en-US" b="0" baseline="0">
                <a:solidFill>
                  <a:schemeClr val="tx1"/>
                </a:solidFill>
                <a:ea typeface="宋体" pitchFamily="2" charset="-122"/>
                <a:cs typeface="Courier New" pitchFamily="49" charset="0"/>
              </a:rPr>
              <a:t>预应力筋（不包括螺丝端杆）冷拉后需达到的长度</a:t>
            </a:r>
            <a:r>
              <a:rPr lang="en-US" altLang="zh-CN" b="0" baseline="0">
                <a:solidFill>
                  <a:schemeClr val="tx1"/>
                </a:solidFill>
                <a:ea typeface="宋体" pitchFamily="2" charset="-122"/>
                <a:cs typeface="Courier New" pitchFamily="49" charset="0"/>
              </a:rPr>
              <a:t>L</a:t>
            </a:r>
            <a:r>
              <a:rPr lang="en-US" altLang="zh-CN" b="0">
                <a:solidFill>
                  <a:schemeClr val="tx1"/>
                </a:solidFill>
                <a:ea typeface="宋体" pitchFamily="2" charset="-122"/>
                <a:cs typeface="Courier New" pitchFamily="49" charset="0"/>
              </a:rPr>
              <a:t>0</a:t>
            </a:r>
            <a:r>
              <a:rPr lang="en-US" altLang="zh-CN" b="0" baseline="0">
                <a:solidFill>
                  <a:schemeClr val="tx1"/>
                </a:solidFill>
                <a:ea typeface="宋体" pitchFamily="2" charset="-122"/>
                <a:cs typeface="Courier New" pitchFamily="49" charset="0"/>
              </a:rPr>
              <a:t>： </a:t>
            </a:r>
          </a:p>
          <a:p>
            <a:pPr marL="284163" indent="-284163" algn="just">
              <a:lnSpc>
                <a:spcPct val="150000"/>
              </a:lnSpc>
              <a:spcBef>
                <a:spcPct val="10000"/>
              </a:spcBef>
              <a:buClr>
                <a:srgbClr val="FFFF66"/>
              </a:buClr>
              <a:buSzPct val="120000"/>
              <a:buFont typeface="Wingdings" pitchFamily="2" charset="2"/>
              <a:buNone/>
            </a:pPr>
            <a:r>
              <a:rPr lang="en-US" altLang="zh-CN" b="0" baseline="0">
                <a:solidFill>
                  <a:schemeClr val="tx1"/>
                </a:solidFill>
                <a:ea typeface="宋体" pitchFamily="2" charset="-122"/>
                <a:cs typeface="Courier New" pitchFamily="49" charset="0"/>
              </a:rPr>
              <a:t>                            </a:t>
            </a:r>
            <a:r>
              <a:rPr lang="en-US" altLang="zh-CN" b="0" baseline="0">
                <a:solidFill>
                  <a:srgbClr val="FF66FF"/>
                </a:solidFill>
                <a:ea typeface="宋体" pitchFamily="2" charset="-122"/>
                <a:cs typeface="Courier New" pitchFamily="49" charset="0"/>
              </a:rPr>
              <a:t>L</a:t>
            </a:r>
            <a:r>
              <a:rPr lang="en-US" altLang="zh-CN" b="0">
                <a:solidFill>
                  <a:srgbClr val="FF66FF"/>
                </a:solidFill>
                <a:ea typeface="宋体" pitchFamily="2" charset="-122"/>
                <a:cs typeface="Courier New" pitchFamily="49" charset="0"/>
              </a:rPr>
              <a:t>0</a:t>
            </a:r>
            <a:r>
              <a:rPr lang="en-US" altLang="zh-CN" b="0" baseline="0">
                <a:solidFill>
                  <a:srgbClr val="FF66FF"/>
                </a:solidFill>
                <a:ea typeface="宋体" pitchFamily="2" charset="-122"/>
                <a:cs typeface="Courier New" pitchFamily="49" charset="0"/>
              </a:rPr>
              <a:t>=L</a:t>
            </a:r>
            <a:r>
              <a:rPr lang="en-US" altLang="zh-CN" b="0">
                <a:solidFill>
                  <a:srgbClr val="FF66FF"/>
                </a:solidFill>
                <a:ea typeface="宋体" pitchFamily="2" charset="-122"/>
                <a:cs typeface="Courier New" pitchFamily="49" charset="0"/>
              </a:rPr>
              <a:t>1</a:t>
            </a:r>
            <a:r>
              <a:rPr lang="en-US" altLang="zh-CN" b="0" baseline="0">
                <a:solidFill>
                  <a:srgbClr val="FF66FF"/>
                </a:solidFill>
                <a:ea typeface="宋体" pitchFamily="2" charset="-122"/>
                <a:cs typeface="Courier New" pitchFamily="49" charset="0"/>
              </a:rPr>
              <a:t>-2l</a:t>
            </a:r>
            <a:r>
              <a:rPr lang="en-US" altLang="zh-CN" b="0">
                <a:solidFill>
                  <a:srgbClr val="FF66FF"/>
                </a:solidFill>
                <a:ea typeface="宋体" pitchFamily="2" charset="-122"/>
                <a:cs typeface="Courier New" pitchFamily="49" charset="0"/>
              </a:rPr>
              <a:t>1</a:t>
            </a:r>
          </a:p>
          <a:p>
            <a:pPr marL="284163" indent="-284163" algn="just">
              <a:lnSpc>
                <a:spcPct val="150000"/>
              </a:lnSpc>
              <a:spcBef>
                <a:spcPct val="10000"/>
              </a:spcBef>
              <a:buClr>
                <a:srgbClr val="FFFF66"/>
              </a:buClr>
              <a:buSzPct val="120000"/>
              <a:buFont typeface="Wingdings" pitchFamily="2" charset="2"/>
              <a:buChar char="§"/>
            </a:pPr>
            <a:r>
              <a:rPr lang="zh-CN" altLang="en-US" b="0" baseline="0">
                <a:solidFill>
                  <a:schemeClr val="tx1"/>
                </a:solidFill>
                <a:ea typeface="宋体" pitchFamily="2" charset="-122"/>
              </a:rPr>
              <a:t>预应力筋（不包括螺丝端杆）冷拉前的下料长度</a:t>
            </a:r>
            <a:r>
              <a:rPr lang="en-US" altLang="zh-CN" b="0" baseline="0">
                <a:solidFill>
                  <a:schemeClr val="tx1"/>
                </a:solidFill>
                <a:ea typeface="宋体" pitchFamily="2" charset="-122"/>
                <a:cs typeface="Times New Roman" pitchFamily="18" charset="0"/>
              </a:rPr>
              <a:t>L</a:t>
            </a:r>
            <a:r>
              <a:rPr lang="en-US" altLang="zh-CN" b="0" baseline="0">
                <a:solidFill>
                  <a:schemeClr val="tx1"/>
                </a:solidFill>
                <a:ea typeface="宋体" pitchFamily="2" charset="-122"/>
              </a:rPr>
              <a:t>：</a:t>
            </a:r>
          </a:p>
          <a:p>
            <a:pPr marL="284163" indent="-284163" algn="just">
              <a:lnSpc>
                <a:spcPct val="150000"/>
              </a:lnSpc>
              <a:spcBef>
                <a:spcPct val="10000"/>
              </a:spcBef>
              <a:buClr>
                <a:srgbClr val="FFFF66"/>
              </a:buClr>
              <a:buSzPct val="120000"/>
              <a:buFont typeface="Wingdings" pitchFamily="2" charset="2"/>
              <a:buNone/>
            </a:pPr>
            <a:endParaRPr lang="zh-CN" altLang="en-US" b="0" baseline="0">
              <a:solidFill>
                <a:schemeClr val="tx1"/>
              </a:solidFill>
              <a:ea typeface="宋体" pitchFamily="2" charset="-122"/>
            </a:endParaRPr>
          </a:p>
        </p:txBody>
      </p:sp>
      <p:graphicFrame>
        <p:nvGraphicFramePr>
          <p:cNvPr id="250880" name="Object 0"/>
          <p:cNvGraphicFramePr>
            <a:graphicFrameLocks noChangeAspect="1"/>
          </p:cNvGraphicFramePr>
          <p:nvPr/>
        </p:nvGraphicFramePr>
        <p:xfrm>
          <a:off x="2895600" y="4876800"/>
          <a:ext cx="2590800" cy="923925"/>
        </p:xfrm>
        <a:graphic>
          <a:graphicData uri="http://schemas.openxmlformats.org/presentationml/2006/ole">
            <p:oleObj spid="_x0000_s250880" name="Equation" r:id="rId3" imgW="1104840" imgH="393480" progId="">
              <p:embed/>
            </p:oleObj>
          </a:graphicData>
        </a:graphic>
      </p:graphicFrame>
    </p:spTree>
  </p:cSld>
  <p:clrMapOvr>
    <a:masterClrMapping/>
  </p:clrMapOvr>
  <p:transition>
    <p:random/>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ChangeArrowheads="1"/>
          </p:cNvSpPr>
          <p:nvPr/>
        </p:nvSpPr>
        <p:spPr bwMode="auto">
          <a:xfrm>
            <a:off x="1066800" y="685800"/>
            <a:ext cx="7391400" cy="5638800"/>
          </a:xfrm>
          <a:prstGeom prst="rect">
            <a:avLst/>
          </a:prstGeom>
          <a:noFill/>
          <a:ln w="9525">
            <a:noFill/>
            <a:miter lim="800000"/>
            <a:headEnd/>
            <a:tailEnd/>
          </a:ln>
          <a:effectLst/>
        </p:spPr>
        <p:txBody>
          <a:bodyPr/>
          <a:lstStyle/>
          <a:p>
            <a:pPr algn="just">
              <a:lnSpc>
                <a:spcPct val="140000"/>
              </a:lnSpc>
              <a:spcBef>
                <a:spcPct val="10000"/>
              </a:spcBef>
              <a:buClr>
                <a:srgbClr val="FFFF66"/>
              </a:buClr>
              <a:buSzPct val="120000"/>
              <a:buFont typeface="Wingdings" pitchFamily="2" charset="2"/>
              <a:buNone/>
            </a:pPr>
            <a:r>
              <a:rPr lang="zh-CN" altLang="en-US" b="0" baseline="0">
                <a:solidFill>
                  <a:srgbClr val="00FF00"/>
                </a:solidFill>
                <a:latin typeface="宋体" pitchFamily="2" charset="-122"/>
                <a:ea typeface="宋体" pitchFamily="2" charset="-122"/>
                <a:cs typeface="Courier New" pitchFamily="49" charset="0"/>
              </a:rPr>
              <a:t>【例5.1】</a:t>
            </a:r>
            <a:r>
              <a:rPr lang="zh-CN" altLang="en-US" b="0" baseline="0">
                <a:solidFill>
                  <a:schemeClr val="tx1"/>
                </a:solidFill>
                <a:latin typeface="宋体" pitchFamily="2" charset="-122"/>
                <a:ea typeface="宋体" pitchFamily="2" charset="-122"/>
                <a:cs typeface="Courier New" pitchFamily="49" charset="0"/>
              </a:rPr>
              <a:t>21</a:t>
            </a:r>
            <a:r>
              <a:rPr lang="en-US" altLang="zh-CN" b="0" baseline="0">
                <a:solidFill>
                  <a:schemeClr val="tx1"/>
                </a:solidFill>
                <a:latin typeface="宋体" pitchFamily="2" charset="-122"/>
                <a:ea typeface="宋体" pitchFamily="2" charset="-122"/>
                <a:cs typeface="Courier New" pitchFamily="49" charset="0"/>
              </a:rPr>
              <a:t>m</a:t>
            </a:r>
            <a:r>
              <a:rPr lang="zh-CN" altLang="en-US" b="0" baseline="0">
                <a:solidFill>
                  <a:schemeClr val="tx1"/>
                </a:solidFill>
                <a:latin typeface="宋体" pitchFamily="2" charset="-122"/>
                <a:ea typeface="宋体" pitchFamily="2" charset="-122"/>
                <a:cs typeface="Courier New" pitchFamily="49" charset="0"/>
              </a:rPr>
              <a:t>预应力屋架的孔道长为20.80</a:t>
            </a:r>
            <a:r>
              <a:rPr lang="en-US" altLang="zh-CN" b="0" baseline="0">
                <a:solidFill>
                  <a:schemeClr val="tx1"/>
                </a:solidFill>
                <a:latin typeface="宋体" pitchFamily="2" charset="-122"/>
                <a:ea typeface="宋体" pitchFamily="2" charset="-122"/>
                <a:cs typeface="Courier New" pitchFamily="49" charset="0"/>
              </a:rPr>
              <a:t>m，</a:t>
            </a:r>
            <a:r>
              <a:rPr lang="zh-CN" altLang="en-US" b="0" baseline="0">
                <a:solidFill>
                  <a:schemeClr val="tx1"/>
                </a:solidFill>
                <a:latin typeface="宋体" pitchFamily="2" charset="-122"/>
                <a:ea typeface="宋体" pitchFamily="2" charset="-122"/>
                <a:cs typeface="Courier New" pitchFamily="49" charset="0"/>
              </a:rPr>
              <a:t>预应力筋为冷拉</a:t>
            </a:r>
            <a:r>
              <a:rPr lang="en-US" altLang="zh-CN" b="0" baseline="0">
                <a:solidFill>
                  <a:schemeClr val="tx1"/>
                </a:solidFill>
                <a:latin typeface="宋体" pitchFamily="2" charset="-122"/>
                <a:ea typeface="宋体" pitchFamily="2" charset="-122"/>
                <a:cs typeface="Courier New" pitchFamily="49" charset="0"/>
              </a:rPr>
              <a:t>HRB400</a:t>
            </a:r>
            <a:r>
              <a:rPr lang="zh-CN" altLang="en-US" b="0" baseline="0">
                <a:solidFill>
                  <a:schemeClr val="tx1"/>
                </a:solidFill>
                <a:latin typeface="宋体" pitchFamily="2" charset="-122"/>
                <a:ea typeface="宋体" pitchFamily="2" charset="-122"/>
                <a:cs typeface="Courier New" pitchFamily="49" charset="0"/>
              </a:rPr>
              <a:t>钢筋，直径为22</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每根长度为8</a:t>
            </a:r>
            <a:r>
              <a:rPr lang="en-US" altLang="zh-CN" b="0" baseline="0">
                <a:solidFill>
                  <a:schemeClr val="tx1"/>
                </a:solidFill>
                <a:latin typeface="宋体" pitchFamily="2" charset="-122"/>
                <a:ea typeface="宋体" pitchFamily="2" charset="-122"/>
                <a:cs typeface="Courier New" pitchFamily="49" charset="0"/>
              </a:rPr>
              <a:t>m，</a:t>
            </a:r>
            <a:r>
              <a:rPr lang="zh-CN" altLang="en-US" b="0" baseline="0">
                <a:solidFill>
                  <a:schemeClr val="tx1"/>
                </a:solidFill>
                <a:latin typeface="宋体" pitchFamily="2" charset="-122"/>
                <a:ea typeface="宋体" pitchFamily="2" charset="-122"/>
                <a:cs typeface="Courier New" pitchFamily="49" charset="0"/>
              </a:rPr>
              <a:t>实测冷拉率</a:t>
            </a:r>
            <a:r>
              <a:rPr lang="en-US" altLang="zh-CN" b="0" baseline="0">
                <a:solidFill>
                  <a:schemeClr val="tx1"/>
                </a:solidFill>
                <a:latin typeface="宋体" pitchFamily="2" charset="-122"/>
                <a:ea typeface="宋体" pitchFamily="2" charset="-122"/>
                <a:cs typeface="Courier New" pitchFamily="49" charset="0"/>
              </a:rPr>
              <a:t>r=4%，</a:t>
            </a:r>
            <a:r>
              <a:rPr lang="zh-CN" altLang="en-US" b="0" baseline="0">
                <a:solidFill>
                  <a:schemeClr val="tx1"/>
                </a:solidFill>
                <a:latin typeface="宋体" pitchFamily="2" charset="-122"/>
                <a:ea typeface="宋体" pitchFamily="2" charset="-122"/>
                <a:cs typeface="Courier New" pitchFamily="49" charset="0"/>
              </a:rPr>
              <a:t>弹性回缩率</a:t>
            </a:r>
            <a:r>
              <a:rPr lang="en-US" altLang="zh-CN" b="0" baseline="0">
                <a:solidFill>
                  <a:schemeClr val="tx1"/>
                </a:solidFill>
                <a:latin typeface="宋体" pitchFamily="2" charset="-122"/>
                <a:ea typeface="宋体" pitchFamily="2" charset="-122"/>
                <a:cs typeface="Courier New" pitchFamily="49" charset="0"/>
              </a:rPr>
              <a:t>δ=0.4%，</a:t>
            </a:r>
            <a:r>
              <a:rPr lang="zh-CN" altLang="en-US" b="0" baseline="0">
                <a:solidFill>
                  <a:schemeClr val="tx1"/>
                </a:solidFill>
                <a:latin typeface="宋体" pitchFamily="2" charset="-122"/>
                <a:ea typeface="宋体" pitchFamily="2" charset="-122"/>
                <a:cs typeface="Courier New" pitchFamily="49" charset="0"/>
              </a:rPr>
              <a:t>张拉应力为0.85</a:t>
            </a:r>
            <a:r>
              <a:rPr lang="en-US" altLang="zh-CN" b="0" baseline="0">
                <a:solidFill>
                  <a:schemeClr val="tx1"/>
                </a:solidFill>
                <a:latin typeface="宋体" pitchFamily="2" charset="-122"/>
                <a:ea typeface="宋体" pitchFamily="2" charset="-122"/>
                <a:cs typeface="Courier New" pitchFamily="49" charset="0"/>
              </a:rPr>
              <a:t>fpyk。</a:t>
            </a:r>
            <a:r>
              <a:rPr lang="zh-CN" altLang="en-US" b="0" baseline="0">
                <a:solidFill>
                  <a:schemeClr val="tx1"/>
                </a:solidFill>
                <a:latin typeface="宋体" pitchFamily="2" charset="-122"/>
                <a:ea typeface="宋体" pitchFamily="2" charset="-122"/>
                <a:cs typeface="Courier New" pitchFamily="49" charset="0"/>
              </a:rPr>
              <a:t>螺丝端杆长为320</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帮条长为50</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垫板厚为15</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计算：</a:t>
            </a:r>
          </a:p>
          <a:p>
            <a:pPr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cs typeface="Courier New" pitchFamily="49" charset="0"/>
              </a:rPr>
              <a:t>（1） 两端用螺丝端杆锚具锚固时预应力筋的下料长度?</a:t>
            </a:r>
          </a:p>
          <a:p>
            <a:pPr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cs typeface="Courier New" pitchFamily="49" charset="0"/>
              </a:rPr>
              <a:t>（2） 一端用螺丝端杆，另一端为帮条锚具时预应力筋的下料长度?</a:t>
            </a:r>
          </a:p>
          <a:p>
            <a:pPr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cs typeface="Courier New" pitchFamily="49" charset="0"/>
              </a:rPr>
              <a:t>（3） 预应力筋的张拉力为多少?</a:t>
            </a:r>
          </a:p>
        </p:txBody>
      </p:sp>
    </p:spTree>
  </p:cSld>
  <p:clrMapOvr>
    <a:masterClrMapping/>
  </p:clrMapOvr>
  <p:transition>
    <p:random/>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ChangeArrowheads="1"/>
          </p:cNvSpPr>
          <p:nvPr/>
        </p:nvSpPr>
        <p:spPr bwMode="auto">
          <a:xfrm>
            <a:off x="1066800" y="1066800"/>
            <a:ext cx="6858000" cy="3733800"/>
          </a:xfrm>
          <a:prstGeom prst="rect">
            <a:avLst/>
          </a:prstGeom>
          <a:noFill/>
          <a:ln w="9525">
            <a:noFill/>
            <a:miter lim="800000"/>
            <a:headEnd/>
            <a:tailEnd/>
          </a:ln>
          <a:effectLst/>
        </p:spPr>
        <p:txBody>
          <a:bodyPr/>
          <a:lstStyle/>
          <a:p>
            <a:pPr algn="just">
              <a:lnSpc>
                <a:spcPct val="160000"/>
              </a:lnSpc>
              <a:spcBef>
                <a:spcPct val="30000"/>
              </a:spcBef>
              <a:buClr>
                <a:srgbClr val="FFFF66"/>
              </a:buClr>
              <a:buSzPct val="120000"/>
              <a:buFont typeface="Wingdings" pitchFamily="2" charset="2"/>
              <a:buNone/>
            </a:pPr>
            <a:r>
              <a:rPr lang="zh-CN" altLang="en-US" b="0" baseline="0">
                <a:solidFill>
                  <a:srgbClr val="00FF00"/>
                </a:solidFill>
                <a:latin typeface="宋体" pitchFamily="2" charset="-122"/>
                <a:ea typeface="宋体" pitchFamily="2" charset="-122"/>
                <a:cs typeface="Courier New" pitchFamily="49" charset="0"/>
              </a:rPr>
              <a:t>【解】</a:t>
            </a:r>
            <a:r>
              <a:rPr lang="zh-CN" altLang="en-US" b="0" baseline="0">
                <a:latin typeface="宋体" pitchFamily="2" charset="-122"/>
                <a:ea typeface="宋体" pitchFamily="2" charset="-122"/>
                <a:cs typeface="Courier New" pitchFamily="49" charset="0"/>
              </a:rPr>
              <a:t>（1）</a:t>
            </a:r>
            <a:r>
              <a:rPr lang="zh-CN" altLang="en-US" b="0" baseline="0">
                <a:solidFill>
                  <a:schemeClr val="tx1"/>
                </a:solidFill>
                <a:latin typeface="宋体" pitchFamily="2" charset="-122"/>
                <a:ea typeface="宋体" pitchFamily="2" charset="-122"/>
                <a:cs typeface="Courier New" pitchFamily="49" charset="0"/>
              </a:rPr>
              <a:t> 螺丝端杆锚具，两端同时张拉，螺母厚度取36</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垫板厚度取16</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则螺丝端杆伸出构件外的长度</a:t>
            </a:r>
            <a:r>
              <a:rPr lang="en-US" altLang="zh-CN" b="0" baseline="0">
                <a:solidFill>
                  <a:schemeClr val="tx1"/>
                </a:solidFill>
                <a:latin typeface="宋体" pitchFamily="2" charset="-122"/>
                <a:ea typeface="宋体" pitchFamily="2" charset="-122"/>
                <a:cs typeface="Courier New" pitchFamily="49" charset="0"/>
              </a:rPr>
              <a:t>l</a:t>
            </a:r>
            <a:r>
              <a:rPr lang="en-US" altLang="zh-CN" b="0">
                <a:solidFill>
                  <a:schemeClr val="tx1"/>
                </a:solidFill>
                <a:latin typeface="宋体" pitchFamily="2" charset="-122"/>
                <a:ea typeface="宋体" pitchFamily="2" charset="-122"/>
                <a:cs typeface="Courier New" pitchFamily="49" charset="0"/>
              </a:rPr>
              <a:t>2</a:t>
            </a:r>
            <a:r>
              <a:rPr lang="en-US" altLang="zh-CN" b="0" baseline="0">
                <a:solidFill>
                  <a:schemeClr val="tx1"/>
                </a:solidFill>
                <a:latin typeface="宋体" pitchFamily="2" charset="-122"/>
                <a:ea typeface="宋体" pitchFamily="2" charset="-122"/>
                <a:cs typeface="Courier New" pitchFamily="49" charset="0"/>
              </a:rPr>
              <a:t>=2H+h+5=2×36+16+5=93m；</a:t>
            </a:r>
            <a:r>
              <a:rPr lang="zh-CN" altLang="en-US" b="0" baseline="0">
                <a:solidFill>
                  <a:schemeClr val="tx1"/>
                </a:solidFill>
                <a:latin typeface="宋体" pitchFamily="2" charset="-122"/>
                <a:ea typeface="宋体" pitchFamily="2" charset="-122"/>
                <a:cs typeface="Courier New" pitchFamily="49" charset="0"/>
              </a:rPr>
              <a:t>对焊接头个数</a:t>
            </a:r>
            <a:r>
              <a:rPr lang="en-US" altLang="zh-CN" b="0" baseline="0">
                <a:solidFill>
                  <a:schemeClr val="tx1"/>
                </a:solidFill>
                <a:latin typeface="宋体" pitchFamily="2" charset="-122"/>
                <a:ea typeface="宋体" pitchFamily="2" charset="-122"/>
                <a:cs typeface="Courier New" pitchFamily="49" charset="0"/>
              </a:rPr>
              <a:t>n=2+2=4；</a:t>
            </a:r>
            <a:r>
              <a:rPr lang="zh-CN" altLang="en-US" b="0" baseline="0">
                <a:solidFill>
                  <a:schemeClr val="tx1"/>
                </a:solidFill>
                <a:latin typeface="宋体" pitchFamily="2" charset="-122"/>
                <a:ea typeface="宋体" pitchFamily="2" charset="-122"/>
                <a:cs typeface="Courier New" pitchFamily="49" charset="0"/>
              </a:rPr>
              <a:t>每个对焊接头的压缩量</a:t>
            </a:r>
            <a:r>
              <a:rPr lang="en-US" altLang="zh-CN" b="0" baseline="0">
                <a:solidFill>
                  <a:schemeClr val="tx1"/>
                </a:solidFill>
                <a:latin typeface="宋体" pitchFamily="2" charset="-122"/>
                <a:ea typeface="宋体" pitchFamily="2" charset="-122"/>
                <a:cs typeface="Courier New" pitchFamily="49" charset="0"/>
              </a:rPr>
              <a:t>Δ=22mm，</a:t>
            </a:r>
            <a:r>
              <a:rPr lang="zh-CN" altLang="en-US" b="0" baseline="0">
                <a:solidFill>
                  <a:schemeClr val="tx1"/>
                </a:solidFill>
                <a:latin typeface="宋体" pitchFamily="2" charset="-122"/>
                <a:ea typeface="宋体" pitchFamily="2" charset="-122"/>
                <a:cs typeface="Courier New" pitchFamily="49" charset="0"/>
              </a:rPr>
              <a:t>则预应力筋下料长度</a:t>
            </a:r>
          </a:p>
          <a:p>
            <a:pPr algn="just">
              <a:lnSpc>
                <a:spcPct val="160000"/>
              </a:lnSpc>
              <a:spcBef>
                <a:spcPct val="30000"/>
              </a:spcBef>
              <a:buClr>
                <a:srgbClr val="FFFF66"/>
              </a:buClr>
              <a:buSzPct val="120000"/>
              <a:buFont typeface="Wingdings" pitchFamily="2" charset="2"/>
              <a:buNone/>
            </a:pPr>
            <a:r>
              <a:rPr lang="en-US" altLang="zh-CN" b="0" baseline="0">
                <a:solidFill>
                  <a:schemeClr val="tx1"/>
                </a:solidFill>
                <a:latin typeface="宋体" pitchFamily="2" charset="-122"/>
                <a:ea typeface="宋体" pitchFamily="2" charset="-122"/>
                <a:cs typeface="Courier New" pitchFamily="49" charset="0"/>
              </a:rPr>
              <a:t>     L=(l-2l</a:t>
            </a:r>
            <a:r>
              <a:rPr lang="en-US" altLang="zh-CN" b="0">
                <a:solidFill>
                  <a:schemeClr val="tx1"/>
                </a:solidFill>
                <a:latin typeface="宋体" pitchFamily="2" charset="-122"/>
                <a:ea typeface="宋体" pitchFamily="2" charset="-122"/>
                <a:cs typeface="Courier New" pitchFamily="49" charset="0"/>
              </a:rPr>
              <a:t>1</a:t>
            </a:r>
            <a:r>
              <a:rPr lang="en-US" altLang="zh-CN" b="0" baseline="0">
                <a:solidFill>
                  <a:schemeClr val="tx1"/>
                </a:solidFill>
                <a:latin typeface="宋体" pitchFamily="2" charset="-122"/>
                <a:ea typeface="宋体" pitchFamily="2" charset="-122"/>
                <a:cs typeface="Courier New" pitchFamily="49" charset="0"/>
              </a:rPr>
              <a:t>+2l</a:t>
            </a:r>
            <a:r>
              <a:rPr lang="en-US" altLang="zh-CN" b="0">
                <a:solidFill>
                  <a:schemeClr val="tx1"/>
                </a:solidFill>
                <a:latin typeface="宋体" pitchFamily="2" charset="-122"/>
                <a:ea typeface="宋体" pitchFamily="2" charset="-122"/>
                <a:cs typeface="Courier New" pitchFamily="49" charset="0"/>
              </a:rPr>
              <a:t>2</a:t>
            </a:r>
            <a:r>
              <a:rPr lang="en-US" altLang="zh-CN" b="0" baseline="0">
                <a:solidFill>
                  <a:schemeClr val="tx1"/>
                </a:solidFill>
                <a:latin typeface="宋体" pitchFamily="2" charset="-122"/>
                <a:ea typeface="宋体" pitchFamily="2" charset="-122"/>
                <a:cs typeface="Courier New" pitchFamily="49" charset="0"/>
              </a:rPr>
              <a:t>)/(1+r-δ)+nΔ=19727（mm）</a:t>
            </a:r>
          </a:p>
        </p:txBody>
      </p:sp>
    </p:spTree>
  </p:cSld>
  <p:clrMapOvr>
    <a:masterClrMapping/>
  </p:clrMapOvr>
  <p:transition>
    <p:random/>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ChangeArrowheads="1"/>
          </p:cNvSpPr>
          <p:nvPr/>
        </p:nvSpPr>
        <p:spPr bwMode="auto">
          <a:xfrm>
            <a:off x="838200" y="457200"/>
            <a:ext cx="7621588" cy="6019800"/>
          </a:xfrm>
          <a:prstGeom prst="rect">
            <a:avLst/>
          </a:prstGeom>
          <a:noFill/>
          <a:ln w="9525">
            <a:noFill/>
            <a:miter lim="800000"/>
            <a:headEnd/>
            <a:tailEnd/>
          </a:ln>
          <a:effectLst/>
        </p:spPr>
        <p:txBody>
          <a:bodyPr/>
          <a:lstStyle/>
          <a:p>
            <a:pPr algn="just">
              <a:lnSpc>
                <a:spcPct val="150000"/>
              </a:lnSpc>
              <a:spcBef>
                <a:spcPct val="10000"/>
              </a:spcBef>
              <a:buClr>
                <a:srgbClr val="FFFF66"/>
              </a:buClr>
              <a:buSzPct val="120000"/>
              <a:buFont typeface="Wingdings" pitchFamily="2" charset="2"/>
              <a:buNone/>
            </a:pPr>
            <a:r>
              <a:rPr lang="en-US" altLang="zh-CN" b="0" baseline="0">
                <a:latin typeface="宋体" pitchFamily="2" charset="-122"/>
                <a:ea typeface="宋体" pitchFamily="2" charset="-122"/>
                <a:cs typeface="Courier New" pitchFamily="49" charset="0"/>
              </a:rPr>
              <a:t>(2)</a:t>
            </a:r>
            <a:r>
              <a:rPr lang="zh-CN" altLang="en-US" b="0" baseline="0">
                <a:solidFill>
                  <a:schemeClr val="tx1"/>
                </a:solidFill>
                <a:latin typeface="宋体" pitchFamily="2" charset="-122"/>
                <a:ea typeface="宋体" pitchFamily="2" charset="-122"/>
                <a:cs typeface="Courier New" pitchFamily="49" charset="0"/>
              </a:rPr>
              <a:t>帮条长为50</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垫板厚15</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则预应力筋的成品长度</a:t>
            </a:r>
          </a:p>
          <a:p>
            <a:pPr algn="just">
              <a:lnSpc>
                <a:spcPct val="150000"/>
              </a:lnSpc>
              <a:spcBef>
                <a:spcPct val="10000"/>
              </a:spcBef>
              <a:buClr>
                <a:srgbClr val="FFFF66"/>
              </a:buClr>
              <a:buSzPct val="120000"/>
              <a:buFont typeface="Wingdings" pitchFamily="2" charset="2"/>
              <a:buNone/>
            </a:pPr>
            <a:r>
              <a:rPr lang="en-US" altLang="zh-CN" b="0" baseline="0">
                <a:solidFill>
                  <a:schemeClr val="tx1"/>
                </a:solidFill>
                <a:latin typeface="宋体" pitchFamily="2" charset="-122"/>
                <a:ea typeface="宋体" pitchFamily="2" charset="-122"/>
                <a:cs typeface="Courier New" pitchFamily="49" charset="0"/>
              </a:rPr>
              <a:t>    L</a:t>
            </a:r>
            <a:r>
              <a:rPr lang="en-US" altLang="zh-CN" b="0">
                <a:solidFill>
                  <a:schemeClr val="tx1"/>
                </a:solidFill>
                <a:latin typeface="宋体" pitchFamily="2" charset="-122"/>
                <a:ea typeface="宋体" pitchFamily="2" charset="-122"/>
                <a:cs typeface="Courier New" pitchFamily="49" charset="0"/>
              </a:rPr>
              <a:t>1</a:t>
            </a:r>
            <a:r>
              <a:rPr lang="en-US" altLang="zh-CN" b="0" baseline="0">
                <a:solidFill>
                  <a:schemeClr val="tx1"/>
                </a:solidFill>
                <a:latin typeface="宋体" pitchFamily="2" charset="-122"/>
                <a:ea typeface="宋体" pitchFamily="2" charset="-122"/>
                <a:cs typeface="Courier New" pitchFamily="49" charset="0"/>
              </a:rPr>
              <a:t>=l+l</a:t>
            </a:r>
            <a:r>
              <a:rPr lang="en-US" altLang="zh-CN" b="0">
                <a:solidFill>
                  <a:schemeClr val="tx1"/>
                </a:solidFill>
                <a:latin typeface="宋体" pitchFamily="2" charset="-122"/>
                <a:ea typeface="宋体" pitchFamily="2" charset="-122"/>
                <a:cs typeface="Courier New" pitchFamily="49" charset="0"/>
              </a:rPr>
              <a:t>2</a:t>
            </a:r>
            <a:r>
              <a:rPr lang="en-US" altLang="zh-CN" b="0" baseline="0">
                <a:solidFill>
                  <a:schemeClr val="tx1"/>
                </a:solidFill>
                <a:latin typeface="宋体" pitchFamily="2" charset="-122"/>
                <a:ea typeface="宋体" pitchFamily="2" charset="-122"/>
                <a:cs typeface="Courier New" pitchFamily="49" charset="0"/>
              </a:rPr>
              <a:t>+l</a:t>
            </a:r>
            <a:r>
              <a:rPr lang="en-US" altLang="zh-CN" b="0">
                <a:solidFill>
                  <a:schemeClr val="tx1"/>
                </a:solidFill>
                <a:latin typeface="宋体" pitchFamily="2" charset="-122"/>
                <a:ea typeface="宋体" pitchFamily="2" charset="-122"/>
                <a:cs typeface="Courier New" pitchFamily="49" charset="0"/>
              </a:rPr>
              <a:t>3</a:t>
            </a:r>
            <a:r>
              <a:rPr lang="en-US" altLang="zh-CN" b="0" baseline="0">
                <a:solidFill>
                  <a:schemeClr val="tx1"/>
                </a:solidFill>
                <a:latin typeface="宋体" pitchFamily="2" charset="-122"/>
                <a:ea typeface="宋体" pitchFamily="2" charset="-122"/>
                <a:cs typeface="Courier New" pitchFamily="49" charset="0"/>
              </a:rPr>
              <a:t>=20800+93+（50+15）=20958（mm）</a:t>
            </a:r>
          </a:p>
          <a:p>
            <a:pPr algn="just">
              <a:lnSpc>
                <a:spcPct val="15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cs typeface="Courier New" pitchFamily="49" charset="0"/>
              </a:rPr>
              <a:t>  预应力筋（不含螺丝端杆锚具）冷拉后长度：</a:t>
            </a:r>
          </a:p>
          <a:p>
            <a:pPr algn="just">
              <a:lnSpc>
                <a:spcPct val="150000"/>
              </a:lnSpc>
              <a:spcBef>
                <a:spcPct val="10000"/>
              </a:spcBef>
              <a:buClr>
                <a:srgbClr val="FFFF66"/>
              </a:buClr>
              <a:buSzPct val="120000"/>
              <a:buFont typeface="Wingdings" pitchFamily="2" charset="2"/>
              <a:buNone/>
            </a:pPr>
            <a:r>
              <a:rPr lang="en-US" altLang="zh-CN" b="0" baseline="0">
                <a:solidFill>
                  <a:schemeClr val="tx1"/>
                </a:solidFill>
                <a:latin typeface="宋体" pitchFamily="2" charset="-122"/>
                <a:ea typeface="宋体" pitchFamily="2" charset="-122"/>
                <a:cs typeface="Courier New" pitchFamily="49" charset="0"/>
              </a:rPr>
              <a:t>    L</a:t>
            </a:r>
            <a:r>
              <a:rPr lang="en-US" altLang="zh-CN" b="0">
                <a:solidFill>
                  <a:schemeClr val="tx1"/>
                </a:solidFill>
                <a:latin typeface="宋体" pitchFamily="2" charset="-122"/>
                <a:ea typeface="宋体" pitchFamily="2" charset="-122"/>
                <a:cs typeface="Courier New" pitchFamily="49" charset="0"/>
              </a:rPr>
              <a:t>0</a:t>
            </a:r>
            <a:r>
              <a:rPr lang="en-US" altLang="zh-CN" b="0" baseline="0">
                <a:solidFill>
                  <a:schemeClr val="tx1"/>
                </a:solidFill>
                <a:latin typeface="宋体" pitchFamily="2" charset="-122"/>
                <a:ea typeface="宋体" pitchFamily="2" charset="-122"/>
                <a:cs typeface="Courier New" pitchFamily="49" charset="0"/>
              </a:rPr>
              <a:t>=L</a:t>
            </a:r>
            <a:r>
              <a:rPr lang="en-US" altLang="zh-CN" b="0">
                <a:solidFill>
                  <a:schemeClr val="tx1"/>
                </a:solidFill>
                <a:latin typeface="宋体" pitchFamily="2" charset="-122"/>
                <a:ea typeface="宋体" pitchFamily="2" charset="-122"/>
                <a:cs typeface="Courier New" pitchFamily="49" charset="0"/>
              </a:rPr>
              <a:t>1</a:t>
            </a:r>
            <a:r>
              <a:rPr lang="en-US" altLang="zh-CN" b="0" baseline="0">
                <a:solidFill>
                  <a:schemeClr val="tx1"/>
                </a:solidFill>
                <a:latin typeface="宋体" pitchFamily="2" charset="-122"/>
                <a:ea typeface="宋体" pitchFamily="2" charset="-122"/>
                <a:cs typeface="Courier New" pitchFamily="49" charset="0"/>
              </a:rPr>
              <a:t>-l</a:t>
            </a:r>
            <a:r>
              <a:rPr lang="en-US" altLang="zh-CN" b="0">
                <a:solidFill>
                  <a:schemeClr val="tx1"/>
                </a:solidFill>
                <a:latin typeface="宋体" pitchFamily="2" charset="-122"/>
                <a:ea typeface="宋体" pitchFamily="2" charset="-122"/>
                <a:cs typeface="Courier New" pitchFamily="49" charset="0"/>
              </a:rPr>
              <a:t>1</a:t>
            </a:r>
            <a:r>
              <a:rPr lang="en-US" altLang="zh-CN" b="0" baseline="0">
                <a:solidFill>
                  <a:schemeClr val="tx1"/>
                </a:solidFill>
                <a:latin typeface="宋体" pitchFamily="2" charset="-122"/>
                <a:ea typeface="宋体" pitchFamily="2" charset="-122"/>
                <a:cs typeface="Courier New" pitchFamily="49" charset="0"/>
              </a:rPr>
              <a:t>=20958-320=20638（mm）</a:t>
            </a:r>
          </a:p>
          <a:p>
            <a:pPr algn="just">
              <a:lnSpc>
                <a:spcPct val="150000"/>
              </a:lnSpc>
              <a:spcBef>
                <a:spcPct val="10000"/>
              </a:spcBef>
              <a:buClr>
                <a:srgbClr val="FFFF66"/>
              </a:buClr>
              <a:buSzPct val="120000"/>
              <a:buFont typeface="Wingdings" pitchFamily="2" charset="2"/>
              <a:buNone/>
            </a:pPr>
            <a:r>
              <a:rPr lang="en-US" altLang="zh-CN" b="0" baseline="0">
                <a:solidFill>
                  <a:schemeClr val="tx1"/>
                </a:solidFill>
                <a:latin typeface="宋体" pitchFamily="2" charset="-122"/>
                <a:ea typeface="宋体" pitchFamily="2" charset="-122"/>
                <a:cs typeface="Courier New" pitchFamily="49" charset="0"/>
              </a:rPr>
              <a:t>    L=L</a:t>
            </a:r>
            <a:r>
              <a:rPr lang="en-US" altLang="zh-CN" b="0">
                <a:solidFill>
                  <a:schemeClr val="tx1"/>
                </a:solidFill>
                <a:latin typeface="宋体" pitchFamily="2" charset="-122"/>
                <a:ea typeface="宋体" pitchFamily="2" charset="-122"/>
                <a:cs typeface="Courier New" pitchFamily="49" charset="0"/>
              </a:rPr>
              <a:t>0</a:t>
            </a:r>
            <a:r>
              <a:rPr lang="en-US" altLang="zh-CN" b="0" baseline="0">
                <a:solidFill>
                  <a:schemeClr val="tx1"/>
                </a:solidFill>
                <a:latin typeface="宋体" pitchFamily="2" charset="-122"/>
                <a:ea typeface="宋体" pitchFamily="2" charset="-122"/>
                <a:cs typeface="Courier New" pitchFamily="49" charset="0"/>
              </a:rPr>
              <a:t>/(1+r-δ)+nΔ=20638/(1+0.04-0.004)+4×22</a:t>
            </a:r>
          </a:p>
          <a:p>
            <a:pPr algn="just">
              <a:lnSpc>
                <a:spcPct val="150000"/>
              </a:lnSpc>
              <a:spcBef>
                <a:spcPct val="10000"/>
              </a:spcBef>
              <a:buClr>
                <a:srgbClr val="FFFF66"/>
              </a:buClr>
              <a:buSzPct val="120000"/>
              <a:buFont typeface="Wingdings" pitchFamily="2" charset="2"/>
              <a:buNone/>
            </a:pPr>
            <a:r>
              <a:rPr lang="en-US" altLang="zh-CN" b="0" baseline="0">
                <a:solidFill>
                  <a:schemeClr val="tx1"/>
                </a:solidFill>
                <a:latin typeface="宋体" pitchFamily="2" charset="-122"/>
                <a:ea typeface="宋体" pitchFamily="2" charset="-122"/>
                <a:cs typeface="Courier New" pitchFamily="49" charset="0"/>
              </a:rPr>
              <a:t>     =20009（mm）</a:t>
            </a:r>
          </a:p>
          <a:p>
            <a:pPr algn="just">
              <a:lnSpc>
                <a:spcPct val="150000"/>
              </a:lnSpc>
              <a:spcBef>
                <a:spcPct val="10000"/>
              </a:spcBef>
              <a:buClr>
                <a:srgbClr val="FFFF66"/>
              </a:buClr>
              <a:buSzPct val="120000"/>
              <a:buFont typeface="Wingdings" pitchFamily="2" charset="2"/>
              <a:buNone/>
            </a:pPr>
            <a:r>
              <a:rPr lang="en-US" altLang="zh-CN" b="0" baseline="0">
                <a:latin typeface="宋体" pitchFamily="2" charset="-122"/>
                <a:ea typeface="宋体" pitchFamily="2" charset="-122"/>
                <a:cs typeface="Courier New" pitchFamily="49" charset="0"/>
              </a:rPr>
              <a:t>(3)</a:t>
            </a:r>
            <a:r>
              <a:rPr lang="zh-CN" altLang="en-US" b="0" baseline="0">
                <a:solidFill>
                  <a:schemeClr val="tx1"/>
                </a:solidFill>
                <a:latin typeface="宋体" pitchFamily="2" charset="-122"/>
                <a:ea typeface="宋体" pitchFamily="2" charset="-122"/>
                <a:cs typeface="Courier New" pitchFamily="49" charset="0"/>
              </a:rPr>
              <a:t>预应力筋的张拉力</a:t>
            </a:r>
          </a:p>
          <a:p>
            <a:pPr algn="just">
              <a:lnSpc>
                <a:spcPct val="150000"/>
              </a:lnSpc>
              <a:spcBef>
                <a:spcPct val="10000"/>
              </a:spcBef>
              <a:buClr>
                <a:srgbClr val="FFFF66"/>
              </a:buClr>
              <a:buSzPct val="120000"/>
              <a:buFont typeface="Wingdings" pitchFamily="2" charset="2"/>
              <a:buNone/>
            </a:pPr>
            <a:r>
              <a:rPr lang="en-US" altLang="zh-CN" b="0" baseline="0">
                <a:solidFill>
                  <a:schemeClr val="tx1"/>
                </a:solidFill>
                <a:ea typeface="宋体" pitchFamily="2" charset="-122"/>
                <a:cs typeface="Times New Roman" pitchFamily="18" charset="0"/>
              </a:rPr>
              <a:t>         F</a:t>
            </a:r>
            <a:r>
              <a:rPr lang="en-US" altLang="zh-CN" b="0">
                <a:solidFill>
                  <a:schemeClr val="tx1"/>
                </a:solidFill>
                <a:ea typeface="宋体" pitchFamily="2" charset="-122"/>
                <a:cs typeface="Times New Roman" pitchFamily="18" charset="0"/>
              </a:rPr>
              <a:t>P</a:t>
            </a:r>
            <a:r>
              <a:rPr lang="en-US" altLang="zh-CN" b="0" baseline="0">
                <a:solidFill>
                  <a:schemeClr val="tx1"/>
                </a:solidFill>
                <a:ea typeface="宋体" pitchFamily="2" charset="-122"/>
                <a:cs typeface="Times New Roman" pitchFamily="18" charset="0"/>
              </a:rPr>
              <a:t>=</a:t>
            </a:r>
            <a:r>
              <a:rPr lang="en-US" altLang="zh-CN" b="0" baseline="0">
                <a:solidFill>
                  <a:schemeClr val="tx1"/>
                </a:solidFill>
                <a:latin typeface="宋体" pitchFamily="2" charset="-122"/>
                <a:ea typeface="宋体" pitchFamily="2" charset="-122"/>
              </a:rPr>
              <a:t>σ</a:t>
            </a:r>
            <a:r>
              <a:rPr lang="en-US" altLang="zh-CN" b="0">
                <a:solidFill>
                  <a:schemeClr val="tx1"/>
                </a:solidFill>
                <a:ea typeface="宋体" pitchFamily="2" charset="-122"/>
                <a:cs typeface="Times New Roman" pitchFamily="18" charset="0"/>
              </a:rPr>
              <a:t>con</a:t>
            </a:r>
            <a:r>
              <a:rPr lang="en-US" altLang="zh-CN" b="0" baseline="0">
                <a:solidFill>
                  <a:schemeClr val="tx1"/>
                </a:solidFill>
                <a:latin typeface="Times New Roman"/>
                <a:ea typeface="宋体" pitchFamily="2" charset="-122"/>
              </a:rPr>
              <a:t>·</a:t>
            </a:r>
            <a:r>
              <a:rPr lang="en-US" altLang="zh-CN" b="0" baseline="0">
                <a:solidFill>
                  <a:schemeClr val="tx1"/>
                </a:solidFill>
                <a:ea typeface="宋体" pitchFamily="2" charset="-122"/>
                <a:cs typeface="Times New Roman" pitchFamily="18" charset="0"/>
              </a:rPr>
              <a:t>A</a:t>
            </a:r>
            <a:r>
              <a:rPr lang="en-US" altLang="zh-CN" b="0">
                <a:solidFill>
                  <a:schemeClr val="tx1"/>
                </a:solidFill>
                <a:ea typeface="宋体" pitchFamily="2" charset="-122"/>
                <a:cs typeface="Times New Roman" pitchFamily="18" charset="0"/>
              </a:rPr>
              <a:t>P</a:t>
            </a:r>
            <a:r>
              <a:rPr lang="en-US" altLang="zh-CN" b="0" baseline="0">
                <a:solidFill>
                  <a:schemeClr val="tx1"/>
                </a:solidFill>
                <a:ea typeface="宋体" pitchFamily="2" charset="-122"/>
                <a:cs typeface="Times New Roman" pitchFamily="18" charset="0"/>
              </a:rPr>
              <a:t>=0.85</a:t>
            </a:r>
            <a:r>
              <a:rPr lang="en-US" altLang="zh-CN" b="0" baseline="0">
                <a:solidFill>
                  <a:schemeClr val="tx1"/>
                </a:solidFill>
                <a:latin typeface="宋体" pitchFamily="2" charset="-122"/>
                <a:ea typeface="宋体" pitchFamily="2" charset="-122"/>
              </a:rPr>
              <a:t>×</a:t>
            </a:r>
            <a:r>
              <a:rPr lang="en-US" altLang="zh-CN" b="0" baseline="0">
                <a:solidFill>
                  <a:schemeClr val="tx1"/>
                </a:solidFill>
                <a:ea typeface="宋体" pitchFamily="2" charset="-122"/>
                <a:cs typeface="Times New Roman" pitchFamily="18" charset="0"/>
              </a:rPr>
              <a:t>500</a:t>
            </a:r>
            <a:r>
              <a:rPr lang="en-US" altLang="zh-CN" b="0" baseline="0">
                <a:solidFill>
                  <a:schemeClr val="tx1"/>
                </a:solidFill>
                <a:latin typeface="宋体" pitchFamily="2" charset="-122"/>
                <a:ea typeface="宋体" pitchFamily="2" charset="-122"/>
              </a:rPr>
              <a:t>×</a:t>
            </a:r>
            <a:r>
              <a:rPr lang="en-US" altLang="zh-CN" b="0" baseline="0">
                <a:solidFill>
                  <a:schemeClr val="tx1"/>
                </a:solidFill>
                <a:ea typeface="宋体" pitchFamily="2" charset="-122"/>
                <a:cs typeface="Times New Roman" pitchFamily="18" charset="0"/>
              </a:rPr>
              <a:t>3.14/4</a:t>
            </a:r>
            <a:r>
              <a:rPr lang="en-US" altLang="zh-CN" b="0" baseline="0">
                <a:solidFill>
                  <a:schemeClr val="tx1"/>
                </a:solidFill>
                <a:latin typeface="宋体" pitchFamily="2" charset="-122"/>
                <a:ea typeface="宋体" pitchFamily="2" charset="-122"/>
              </a:rPr>
              <a:t>×</a:t>
            </a:r>
            <a:r>
              <a:rPr lang="en-US" altLang="zh-CN" b="0" baseline="0">
                <a:solidFill>
                  <a:schemeClr val="tx1"/>
                </a:solidFill>
                <a:ea typeface="宋体" pitchFamily="2" charset="-122"/>
                <a:cs typeface="Times New Roman" pitchFamily="18" charset="0"/>
              </a:rPr>
              <a:t>22</a:t>
            </a:r>
            <a:r>
              <a:rPr lang="en-US" altLang="zh-CN" b="0" baseline="30000">
                <a:solidFill>
                  <a:schemeClr val="tx1"/>
                </a:solidFill>
                <a:ea typeface="宋体" pitchFamily="2" charset="-122"/>
                <a:cs typeface="Times New Roman" pitchFamily="18" charset="0"/>
              </a:rPr>
              <a:t>2</a:t>
            </a:r>
            <a:r>
              <a:rPr lang="en-US" altLang="zh-CN" b="0" baseline="0">
                <a:solidFill>
                  <a:schemeClr val="tx1"/>
                </a:solidFill>
                <a:ea typeface="宋体" pitchFamily="2" charset="-122"/>
                <a:cs typeface="Times New Roman" pitchFamily="18" charset="0"/>
              </a:rPr>
              <a:t>=161475</a:t>
            </a:r>
            <a:r>
              <a:rPr lang="en-US" altLang="zh-CN" b="0" baseline="0">
                <a:solidFill>
                  <a:schemeClr val="tx1"/>
                </a:solidFill>
                <a:latin typeface="宋体" pitchFamily="2" charset="-122"/>
                <a:ea typeface="宋体" pitchFamily="2" charset="-122"/>
              </a:rPr>
              <a:t>（</a:t>
            </a:r>
            <a:r>
              <a:rPr lang="en-US" altLang="zh-CN" b="0" baseline="0">
                <a:solidFill>
                  <a:schemeClr val="tx1"/>
                </a:solidFill>
                <a:ea typeface="宋体" pitchFamily="2" charset="-122"/>
                <a:cs typeface="Times New Roman" pitchFamily="18" charset="0"/>
              </a:rPr>
              <a:t>N</a:t>
            </a:r>
            <a:r>
              <a:rPr lang="en-US" altLang="zh-CN" b="0" baseline="0">
                <a:solidFill>
                  <a:schemeClr val="tx1"/>
                </a:solidFill>
                <a:latin typeface="宋体" pitchFamily="2" charset="-122"/>
                <a:ea typeface="宋体" pitchFamily="2" charset="-122"/>
              </a:rPr>
              <a:t>）</a:t>
            </a:r>
          </a:p>
          <a:p>
            <a:pPr algn="just">
              <a:lnSpc>
                <a:spcPct val="150000"/>
              </a:lnSpc>
              <a:spcBef>
                <a:spcPct val="10000"/>
              </a:spcBef>
              <a:buClr>
                <a:srgbClr val="FFFF66"/>
              </a:buClr>
              <a:buSzPct val="120000"/>
              <a:buFont typeface="Wingdings" pitchFamily="2" charset="2"/>
              <a:buNone/>
            </a:pPr>
            <a:r>
              <a:rPr lang="en-US" altLang="zh-CN" b="0" baseline="0">
                <a:solidFill>
                  <a:schemeClr val="tx1"/>
                </a:solidFill>
                <a:latin typeface="宋体" pitchFamily="2" charset="-122"/>
                <a:ea typeface="宋体" pitchFamily="2" charset="-122"/>
              </a:rPr>
              <a:t>      </a:t>
            </a:r>
            <a:r>
              <a:rPr lang="en-US" altLang="zh-CN" b="0" baseline="0">
                <a:solidFill>
                  <a:schemeClr val="tx1"/>
                </a:solidFill>
                <a:ea typeface="宋体" pitchFamily="2" charset="-122"/>
                <a:cs typeface="Times New Roman" pitchFamily="18" charset="0"/>
              </a:rPr>
              <a:t>=161.475</a:t>
            </a:r>
            <a:r>
              <a:rPr lang="en-US" altLang="zh-CN" b="0" baseline="0">
                <a:solidFill>
                  <a:schemeClr val="tx1"/>
                </a:solidFill>
                <a:latin typeface="宋体" pitchFamily="2" charset="-122"/>
                <a:ea typeface="宋体" pitchFamily="2" charset="-122"/>
              </a:rPr>
              <a:t>（</a:t>
            </a:r>
            <a:r>
              <a:rPr lang="en-US" altLang="zh-CN" b="0" baseline="0">
                <a:solidFill>
                  <a:schemeClr val="tx1"/>
                </a:solidFill>
                <a:ea typeface="宋体" pitchFamily="2" charset="-122"/>
                <a:cs typeface="Times New Roman" pitchFamily="18" charset="0"/>
              </a:rPr>
              <a:t>kN</a:t>
            </a:r>
            <a:r>
              <a:rPr lang="en-US" altLang="zh-CN" b="0" baseline="0">
                <a:solidFill>
                  <a:schemeClr val="tx1"/>
                </a:solidFill>
                <a:latin typeface="宋体" pitchFamily="2" charset="-122"/>
                <a:ea typeface="宋体" pitchFamily="2" charset="-122"/>
              </a:rPr>
              <a:t>）</a:t>
            </a:r>
            <a:endParaRPr lang="zh-CN" altLang="en-US" b="0" baseline="0">
              <a:solidFill>
                <a:schemeClr val="tx1"/>
              </a:solidFill>
              <a:latin typeface="宋体" pitchFamily="2" charset="-122"/>
              <a:ea typeface="宋体" pitchFamily="2" charset="-122"/>
              <a:cs typeface="Courier New" pitchFamily="49" charset="0"/>
            </a:endParaRPr>
          </a:p>
        </p:txBody>
      </p:sp>
    </p:spTree>
  </p:cSld>
  <p:clrMapOvr>
    <a:masterClrMapping/>
  </p:clrMapOvr>
  <p:transition>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Text Box 2">
            <a:hlinkClick r:id="" action="ppaction://hlinkshowjump?jump=nextslide"/>
          </p:cNvPr>
          <p:cNvSpPr txBox="1">
            <a:spLocks noChangeArrowheads="1"/>
          </p:cNvSpPr>
          <p:nvPr/>
        </p:nvSpPr>
        <p:spPr bwMode="auto">
          <a:xfrm>
            <a:off x="533400" y="609600"/>
            <a:ext cx="49530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5.2.1.2　</a:t>
            </a:r>
            <a:r>
              <a:rPr lang="zh-CN" altLang="en-US" sz="2800" baseline="0">
                <a:latin typeface="楷体_GB2312" pitchFamily="49" charset="-122"/>
                <a:ea typeface="楷体_GB2312" pitchFamily="49" charset="-122"/>
              </a:rPr>
              <a:t>钢筋束、钢绞线 </a:t>
            </a:r>
          </a:p>
        </p:txBody>
      </p:sp>
      <p:sp>
        <p:nvSpPr>
          <p:cNvPr id="173059" name="Rectangle 3"/>
          <p:cNvSpPr>
            <a:spLocks noChangeArrowheads="1"/>
          </p:cNvSpPr>
          <p:nvPr/>
        </p:nvSpPr>
        <p:spPr bwMode="auto">
          <a:xfrm>
            <a:off x="762000" y="1143000"/>
            <a:ext cx="7848600" cy="4953000"/>
          </a:xfrm>
          <a:prstGeom prst="rect">
            <a:avLst/>
          </a:prstGeom>
          <a:noFill/>
          <a:ln w="9525">
            <a:noFill/>
            <a:miter lim="800000"/>
            <a:headEnd/>
            <a:tailEnd/>
          </a:ln>
          <a:effectLst/>
        </p:spPr>
        <p:txBody>
          <a:bodyPr/>
          <a:lstStyle/>
          <a:p>
            <a:pPr marL="284163" indent="-284163" algn="just">
              <a:lnSpc>
                <a:spcPct val="140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1</a:t>
            </a:r>
            <a:r>
              <a:rPr lang="zh-CN" altLang="en-US" b="0" baseline="0">
                <a:latin typeface="宋体" pitchFamily="2" charset="-122"/>
                <a:ea typeface="宋体" pitchFamily="2" charset="-122"/>
              </a:rPr>
              <a:t>)锚具</a:t>
            </a:r>
            <a:r>
              <a:rPr lang="zh-CN" altLang="en-US" b="0" baseline="0">
                <a:solidFill>
                  <a:schemeClr val="tx1"/>
                </a:solidFill>
                <a:latin typeface="宋体" pitchFamily="2" charset="-122"/>
                <a:ea typeface="宋体" pitchFamily="2" charset="-122"/>
              </a:rPr>
              <a:t> </a:t>
            </a:r>
          </a:p>
          <a:p>
            <a:pPr marL="284163" indent="-284163"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钢筋束、钢绞线采用的锚具有</a:t>
            </a:r>
            <a:r>
              <a:rPr lang="en-US" altLang="zh-CN" b="0" baseline="0">
                <a:latin typeface="宋体" pitchFamily="2" charset="-122"/>
                <a:ea typeface="宋体" pitchFamily="2" charset="-122"/>
              </a:rPr>
              <a:t>JM</a:t>
            </a:r>
            <a:r>
              <a:rPr lang="zh-CN" altLang="en-US" b="0" baseline="0">
                <a:latin typeface="宋体" pitchFamily="2" charset="-122"/>
                <a:ea typeface="宋体" pitchFamily="2" charset="-122"/>
              </a:rPr>
              <a:t>型</a:t>
            </a:r>
            <a:r>
              <a:rPr lang="zh-CN" altLang="en-US" b="0" baseline="0">
                <a:solidFill>
                  <a:schemeClr val="tx1"/>
                </a:solidFill>
                <a:latin typeface="宋体" pitchFamily="2" charset="-122"/>
                <a:ea typeface="宋体" pitchFamily="2" charset="-122"/>
              </a:rPr>
              <a:t>、</a:t>
            </a:r>
            <a:r>
              <a:rPr lang="en-US" altLang="zh-CN" b="0" baseline="0">
                <a:latin typeface="宋体" pitchFamily="2" charset="-122"/>
                <a:ea typeface="宋体" pitchFamily="2" charset="-122"/>
              </a:rPr>
              <a:t>XM</a:t>
            </a:r>
            <a:r>
              <a:rPr lang="zh-CN" altLang="en-US" b="0" baseline="0">
                <a:latin typeface="宋体" pitchFamily="2" charset="-122"/>
                <a:ea typeface="宋体" pitchFamily="2" charset="-122"/>
              </a:rPr>
              <a:t>型</a:t>
            </a:r>
            <a:r>
              <a:rPr lang="zh-CN" altLang="en-US" b="0" baseline="0">
                <a:solidFill>
                  <a:schemeClr val="tx1"/>
                </a:solidFill>
                <a:latin typeface="宋体" pitchFamily="2" charset="-122"/>
                <a:ea typeface="宋体" pitchFamily="2" charset="-122"/>
              </a:rPr>
              <a:t>、</a:t>
            </a:r>
            <a:r>
              <a:rPr lang="en-US" altLang="zh-CN" b="0" baseline="0">
                <a:latin typeface="宋体" pitchFamily="2" charset="-122"/>
                <a:ea typeface="宋体" pitchFamily="2" charset="-122"/>
              </a:rPr>
              <a:t>QM</a:t>
            </a:r>
            <a:r>
              <a:rPr lang="zh-CN" altLang="en-US" b="0" baseline="0">
                <a:latin typeface="宋体" pitchFamily="2" charset="-122"/>
                <a:ea typeface="宋体" pitchFamily="2" charset="-122"/>
              </a:rPr>
              <a:t>型</a:t>
            </a:r>
            <a:r>
              <a:rPr lang="zh-CN" altLang="en-US" b="0" baseline="0">
                <a:solidFill>
                  <a:schemeClr val="tx1"/>
                </a:solidFill>
                <a:latin typeface="宋体" pitchFamily="2" charset="-122"/>
                <a:ea typeface="宋体" pitchFamily="2" charset="-122"/>
              </a:rPr>
              <a:t>和</a:t>
            </a:r>
            <a:r>
              <a:rPr lang="zh-CN" altLang="en-US" b="0" baseline="0">
                <a:latin typeface="宋体" pitchFamily="2" charset="-122"/>
                <a:ea typeface="宋体" pitchFamily="2" charset="-122"/>
              </a:rPr>
              <a:t>镦头锚具</a:t>
            </a:r>
            <a:r>
              <a:rPr lang="zh-CN" altLang="en-US" b="0" baseline="0">
                <a:solidFill>
                  <a:schemeClr val="tx1"/>
                </a:solidFill>
                <a:latin typeface="宋体" pitchFamily="2" charset="-122"/>
                <a:ea typeface="宋体" pitchFamily="2" charset="-122"/>
              </a:rPr>
              <a:t>。</a:t>
            </a:r>
          </a:p>
          <a:p>
            <a:pPr marL="284163" indent="-284163" algn="just">
              <a:lnSpc>
                <a:spcPct val="140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① </a:t>
            </a:r>
            <a:r>
              <a:rPr lang="en-US" altLang="zh-CN" b="0" baseline="0">
                <a:latin typeface="宋体" pitchFamily="2" charset="-122"/>
                <a:ea typeface="宋体" pitchFamily="2" charset="-122"/>
              </a:rPr>
              <a:t>JM</a:t>
            </a:r>
            <a:r>
              <a:rPr lang="zh-CN" altLang="en-US" b="0" baseline="0">
                <a:latin typeface="宋体" pitchFamily="2" charset="-122"/>
                <a:ea typeface="宋体" pitchFamily="2" charset="-122"/>
              </a:rPr>
              <a:t>型锚具</a:t>
            </a:r>
            <a:r>
              <a:rPr lang="zh-CN" altLang="en-US" b="0" baseline="0">
                <a:solidFill>
                  <a:schemeClr val="tx1"/>
                </a:solidFill>
                <a:latin typeface="宋体" pitchFamily="2" charset="-122"/>
                <a:ea typeface="宋体" pitchFamily="2" charset="-122"/>
              </a:rPr>
              <a:t> </a:t>
            </a:r>
          </a:p>
          <a:p>
            <a:pPr marL="284163" indent="-284163" algn="just">
              <a:lnSpc>
                <a:spcPct val="14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a:t>
            </a:r>
            <a:r>
              <a:rPr lang="en-US" altLang="zh-CN" b="0" baseline="0">
                <a:solidFill>
                  <a:schemeClr val="tx1"/>
                </a:solidFill>
                <a:latin typeface="宋体" pitchFamily="2" charset="-122"/>
                <a:ea typeface="宋体" pitchFamily="2" charset="-122"/>
              </a:rPr>
              <a:t>JM</a:t>
            </a:r>
            <a:r>
              <a:rPr lang="zh-CN" altLang="en-US" b="0" baseline="0">
                <a:solidFill>
                  <a:schemeClr val="tx1"/>
                </a:solidFill>
                <a:latin typeface="宋体" pitchFamily="2" charset="-122"/>
                <a:ea typeface="宋体" pitchFamily="2" charset="-122"/>
              </a:rPr>
              <a:t>型锚具由锚环与夹片组成（</a:t>
            </a:r>
            <a:r>
              <a:rPr lang="zh-CN" altLang="en-US" u="sng" baseline="0">
                <a:solidFill>
                  <a:srgbClr val="00FF00"/>
                </a:solidFill>
                <a:latin typeface="宋体" pitchFamily="2" charset="-122"/>
                <a:ea typeface="宋体" pitchFamily="2" charset="-122"/>
                <a:hlinkClick r:id="rId2" action="ppaction://hlinksldjump"/>
              </a:rPr>
              <a:t>图5.23</a:t>
            </a:r>
            <a:r>
              <a:rPr lang="zh-CN" altLang="en-US" b="0" baseline="0">
                <a:solidFill>
                  <a:schemeClr val="tx1"/>
                </a:solidFill>
                <a:latin typeface="宋体" pitchFamily="2" charset="-122"/>
                <a:ea typeface="宋体" pitchFamily="2" charset="-122"/>
              </a:rPr>
              <a:t>），锚环分甲型和乙型两种。 </a:t>
            </a:r>
          </a:p>
          <a:p>
            <a:pPr marL="284163" indent="-284163" algn="just">
              <a:lnSpc>
                <a:spcPct val="140000"/>
              </a:lnSpc>
              <a:spcBef>
                <a:spcPct val="10000"/>
              </a:spcBef>
              <a:buClr>
                <a:srgbClr val="FFFF66"/>
              </a:buClr>
              <a:buSzPct val="120000"/>
              <a:buFont typeface="Wingdings" pitchFamily="2" charset="2"/>
              <a:buNone/>
            </a:pPr>
            <a:r>
              <a:rPr lang="en-US" altLang="zh-CN" b="0" baseline="0">
                <a:solidFill>
                  <a:schemeClr val="tx1"/>
                </a:solidFill>
                <a:latin typeface="宋体" pitchFamily="2" charset="-122"/>
                <a:ea typeface="宋体" pitchFamily="2" charset="-122"/>
              </a:rPr>
              <a:t>      JM</a:t>
            </a:r>
            <a:r>
              <a:rPr lang="zh-CN" altLang="en-US" b="0" baseline="0">
                <a:solidFill>
                  <a:schemeClr val="tx1"/>
                </a:solidFill>
                <a:latin typeface="宋体" pitchFamily="2" charset="-122"/>
                <a:ea typeface="宋体" pitchFamily="2" charset="-122"/>
              </a:rPr>
              <a:t>型锚具与</a:t>
            </a:r>
            <a:r>
              <a:rPr lang="en-US" altLang="zh-CN" b="0" baseline="0">
                <a:solidFill>
                  <a:schemeClr val="tx1"/>
                </a:solidFill>
                <a:latin typeface="宋体" pitchFamily="2" charset="-122"/>
                <a:ea typeface="宋体" pitchFamily="2" charset="-122"/>
              </a:rPr>
              <a:t>YL60</a:t>
            </a:r>
            <a:r>
              <a:rPr lang="zh-CN" altLang="en-US" b="0" baseline="0">
                <a:solidFill>
                  <a:schemeClr val="tx1"/>
                </a:solidFill>
                <a:latin typeface="宋体" pitchFamily="2" charset="-122"/>
                <a:ea typeface="宋体" pitchFamily="2" charset="-122"/>
              </a:rPr>
              <a:t>型千斤顶配套使用，适用于锚固3～6根直径为12</a:t>
            </a:r>
            <a:r>
              <a:rPr lang="en-US" altLang="zh-CN" b="0" baseline="0">
                <a:solidFill>
                  <a:schemeClr val="tx1"/>
                </a:solidFill>
                <a:latin typeface="宋体" pitchFamily="2" charset="-122"/>
                <a:ea typeface="宋体" pitchFamily="2" charset="-122"/>
              </a:rPr>
              <a:t>mm</a:t>
            </a:r>
            <a:r>
              <a:rPr lang="zh-CN" altLang="en-US" b="0" baseline="0">
                <a:solidFill>
                  <a:schemeClr val="tx1"/>
                </a:solidFill>
                <a:latin typeface="宋体" pitchFamily="2" charset="-122"/>
                <a:ea typeface="宋体" pitchFamily="2" charset="-122"/>
              </a:rPr>
              <a:t>光面或螺纹钢筋束，也可用于锚固5～6根直径为12</a:t>
            </a:r>
            <a:r>
              <a:rPr lang="en-US" altLang="zh-CN" b="0" baseline="0">
                <a:solidFill>
                  <a:schemeClr val="tx1"/>
                </a:solidFill>
                <a:latin typeface="宋体" pitchFamily="2" charset="-122"/>
                <a:ea typeface="宋体" pitchFamily="2" charset="-122"/>
              </a:rPr>
              <a:t>mm</a:t>
            </a:r>
            <a:r>
              <a:rPr lang="zh-CN" altLang="en-US" b="0" baseline="0">
                <a:solidFill>
                  <a:schemeClr val="tx1"/>
                </a:solidFill>
                <a:latin typeface="宋体" pitchFamily="2" charset="-122"/>
                <a:ea typeface="宋体" pitchFamily="2" charset="-122"/>
              </a:rPr>
              <a:t>或15</a:t>
            </a:r>
            <a:r>
              <a:rPr lang="en-US" altLang="zh-CN" b="0" baseline="0">
                <a:solidFill>
                  <a:schemeClr val="tx1"/>
                </a:solidFill>
                <a:latin typeface="宋体" pitchFamily="2" charset="-122"/>
                <a:ea typeface="宋体" pitchFamily="2" charset="-122"/>
              </a:rPr>
              <a:t>mm</a:t>
            </a:r>
            <a:r>
              <a:rPr lang="zh-CN" altLang="en-US" b="0" baseline="0">
                <a:solidFill>
                  <a:schemeClr val="tx1"/>
                </a:solidFill>
                <a:latin typeface="宋体" pitchFamily="2" charset="-122"/>
                <a:ea typeface="宋体" pitchFamily="2" charset="-122"/>
              </a:rPr>
              <a:t>的钢绞线束。 </a:t>
            </a:r>
          </a:p>
        </p:txBody>
      </p:sp>
    </p:spTree>
  </p:cSld>
  <p:clrMapOvr>
    <a:masterClrMapping/>
  </p:clrMapOvr>
  <p:transition>
    <p:random/>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图5"/>
          <p:cNvPicPr>
            <a:picLocks noChangeAspect="1" noChangeArrowheads="1"/>
          </p:cNvPicPr>
          <p:nvPr/>
        </p:nvPicPr>
        <p:blipFill>
          <a:blip r:embed="rId2" cstate="email"/>
          <a:srcRect/>
          <a:stretch>
            <a:fillRect/>
          </a:stretch>
        </p:blipFill>
        <p:spPr bwMode="auto">
          <a:xfrm>
            <a:off x="838200" y="1219200"/>
            <a:ext cx="7772400" cy="4943475"/>
          </a:xfrm>
          <a:prstGeom prst="rect">
            <a:avLst/>
          </a:prstGeom>
          <a:noFill/>
        </p:spPr>
      </p:pic>
      <p:pic>
        <p:nvPicPr>
          <p:cNvPr id="174083"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ChangeArrowheads="1"/>
          </p:cNvSpPr>
          <p:nvPr/>
        </p:nvSpPr>
        <p:spPr bwMode="auto">
          <a:xfrm>
            <a:off x="1066800" y="1143000"/>
            <a:ext cx="7086600" cy="3733800"/>
          </a:xfrm>
          <a:prstGeom prst="rect">
            <a:avLst/>
          </a:prstGeom>
          <a:noFill/>
          <a:ln w="9525">
            <a:noFill/>
            <a:miter lim="800000"/>
            <a:headEnd/>
            <a:tailEnd/>
          </a:ln>
          <a:effectLst/>
        </p:spPr>
        <p:txBody>
          <a:bodyPr/>
          <a:lstStyle/>
          <a:p>
            <a:pPr marL="284163" indent="-284163" algn="just">
              <a:lnSpc>
                <a:spcPct val="16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② </a:t>
            </a:r>
            <a:r>
              <a:rPr lang="en-US" altLang="zh-CN" b="0" baseline="0">
                <a:latin typeface="宋体" pitchFamily="2" charset="-122"/>
                <a:ea typeface="宋体" pitchFamily="2" charset="-122"/>
              </a:rPr>
              <a:t>XM</a:t>
            </a:r>
            <a:r>
              <a:rPr lang="zh-CN" altLang="en-US" b="0" baseline="0">
                <a:latin typeface="宋体" pitchFamily="2" charset="-122"/>
                <a:ea typeface="宋体" pitchFamily="2" charset="-122"/>
              </a:rPr>
              <a:t>型和</a:t>
            </a:r>
            <a:r>
              <a:rPr lang="en-US" altLang="zh-CN" b="0" baseline="0">
                <a:latin typeface="宋体" pitchFamily="2" charset="-122"/>
                <a:ea typeface="宋体" pitchFamily="2" charset="-122"/>
              </a:rPr>
              <a:t>QM</a:t>
            </a:r>
            <a:r>
              <a:rPr lang="zh-CN" altLang="en-US" b="0" baseline="0">
                <a:latin typeface="宋体" pitchFamily="2" charset="-122"/>
                <a:ea typeface="宋体" pitchFamily="2" charset="-122"/>
              </a:rPr>
              <a:t>型锚具</a:t>
            </a:r>
            <a:r>
              <a:rPr lang="zh-CN" altLang="en-US" b="0" baseline="0">
                <a:solidFill>
                  <a:schemeClr val="tx1"/>
                </a:solidFill>
                <a:latin typeface="宋体" pitchFamily="2" charset="-122"/>
                <a:ea typeface="宋体" pitchFamily="2" charset="-122"/>
              </a:rPr>
              <a:t> </a:t>
            </a:r>
          </a:p>
          <a:p>
            <a:pPr marL="284163" indent="-284163" algn="just">
              <a:lnSpc>
                <a:spcPct val="160000"/>
              </a:lnSpc>
              <a:spcBef>
                <a:spcPct val="20000"/>
              </a:spcBef>
              <a:buClr>
                <a:srgbClr val="FFFF66"/>
              </a:buClr>
              <a:buSzPct val="120000"/>
              <a:buFont typeface="Wingdings" pitchFamily="2" charset="2"/>
              <a:buNone/>
            </a:pPr>
            <a:r>
              <a:rPr lang="en-US" altLang="zh-CN" b="0" baseline="0">
                <a:solidFill>
                  <a:schemeClr val="tx1"/>
                </a:solidFill>
                <a:latin typeface="宋体" pitchFamily="2" charset="-122"/>
                <a:ea typeface="宋体" pitchFamily="2" charset="-122"/>
              </a:rPr>
              <a:t>      XM</a:t>
            </a:r>
            <a:r>
              <a:rPr lang="zh-CN" altLang="en-US" b="0" baseline="0">
                <a:solidFill>
                  <a:schemeClr val="tx1"/>
                </a:solidFill>
                <a:latin typeface="宋体" pitchFamily="2" charset="-122"/>
                <a:ea typeface="宋体" pitchFamily="2" charset="-122"/>
              </a:rPr>
              <a:t>型和</a:t>
            </a:r>
            <a:r>
              <a:rPr lang="en-US" altLang="zh-CN" b="0" baseline="0">
                <a:solidFill>
                  <a:schemeClr val="tx1"/>
                </a:solidFill>
                <a:latin typeface="宋体" pitchFamily="2" charset="-122"/>
                <a:ea typeface="宋体" pitchFamily="2" charset="-122"/>
              </a:rPr>
              <a:t>QM</a:t>
            </a:r>
            <a:r>
              <a:rPr lang="zh-CN" altLang="en-US" b="0" baseline="0">
                <a:solidFill>
                  <a:schemeClr val="tx1"/>
                </a:solidFill>
                <a:latin typeface="宋体" pitchFamily="2" charset="-122"/>
                <a:ea typeface="宋体" pitchFamily="2" charset="-122"/>
              </a:rPr>
              <a:t>型锚具是一种新型锚具，利用楔形夹片，将每根钢绞线独立地锚固在带有锥形的锚环上，形成一个独立的锚固单元。</a:t>
            </a:r>
            <a:r>
              <a:rPr lang="en-US" altLang="zh-CN" b="0" baseline="0">
                <a:solidFill>
                  <a:schemeClr val="tx1"/>
                </a:solidFill>
                <a:latin typeface="宋体" pitchFamily="2" charset="-122"/>
                <a:ea typeface="宋体" pitchFamily="2" charset="-122"/>
              </a:rPr>
              <a:t>XM</a:t>
            </a:r>
            <a:r>
              <a:rPr lang="zh-CN" altLang="en-US" b="0" baseline="0">
                <a:solidFill>
                  <a:schemeClr val="tx1"/>
                </a:solidFill>
                <a:latin typeface="宋体" pitchFamily="2" charset="-122"/>
                <a:ea typeface="宋体" pitchFamily="2" charset="-122"/>
              </a:rPr>
              <a:t>型锚具由锚环和三块夹片组成，如</a:t>
            </a:r>
            <a:r>
              <a:rPr lang="zh-CN" altLang="en-US" u="sng" baseline="0">
                <a:solidFill>
                  <a:srgbClr val="00FF00"/>
                </a:solidFill>
                <a:latin typeface="宋体" pitchFamily="2" charset="-122"/>
                <a:ea typeface="宋体" pitchFamily="2" charset="-122"/>
                <a:hlinkClick r:id="rId2" action="ppaction://hlinksldjump"/>
              </a:rPr>
              <a:t>图5.24</a:t>
            </a:r>
            <a:r>
              <a:rPr lang="zh-CN" altLang="en-US" b="0" baseline="0">
                <a:solidFill>
                  <a:schemeClr val="tx1"/>
                </a:solidFill>
                <a:latin typeface="宋体" pitchFamily="2" charset="-122"/>
                <a:ea typeface="宋体" pitchFamily="2" charset="-122"/>
              </a:rPr>
              <a:t>所示。 </a:t>
            </a:r>
          </a:p>
        </p:txBody>
      </p:sp>
    </p:spTree>
  </p:cSld>
  <p:clrMapOvr>
    <a:masterClrMapping/>
  </p:clrMapOvr>
  <p:transition>
    <p:random/>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18" name="Picture 1026" descr="图5"/>
          <p:cNvPicPr>
            <a:picLocks noChangeAspect="1" noChangeArrowheads="1"/>
          </p:cNvPicPr>
          <p:nvPr/>
        </p:nvPicPr>
        <p:blipFill>
          <a:blip r:embed="rId2" cstate="email"/>
          <a:srcRect/>
          <a:stretch>
            <a:fillRect/>
          </a:stretch>
        </p:blipFill>
        <p:spPr bwMode="auto">
          <a:xfrm>
            <a:off x="533400" y="1752600"/>
            <a:ext cx="8153400" cy="3810000"/>
          </a:xfrm>
          <a:prstGeom prst="rect">
            <a:avLst/>
          </a:prstGeom>
          <a:noFill/>
        </p:spPr>
      </p:pic>
      <p:pic>
        <p:nvPicPr>
          <p:cNvPr id="214019" name="Picture 1027"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ChangeArrowheads="1"/>
          </p:cNvSpPr>
          <p:nvPr/>
        </p:nvSpPr>
        <p:spPr bwMode="auto">
          <a:xfrm>
            <a:off x="1219200" y="1066800"/>
            <a:ext cx="6781800" cy="4343400"/>
          </a:xfrm>
          <a:prstGeom prst="rect">
            <a:avLst/>
          </a:prstGeom>
          <a:noFill/>
          <a:ln w="9525">
            <a:noFill/>
            <a:miter lim="800000"/>
            <a:headEnd/>
            <a:tailEnd/>
          </a:ln>
          <a:effectLst/>
        </p:spPr>
        <p:txBody>
          <a:bodyPr/>
          <a:lstStyle/>
          <a:p>
            <a:pPr marL="284163" indent="-284163" algn="just">
              <a:lnSpc>
                <a:spcPct val="160000"/>
              </a:lnSpc>
              <a:spcBef>
                <a:spcPct val="25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2</a:t>
            </a:r>
            <a:r>
              <a:rPr lang="zh-CN" altLang="en-US" b="0" baseline="0">
                <a:latin typeface="宋体" pitchFamily="2" charset="-122"/>
                <a:ea typeface="宋体" pitchFamily="2" charset="-122"/>
              </a:rPr>
              <a:t>）钢筋束、钢绞线的制作 </a:t>
            </a:r>
            <a:endParaRPr lang="zh-CN" altLang="en-US" b="0" baseline="0">
              <a:solidFill>
                <a:schemeClr val="tx1"/>
              </a:solidFill>
              <a:latin typeface="宋体" pitchFamily="2" charset="-122"/>
              <a:ea typeface="宋体" pitchFamily="2" charset="-122"/>
            </a:endParaRPr>
          </a:p>
          <a:p>
            <a:pPr marL="284163" indent="-284163" algn="just">
              <a:lnSpc>
                <a:spcPct val="160000"/>
              </a:lnSpc>
              <a:spcBef>
                <a:spcPct val="2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钢筋束所用钢筋是成圆盘供应，不需对焊接头。</a:t>
            </a:r>
          </a:p>
          <a:p>
            <a:pPr marL="284163" indent="-284163" algn="just">
              <a:lnSpc>
                <a:spcPct val="160000"/>
              </a:lnSpc>
              <a:spcBef>
                <a:spcPct val="2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钢筋束或钢绞线束预应力筋的制作包括开盘</a:t>
            </a:r>
            <a:r>
              <a:rPr lang="zh-CN" altLang="en-US" b="0" baseline="0">
                <a:solidFill>
                  <a:schemeClr val="tx1"/>
                </a:solidFill>
                <a:latin typeface="宋体" pitchFamily="2" charset="-122"/>
                <a:ea typeface="宋体" pitchFamily="2" charset="-122"/>
              </a:rPr>
              <a:t>冷拉、下料、编束等工序。预应力钢筋束下料应在冷拉后进行。当采用镦头锚具时，则应增加镦头工序。 </a:t>
            </a:r>
          </a:p>
        </p:txBody>
      </p:sp>
    </p:spTree>
  </p:cSld>
  <p:clrMapOvr>
    <a:masterClrMapping/>
  </p:clrMapOvr>
  <p:transition>
    <p:random/>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ChangeArrowheads="1"/>
          </p:cNvSpPr>
          <p:nvPr/>
        </p:nvSpPr>
        <p:spPr bwMode="auto">
          <a:xfrm>
            <a:off x="914400" y="838200"/>
            <a:ext cx="7543800" cy="5410200"/>
          </a:xfrm>
          <a:prstGeom prst="rect">
            <a:avLst/>
          </a:prstGeom>
          <a:noFill/>
          <a:ln w="9525">
            <a:noFill/>
            <a:miter lim="800000"/>
            <a:headEnd/>
            <a:tailEnd/>
          </a:ln>
          <a:effectLst/>
        </p:spPr>
        <p:txBody>
          <a:bodyPr/>
          <a:lstStyle/>
          <a:p>
            <a:pPr marL="284163" indent="-284163" algn="just">
              <a:lnSpc>
                <a:spcPct val="16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当采用</a:t>
            </a:r>
            <a:r>
              <a:rPr lang="en-US" altLang="zh-CN" b="0" baseline="0">
                <a:solidFill>
                  <a:schemeClr val="tx1"/>
                </a:solidFill>
                <a:latin typeface="宋体" pitchFamily="2" charset="-122"/>
                <a:ea typeface="宋体" pitchFamily="2" charset="-122"/>
                <a:cs typeface="Courier New" pitchFamily="49" charset="0"/>
              </a:rPr>
              <a:t>JM</a:t>
            </a:r>
            <a:r>
              <a:rPr lang="zh-CN" altLang="en-US" b="0" baseline="0">
                <a:solidFill>
                  <a:schemeClr val="tx1"/>
                </a:solidFill>
                <a:latin typeface="宋体" pitchFamily="2" charset="-122"/>
                <a:ea typeface="宋体" pitchFamily="2" charset="-122"/>
                <a:cs typeface="Courier New" pitchFamily="49" charset="0"/>
              </a:rPr>
              <a:t>型或</a:t>
            </a:r>
            <a:r>
              <a:rPr lang="en-US" altLang="zh-CN" b="0" baseline="0">
                <a:solidFill>
                  <a:schemeClr val="tx1"/>
                </a:solidFill>
                <a:latin typeface="宋体" pitchFamily="2" charset="-122"/>
                <a:ea typeface="宋体" pitchFamily="2" charset="-122"/>
                <a:cs typeface="Courier New" pitchFamily="49" charset="0"/>
              </a:rPr>
              <a:t>XM</a:t>
            </a:r>
            <a:r>
              <a:rPr lang="zh-CN" altLang="en-US" b="0" baseline="0">
                <a:solidFill>
                  <a:schemeClr val="tx1"/>
                </a:solidFill>
                <a:latin typeface="宋体" pitchFamily="2" charset="-122"/>
                <a:ea typeface="宋体" pitchFamily="2" charset="-122"/>
                <a:cs typeface="Courier New" pitchFamily="49" charset="0"/>
              </a:rPr>
              <a:t>型锚具，用穿心式千斤顶张拉时，钢筋束和钢丝束的下料长度</a:t>
            </a:r>
            <a:r>
              <a:rPr lang="en-US" altLang="zh-CN" b="0" baseline="0">
                <a:solidFill>
                  <a:schemeClr val="tx1"/>
                </a:solidFill>
                <a:latin typeface="宋体" pitchFamily="2" charset="-122"/>
                <a:ea typeface="宋体" pitchFamily="2" charset="-122"/>
                <a:cs typeface="Courier New" pitchFamily="49" charset="0"/>
              </a:rPr>
              <a:t>L</a:t>
            </a:r>
            <a:r>
              <a:rPr lang="zh-CN" altLang="en-US" b="0" baseline="0">
                <a:solidFill>
                  <a:schemeClr val="tx1"/>
                </a:solidFill>
                <a:latin typeface="宋体" pitchFamily="2" charset="-122"/>
                <a:ea typeface="宋体" pitchFamily="2" charset="-122"/>
                <a:cs typeface="Courier New" pitchFamily="49" charset="0"/>
              </a:rPr>
              <a:t>应等</a:t>
            </a:r>
            <a:r>
              <a:rPr lang="zh-CN" altLang="en-US" b="0" baseline="0">
                <a:solidFill>
                  <a:schemeClr val="tx1"/>
                </a:solidFill>
                <a:latin typeface="宋体" pitchFamily="2" charset="-122"/>
                <a:ea typeface="宋体" pitchFamily="2" charset="-122"/>
              </a:rPr>
              <a:t>于构件孔道长度加上两端为张拉、锚固所需的外露长度，如</a:t>
            </a:r>
            <a:r>
              <a:rPr lang="zh-CN" altLang="en-US" u="sng" baseline="0">
                <a:solidFill>
                  <a:srgbClr val="00FF00"/>
                </a:solidFill>
                <a:latin typeface="宋体" pitchFamily="2" charset="-122"/>
                <a:ea typeface="宋体" pitchFamily="2" charset="-122"/>
                <a:hlinkClick r:id="rId2" action="ppaction://hlinksldjump"/>
              </a:rPr>
              <a:t>图5.25</a:t>
            </a:r>
            <a:r>
              <a:rPr lang="zh-CN" altLang="en-US" b="0" baseline="0">
                <a:solidFill>
                  <a:schemeClr val="tx1"/>
                </a:solidFill>
                <a:latin typeface="宋体" pitchFamily="2" charset="-122"/>
                <a:ea typeface="宋体" pitchFamily="2" charset="-122"/>
              </a:rPr>
              <a:t>所示。</a:t>
            </a:r>
            <a:r>
              <a:rPr lang="zh-CN" altLang="en-US" b="0" baseline="0">
                <a:latin typeface="宋体" pitchFamily="2" charset="-122"/>
                <a:ea typeface="宋体" pitchFamily="2" charset="-122"/>
              </a:rPr>
              <a:t>可按下式计算：</a:t>
            </a:r>
            <a:r>
              <a:rPr lang="zh-CN" altLang="en-US" b="0" baseline="0">
                <a:solidFill>
                  <a:schemeClr val="tx1"/>
                </a:solidFill>
                <a:latin typeface="宋体" pitchFamily="2" charset="-122"/>
                <a:ea typeface="宋体" pitchFamily="2" charset="-122"/>
              </a:rPr>
              <a:t>  </a:t>
            </a:r>
          </a:p>
          <a:p>
            <a:pPr marL="850900" lvl="1" indent="-285750" algn="just">
              <a:lnSpc>
                <a:spcPct val="160000"/>
              </a:lnSpc>
              <a:spcBef>
                <a:spcPct val="20000"/>
              </a:spcBef>
              <a:buClr>
                <a:schemeClr val="folHlink"/>
              </a:buClr>
              <a:buSzPct val="80000"/>
              <a:buFont typeface="Wingdings" pitchFamily="2" charset="2"/>
              <a:buChar char="v"/>
            </a:pPr>
            <a:r>
              <a:rPr lang="zh-CN" altLang="en-US" b="0" baseline="0">
                <a:solidFill>
                  <a:schemeClr val="tx1"/>
                </a:solidFill>
                <a:latin typeface="宋体" pitchFamily="2" charset="-122"/>
                <a:ea typeface="宋体" pitchFamily="2" charset="-122"/>
                <a:cs typeface="Courier New" pitchFamily="49" charset="0"/>
              </a:rPr>
              <a:t>两端张拉时：</a:t>
            </a:r>
          </a:p>
          <a:p>
            <a:pPr marL="284163" indent="-284163" algn="just">
              <a:lnSpc>
                <a:spcPct val="160000"/>
              </a:lnSpc>
              <a:spcBef>
                <a:spcPct val="20000"/>
              </a:spcBef>
              <a:buClr>
                <a:schemeClr val="folHlink"/>
              </a:buClr>
              <a:buSzPct val="80000"/>
              <a:buFont typeface="Wingdings" pitchFamily="2" charset="2"/>
              <a:buNone/>
            </a:pPr>
            <a:r>
              <a:rPr lang="en-US" altLang="zh-CN" b="0" baseline="0">
                <a:solidFill>
                  <a:schemeClr val="tx1"/>
                </a:solidFill>
                <a:latin typeface="宋体" pitchFamily="2" charset="-122"/>
                <a:ea typeface="宋体" pitchFamily="2" charset="-122"/>
                <a:cs typeface="Courier New" pitchFamily="49" charset="0"/>
              </a:rPr>
              <a:t>          L=l+2（l</a:t>
            </a:r>
            <a:r>
              <a:rPr lang="en-US" altLang="zh-CN" b="0">
                <a:solidFill>
                  <a:schemeClr val="tx1"/>
                </a:solidFill>
                <a:latin typeface="宋体" pitchFamily="2" charset="-122"/>
                <a:ea typeface="宋体" pitchFamily="2" charset="-122"/>
                <a:cs typeface="Courier New" pitchFamily="49" charset="0"/>
              </a:rPr>
              <a:t>1</a:t>
            </a:r>
            <a:r>
              <a:rPr lang="en-US" altLang="zh-CN" b="0" baseline="0">
                <a:solidFill>
                  <a:schemeClr val="tx1"/>
                </a:solidFill>
                <a:latin typeface="宋体" pitchFamily="2" charset="-122"/>
                <a:ea typeface="宋体" pitchFamily="2" charset="-122"/>
                <a:cs typeface="Courier New" pitchFamily="49" charset="0"/>
              </a:rPr>
              <a:t>+l</a:t>
            </a:r>
            <a:r>
              <a:rPr lang="en-US" altLang="zh-CN" b="0">
                <a:solidFill>
                  <a:schemeClr val="tx1"/>
                </a:solidFill>
                <a:latin typeface="宋体" pitchFamily="2" charset="-122"/>
                <a:ea typeface="宋体" pitchFamily="2" charset="-122"/>
                <a:cs typeface="Courier New" pitchFamily="49" charset="0"/>
              </a:rPr>
              <a:t>2</a:t>
            </a:r>
            <a:r>
              <a:rPr lang="en-US" altLang="zh-CN" b="0" baseline="0">
                <a:solidFill>
                  <a:schemeClr val="tx1"/>
                </a:solidFill>
                <a:latin typeface="宋体" pitchFamily="2" charset="-122"/>
                <a:ea typeface="宋体" pitchFamily="2" charset="-122"/>
                <a:cs typeface="Courier New" pitchFamily="49" charset="0"/>
              </a:rPr>
              <a:t>+l</a:t>
            </a:r>
            <a:r>
              <a:rPr lang="en-US" altLang="zh-CN" b="0">
                <a:solidFill>
                  <a:schemeClr val="tx1"/>
                </a:solidFill>
                <a:latin typeface="宋体" pitchFamily="2" charset="-122"/>
                <a:ea typeface="宋体" pitchFamily="2" charset="-122"/>
                <a:cs typeface="Courier New" pitchFamily="49" charset="0"/>
              </a:rPr>
              <a:t>3</a:t>
            </a:r>
            <a:r>
              <a:rPr lang="en-US" altLang="zh-CN" b="0" baseline="0">
                <a:solidFill>
                  <a:schemeClr val="tx1"/>
                </a:solidFill>
                <a:latin typeface="宋体" pitchFamily="2" charset="-122"/>
                <a:ea typeface="宋体" pitchFamily="2" charset="-122"/>
                <a:cs typeface="Courier New" pitchFamily="49" charset="0"/>
              </a:rPr>
              <a:t>+100）</a:t>
            </a:r>
          </a:p>
          <a:p>
            <a:pPr marL="850900" lvl="1" indent="-285750" algn="just">
              <a:lnSpc>
                <a:spcPct val="160000"/>
              </a:lnSpc>
              <a:spcBef>
                <a:spcPct val="20000"/>
              </a:spcBef>
              <a:buClr>
                <a:schemeClr val="folHlink"/>
              </a:buClr>
              <a:buSzPct val="80000"/>
              <a:buFont typeface="Wingdings" pitchFamily="2" charset="2"/>
              <a:buChar char="v"/>
            </a:pPr>
            <a:r>
              <a:rPr lang="zh-CN" altLang="en-US" b="0" baseline="0">
                <a:solidFill>
                  <a:schemeClr val="tx1"/>
                </a:solidFill>
                <a:latin typeface="宋体" pitchFamily="2" charset="-122"/>
                <a:ea typeface="宋体" pitchFamily="2" charset="-122"/>
                <a:cs typeface="Courier New" pitchFamily="49" charset="0"/>
              </a:rPr>
              <a:t>一端张拉时：</a:t>
            </a:r>
          </a:p>
          <a:p>
            <a:pPr marL="284163" indent="-284163" algn="just">
              <a:lnSpc>
                <a:spcPct val="160000"/>
              </a:lnSpc>
              <a:spcBef>
                <a:spcPct val="20000"/>
              </a:spcBef>
              <a:buClr>
                <a:schemeClr val="folHlink"/>
              </a:buClr>
              <a:buSzPct val="80000"/>
              <a:buFont typeface="Wingdings" pitchFamily="2" charset="2"/>
              <a:buNone/>
            </a:pPr>
            <a:r>
              <a:rPr lang="en-US" altLang="zh-CN" b="0" baseline="0">
                <a:solidFill>
                  <a:schemeClr val="tx1"/>
                </a:solidFill>
                <a:latin typeface="宋体" pitchFamily="2" charset="-122"/>
                <a:ea typeface="宋体" pitchFamily="2" charset="-122"/>
              </a:rPr>
              <a:t>          L=l+2（l</a:t>
            </a:r>
            <a:r>
              <a:rPr lang="en-US" altLang="zh-CN" b="0">
                <a:solidFill>
                  <a:schemeClr val="tx1"/>
                </a:solidFill>
                <a:latin typeface="宋体" pitchFamily="2" charset="-122"/>
                <a:ea typeface="宋体" pitchFamily="2" charset="-122"/>
              </a:rPr>
              <a:t>1</a:t>
            </a:r>
            <a:r>
              <a:rPr lang="en-US" altLang="zh-CN" b="0" baseline="0">
                <a:solidFill>
                  <a:schemeClr val="tx1"/>
                </a:solidFill>
                <a:latin typeface="宋体" pitchFamily="2" charset="-122"/>
                <a:ea typeface="宋体" pitchFamily="2" charset="-122"/>
              </a:rPr>
              <a:t>+100）+l</a:t>
            </a:r>
            <a:r>
              <a:rPr lang="en-US" altLang="zh-CN" b="0">
                <a:solidFill>
                  <a:schemeClr val="tx1"/>
                </a:solidFill>
                <a:latin typeface="宋体" pitchFamily="2" charset="-122"/>
                <a:ea typeface="宋体" pitchFamily="2" charset="-122"/>
              </a:rPr>
              <a:t>2</a:t>
            </a:r>
            <a:r>
              <a:rPr lang="en-US" altLang="zh-CN" b="0" baseline="0">
                <a:solidFill>
                  <a:schemeClr val="tx1"/>
                </a:solidFill>
                <a:latin typeface="宋体" pitchFamily="2" charset="-122"/>
                <a:ea typeface="宋体" pitchFamily="2" charset="-122"/>
              </a:rPr>
              <a:t>+l</a:t>
            </a:r>
            <a:r>
              <a:rPr lang="en-US" altLang="zh-CN" b="0">
                <a:solidFill>
                  <a:schemeClr val="tx1"/>
                </a:solidFill>
                <a:latin typeface="宋体" pitchFamily="2" charset="-122"/>
                <a:ea typeface="宋体" pitchFamily="2" charset="-122"/>
              </a:rPr>
              <a:t>3</a:t>
            </a:r>
            <a:r>
              <a:rPr lang="en-US" altLang="zh-CN" b="0" baseline="0">
                <a:solidFill>
                  <a:schemeClr val="tx1"/>
                </a:solidFill>
                <a:latin typeface="宋体" pitchFamily="2" charset="-122"/>
                <a:ea typeface="宋体" pitchFamily="2" charset="-122"/>
              </a:rPr>
              <a:t> </a:t>
            </a:r>
            <a:endParaRPr lang="zh-CN" altLang="en-US" b="0" baseline="0">
              <a:solidFill>
                <a:schemeClr val="tx1"/>
              </a:solidFill>
              <a:latin typeface="宋体" pitchFamily="2" charset="-122"/>
              <a:ea typeface="宋体" pitchFamily="2" charset="-122"/>
            </a:endParaRPr>
          </a:p>
        </p:txBody>
      </p:sp>
    </p:spTree>
  </p:cSld>
  <p:clrMapOvr>
    <a:masterClrMapping/>
  </p:clrMapOvr>
  <p:transition>
    <p:random/>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066" name="Picture 2" descr="图5"/>
          <p:cNvPicPr>
            <a:picLocks noChangeAspect="1" noChangeArrowheads="1"/>
          </p:cNvPicPr>
          <p:nvPr/>
        </p:nvPicPr>
        <p:blipFill>
          <a:blip r:embed="rId2" cstate="email"/>
          <a:srcRect/>
          <a:stretch>
            <a:fillRect/>
          </a:stretch>
        </p:blipFill>
        <p:spPr bwMode="auto">
          <a:xfrm>
            <a:off x="990600" y="533400"/>
            <a:ext cx="6934200" cy="5697538"/>
          </a:xfrm>
          <a:prstGeom prst="rect">
            <a:avLst/>
          </a:prstGeom>
          <a:noFill/>
        </p:spPr>
      </p:pic>
      <p:pic>
        <p:nvPicPr>
          <p:cNvPr id="216067"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Text Box 2">
            <a:hlinkClick r:id="" action="ppaction://hlinkshowjump?jump=nextslide"/>
          </p:cNvPr>
          <p:cNvSpPr txBox="1">
            <a:spLocks noChangeArrowheads="1"/>
          </p:cNvSpPr>
          <p:nvPr/>
        </p:nvSpPr>
        <p:spPr bwMode="auto">
          <a:xfrm>
            <a:off x="609600" y="609600"/>
            <a:ext cx="41148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5.2.1.3　</a:t>
            </a:r>
            <a:r>
              <a:rPr lang="zh-CN" altLang="en-US" sz="2800" baseline="0">
                <a:latin typeface="楷体_GB2312" pitchFamily="49" charset="-122"/>
                <a:ea typeface="楷体_GB2312" pitchFamily="49" charset="-122"/>
              </a:rPr>
              <a:t>钢丝束</a:t>
            </a:r>
          </a:p>
        </p:txBody>
      </p:sp>
      <p:sp>
        <p:nvSpPr>
          <p:cNvPr id="177155" name="Rectangle 3"/>
          <p:cNvSpPr>
            <a:spLocks noChangeArrowheads="1"/>
          </p:cNvSpPr>
          <p:nvPr/>
        </p:nvSpPr>
        <p:spPr bwMode="auto">
          <a:xfrm>
            <a:off x="914400" y="1295400"/>
            <a:ext cx="7315200" cy="4572000"/>
          </a:xfrm>
          <a:prstGeom prst="rect">
            <a:avLst/>
          </a:prstGeom>
          <a:noFill/>
          <a:ln w="9525">
            <a:noFill/>
            <a:miter lim="800000"/>
            <a:headEnd/>
            <a:tailEnd/>
          </a:ln>
          <a:effectLst/>
        </p:spPr>
        <p:txBody>
          <a:bodyPr/>
          <a:lstStyle/>
          <a:p>
            <a:pPr marL="284163" indent="-284163" algn="just">
              <a:lnSpc>
                <a:spcPct val="145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1</a:t>
            </a:r>
            <a:r>
              <a:rPr lang="zh-CN" altLang="en-US" b="0" baseline="0">
                <a:latin typeface="宋体" pitchFamily="2" charset="-122"/>
                <a:ea typeface="宋体" pitchFamily="2" charset="-122"/>
              </a:rPr>
              <a:t>)锚具</a:t>
            </a:r>
            <a:r>
              <a:rPr lang="zh-CN" altLang="en-US" b="0" baseline="0">
                <a:solidFill>
                  <a:schemeClr val="tx1"/>
                </a:solidFill>
                <a:latin typeface="宋体" pitchFamily="2" charset="-122"/>
                <a:ea typeface="宋体" pitchFamily="2" charset="-122"/>
              </a:rPr>
              <a:t> </a:t>
            </a:r>
          </a:p>
          <a:p>
            <a:pPr marL="284163" indent="-284163" algn="just">
              <a:lnSpc>
                <a:spcPct val="145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cs typeface="Courier New" pitchFamily="49" charset="0"/>
              </a:rPr>
              <a:t>钢丝束用做预应力筋时，由几根到几十根直径3～5</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的平行碳素钢丝组成。其固定端采用钢</a:t>
            </a:r>
            <a:r>
              <a:rPr lang="zh-CN" altLang="en-US" b="0" baseline="0">
                <a:solidFill>
                  <a:schemeClr val="tx1"/>
                </a:solidFill>
                <a:latin typeface="宋体" pitchFamily="2" charset="-122"/>
                <a:ea typeface="宋体" pitchFamily="2" charset="-122"/>
              </a:rPr>
              <a:t>丝束镦头锚具，张拉端锚具可采用钢质锥形锚具、锥形螺杆锚具、</a:t>
            </a:r>
            <a:r>
              <a:rPr lang="en-US" altLang="zh-CN" b="0" baseline="0">
                <a:solidFill>
                  <a:schemeClr val="tx1"/>
                </a:solidFill>
                <a:latin typeface="宋体" pitchFamily="2" charset="-122"/>
                <a:ea typeface="宋体" pitchFamily="2" charset="-122"/>
              </a:rPr>
              <a:t>XM</a:t>
            </a:r>
            <a:r>
              <a:rPr lang="zh-CN" altLang="en-US" b="0" baseline="0">
                <a:solidFill>
                  <a:schemeClr val="tx1"/>
                </a:solidFill>
                <a:latin typeface="宋体" pitchFamily="2" charset="-122"/>
                <a:ea typeface="宋体" pitchFamily="2" charset="-122"/>
              </a:rPr>
              <a:t>型锚具。 </a:t>
            </a:r>
          </a:p>
          <a:p>
            <a:pPr marL="284163" indent="-284163" algn="just">
              <a:lnSpc>
                <a:spcPct val="145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① 锥形螺杆锚具</a:t>
            </a:r>
            <a:r>
              <a:rPr lang="zh-CN" altLang="en-US" b="0" baseline="0">
                <a:solidFill>
                  <a:srgbClr val="00FF00"/>
                </a:solidFill>
                <a:latin typeface="宋体" pitchFamily="2" charset="-122"/>
                <a:ea typeface="宋体" pitchFamily="2" charset="-122"/>
                <a:hlinkClick r:id="rId2" action="ppaction://hlinksldjump"/>
              </a:rPr>
              <a:t>（</a:t>
            </a:r>
            <a:r>
              <a:rPr lang="zh-CN" altLang="en-US" u="sng" baseline="0">
                <a:solidFill>
                  <a:srgbClr val="00FF00"/>
                </a:solidFill>
                <a:latin typeface="宋体" pitchFamily="2" charset="-122"/>
                <a:ea typeface="宋体" pitchFamily="2" charset="-122"/>
                <a:hlinkClick r:id="rId2" action="ppaction://hlinksldjump"/>
              </a:rPr>
              <a:t>图5.26</a:t>
            </a:r>
            <a:r>
              <a:rPr lang="zh-CN" altLang="en-US" b="0" baseline="0">
                <a:solidFill>
                  <a:srgbClr val="00FF00"/>
                </a:solidFill>
                <a:latin typeface="宋体" pitchFamily="2" charset="-122"/>
                <a:ea typeface="宋体" pitchFamily="2" charset="-122"/>
                <a:hlinkClick r:id="rId2" action="ppaction://hlinksldjump"/>
              </a:rPr>
              <a:t>）</a:t>
            </a:r>
            <a:r>
              <a:rPr lang="zh-CN" altLang="en-US" b="0" baseline="0">
                <a:latin typeface="宋体" pitchFamily="2" charset="-122"/>
                <a:ea typeface="宋体" pitchFamily="2" charset="-122"/>
                <a:hlinkClick r:id="rId2" action="ppaction://hlinksldjump"/>
              </a:rPr>
              <a:t>  </a:t>
            </a:r>
            <a:r>
              <a:rPr lang="zh-CN" altLang="en-US" b="0" baseline="0">
                <a:solidFill>
                  <a:schemeClr val="tx1"/>
                </a:solidFill>
                <a:latin typeface="宋体" pitchFamily="2" charset="-122"/>
                <a:ea typeface="宋体" pitchFamily="2" charset="-122"/>
              </a:rPr>
              <a:t>用于锚固14、16、20、24或28根直径为5</a:t>
            </a:r>
            <a:r>
              <a:rPr lang="en-US" altLang="zh-CN" b="0" baseline="0">
                <a:solidFill>
                  <a:schemeClr val="tx1"/>
                </a:solidFill>
                <a:latin typeface="宋体" pitchFamily="2" charset="-122"/>
                <a:ea typeface="宋体" pitchFamily="2" charset="-122"/>
              </a:rPr>
              <a:t>mm</a:t>
            </a:r>
            <a:r>
              <a:rPr lang="zh-CN" altLang="en-US" b="0" baseline="0">
                <a:solidFill>
                  <a:schemeClr val="tx1"/>
                </a:solidFill>
                <a:latin typeface="宋体" pitchFamily="2" charset="-122"/>
                <a:ea typeface="宋体" pitchFamily="2" charset="-122"/>
              </a:rPr>
              <a:t>的碳素钢丝。 </a:t>
            </a:r>
          </a:p>
        </p:txBody>
      </p:sp>
    </p:spTree>
  </p:cSld>
  <p:clrMapOvr>
    <a:masterClrMapping/>
  </p:clrMapOvr>
  <p:transition>
    <p:random/>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2" descr="图5"/>
          <p:cNvPicPr>
            <a:picLocks noChangeAspect="1" noChangeArrowheads="1"/>
          </p:cNvPicPr>
          <p:nvPr/>
        </p:nvPicPr>
        <p:blipFill>
          <a:blip r:embed="rId2"/>
          <a:srcRect/>
          <a:stretch>
            <a:fillRect/>
          </a:stretch>
        </p:blipFill>
        <p:spPr bwMode="auto">
          <a:xfrm>
            <a:off x="685800" y="1524000"/>
            <a:ext cx="7772400" cy="4495800"/>
          </a:xfrm>
          <a:prstGeom prst="rect">
            <a:avLst/>
          </a:prstGeom>
          <a:noFill/>
        </p:spPr>
      </p:pic>
      <p:pic>
        <p:nvPicPr>
          <p:cNvPr id="178179"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ChangeArrowheads="1"/>
          </p:cNvSpPr>
          <p:nvPr/>
        </p:nvSpPr>
        <p:spPr bwMode="auto">
          <a:xfrm>
            <a:off x="838200" y="1066800"/>
            <a:ext cx="7315200" cy="4572000"/>
          </a:xfrm>
          <a:prstGeom prst="rect">
            <a:avLst/>
          </a:prstGeom>
          <a:noFill/>
          <a:ln w="9525">
            <a:noFill/>
            <a:miter lim="800000"/>
            <a:headEnd/>
            <a:tailEnd/>
          </a:ln>
          <a:effectLst/>
        </p:spPr>
        <p:txBody>
          <a:bodyPr/>
          <a:lstStyle/>
          <a:p>
            <a:pPr marL="476250" indent="-476250" algn="just">
              <a:lnSpc>
                <a:spcPct val="16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② 钢丝束镦头锚具</a:t>
            </a:r>
            <a:r>
              <a:rPr lang="zh-CN" altLang="en-US" b="0" baseline="0">
                <a:solidFill>
                  <a:srgbClr val="00FF00"/>
                </a:solidFill>
                <a:latin typeface="宋体" pitchFamily="2" charset="-122"/>
                <a:ea typeface="宋体" pitchFamily="2" charset="-122"/>
              </a:rPr>
              <a:t>（</a:t>
            </a:r>
            <a:r>
              <a:rPr lang="zh-CN" altLang="en-US" u="sng" baseline="0">
                <a:solidFill>
                  <a:srgbClr val="00FF00"/>
                </a:solidFill>
                <a:latin typeface="宋体" pitchFamily="2" charset="-122"/>
                <a:ea typeface="宋体" pitchFamily="2" charset="-122"/>
                <a:hlinkClick r:id="rId2" action="ppaction://hlinksldjump"/>
              </a:rPr>
              <a:t>图5.27</a:t>
            </a:r>
            <a:r>
              <a:rPr lang="zh-CN" altLang="en-US" b="0" baseline="0">
                <a:solidFill>
                  <a:srgbClr val="00FF00"/>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rPr>
              <a:t>适用于12～54根直径为5</a:t>
            </a:r>
            <a:r>
              <a:rPr lang="en-US" altLang="zh-CN" b="0" baseline="0">
                <a:solidFill>
                  <a:schemeClr val="tx1"/>
                </a:solidFill>
                <a:latin typeface="宋体" pitchFamily="2" charset="-122"/>
                <a:ea typeface="宋体" pitchFamily="2" charset="-122"/>
              </a:rPr>
              <a:t>mm</a:t>
            </a:r>
            <a:r>
              <a:rPr lang="zh-CN" altLang="en-US" b="0" baseline="0">
                <a:solidFill>
                  <a:schemeClr val="tx1"/>
                </a:solidFill>
                <a:latin typeface="宋体" pitchFamily="2" charset="-122"/>
                <a:ea typeface="宋体" pitchFamily="2" charset="-122"/>
              </a:rPr>
              <a:t>的碳素钢丝。</a:t>
            </a:r>
            <a:r>
              <a:rPr lang="zh-CN" altLang="en-US" b="0" baseline="0">
                <a:solidFill>
                  <a:schemeClr val="tx1"/>
                </a:solidFill>
                <a:latin typeface="宋体" pitchFamily="2" charset="-122"/>
                <a:ea typeface="宋体" pitchFamily="2" charset="-122"/>
                <a:cs typeface="Courier New" pitchFamily="49" charset="0"/>
              </a:rPr>
              <a:t>常用镦头锚具分为</a:t>
            </a:r>
            <a:r>
              <a:rPr lang="en-US" altLang="zh-CN" b="0" baseline="0">
                <a:solidFill>
                  <a:schemeClr val="tx1"/>
                </a:solidFill>
                <a:latin typeface="宋体" pitchFamily="2" charset="-122"/>
                <a:ea typeface="宋体" pitchFamily="2" charset="-122"/>
                <a:cs typeface="Courier New" pitchFamily="49" charset="0"/>
              </a:rPr>
              <a:t>A</a:t>
            </a:r>
            <a:r>
              <a:rPr lang="zh-CN" altLang="en-US" b="0" baseline="0">
                <a:solidFill>
                  <a:schemeClr val="tx1"/>
                </a:solidFill>
                <a:latin typeface="宋体" pitchFamily="2" charset="-122"/>
                <a:ea typeface="宋体" pitchFamily="2" charset="-122"/>
                <a:cs typeface="Courier New" pitchFamily="49" charset="0"/>
              </a:rPr>
              <a:t>型与</a:t>
            </a:r>
            <a:r>
              <a:rPr lang="en-US" altLang="zh-CN" b="0" baseline="0">
                <a:solidFill>
                  <a:schemeClr val="tx1"/>
                </a:solidFill>
                <a:latin typeface="宋体" pitchFamily="2" charset="-122"/>
                <a:ea typeface="宋体" pitchFamily="2" charset="-122"/>
                <a:cs typeface="Courier New" pitchFamily="49" charset="0"/>
              </a:rPr>
              <a:t>B</a:t>
            </a:r>
            <a:r>
              <a:rPr lang="zh-CN" altLang="en-US" b="0" baseline="0">
                <a:solidFill>
                  <a:schemeClr val="tx1"/>
                </a:solidFill>
                <a:latin typeface="宋体" pitchFamily="2" charset="-122"/>
                <a:ea typeface="宋体" pitchFamily="2" charset="-122"/>
                <a:cs typeface="Courier New" pitchFamily="49" charset="0"/>
              </a:rPr>
              <a:t>型。</a:t>
            </a:r>
            <a:r>
              <a:rPr lang="en-US" altLang="zh-CN" b="0" baseline="0">
                <a:solidFill>
                  <a:schemeClr val="tx1"/>
                </a:solidFill>
                <a:latin typeface="宋体" pitchFamily="2" charset="-122"/>
                <a:ea typeface="宋体" pitchFamily="2" charset="-122"/>
                <a:cs typeface="Courier New" pitchFamily="49" charset="0"/>
              </a:rPr>
              <a:t>A</a:t>
            </a:r>
            <a:r>
              <a:rPr lang="zh-CN" altLang="en-US" b="0" baseline="0">
                <a:solidFill>
                  <a:schemeClr val="tx1"/>
                </a:solidFill>
                <a:latin typeface="宋体" pitchFamily="2" charset="-122"/>
                <a:ea typeface="宋体" pitchFamily="2" charset="-122"/>
                <a:cs typeface="Courier New" pitchFamily="49" charset="0"/>
              </a:rPr>
              <a:t>型由锚杯与螺母组成，用于张</a:t>
            </a:r>
            <a:r>
              <a:rPr lang="zh-CN" altLang="en-US" b="0" baseline="0">
                <a:solidFill>
                  <a:schemeClr val="tx1"/>
                </a:solidFill>
                <a:latin typeface="宋体" pitchFamily="2" charset="-122"/>
                <a:ea typeface="宋体" pitchFamily="2" charset="-122"/>
              </a:rPr>
              <a:t>拉端。</a:t>
            </a:r>
            <a:r>
              <a:rPr lang="en-US" altLang="zh-CN" b="0" baseline="0">
                <a:solidFill>
                  <a:schemeClr val="tx1"/>
                </a:solidFill>
                <a:latin typeface="宋体" pitchFamily="2" charset="-122"/>
                <a:ea typeface="宋体" pitchFamily="2" charset="-122"/>
              </a:rPr>
              <a:t>B</a:t>
            </a:r>
            <a:r>
              <a:rPr lang="zh-CN" altLang="en-US" b="0" baseline="0">
                <a:solidFill>
                  <a:schemeClr val="tx1"/>
                </a:solidFill>
                <a:latin typeface="宋体" pitchFamily="2" charset="-122"/>
                <a:ea typeface="宋体" pitchFamily="2" charset="-122"/>
              </a:rPr>
              <a:t>型为锚板，用于固定端。</a:t>
            </a:r>
          </a:p>
          <a:p>
            <a:pPr marL="476250" indent="-476250" algn="just">
              <a:lnSpc>
                <a:spcPct val="16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cs typeface="Courier New" pitchFamily="49" charset="0"/>
              </a:rPr>
              <a:t>③ 钢质锥形锚具</a:t>
            </a:r>
            <a:r>
              <a:rPr lang="zh-CN" altLang="en-US" b="0" baseline="0">
                <a:solidFill>
                  <a:schemeClr val="tx1"/>
                </a:solidFill>
                <a:latin typeface="宋体" pitchFamily="2" charset="-122"/>
                <a:ea typeface="宋体" pitchFamily="2" charset="-122"/>
                <a:cs typeface="Courier New" pitchFamily="49" charset="0"/>
              </a:rPr>
              <a:t>钢质锥形锚具</a:t>
            </a:r>
            <a:r>
              <a:rPr lang="zh-CN" altLang="en-US" baseline="0">
                <a:solidFill>
                  <a:srgbClr val="00FF00"/>
                </a:solidFill>
                <a:latin typeface="宋体" pitchFamily="2" charset="-122"/>
                <a:ea typeface="宋体" pitchFamily="2" charset="-122"/>
                <a:cs typeface="Courier New" pitchFamily="49" charset="0"/>
              </a:rPr>
              <a:t>（</a:t>
            </a:r>
            <a:r>
              <a:rPr lang="zh-CN" altLang="en-US" u="sng" baseline="0">
                <a:solidFill>
                  <a:srgbClr val="00FF00"/>
                </a:solidFill>
                <a:latin typeface="宋体" pitchFamily="2" charset="-122"/>
                <a:ea typeface="宋体" pitchFamily="2" charset="-122"/>
                <a:cs typeface="Courier New" pitchFamily="49" charset="0"/>
                <a:hlinkClick r:id="rId3" action="ppaction://hlinksldjump"/>
              </a:rPr>
              <a:t>图5.28</a:t>
            </a:r>
            <a:r>
              <a:rPr lang="zh-CN" altLang="en-US" baseline="0">
                <a:solidFill>
                  <a:srgbClr val="00FF00"/>
                </a:solidFill>
                <a:latin typeface="宋体" pitchFamily="2" charset="-122"/>
                <a:ea typeface="宋体" pitchFamily="2" charset="-122"/>
                <a:cs typeface="Courier New" pitchFamily="49" charset="0"/>
              </a:rPr>
              <a:t>）</a:t>
            </a:r>
            <a:r>
              <a:rPr lang="zh-CN" altLang="en-US" b="0" baseline="0">
                <a:solidFill>
                  <a:schemeClr val="tx1"/>
                </a:solidFill>
                <a:latin typeface="宋体" pitchFamily="2" charset="-122"/>
                <a:ea typeface="宋体" pitchFamily="2" charset="-122"/>
                <a:cs typeface="Courier New" pitchFamily="49" charset="0"/>
              </a:rPr>
              <a:t>用于锚固以锥锚式双作用千斤顶张拉的钢丝束，适用于锚固6、12</a:t>
            </a:r>
            <a:r>
              <a:rPr lang="zh-CN" altLang="en-US" b="0" baseline="0">
                <a:solidFill>
                  <a:schemeClr val="tx1"/>
                </a:solidFill>
                <a:latin typeface="宋体" pitchFamily="2" charset="-122"/>
                <a:ea typeface="宋体" pitchFamily="2" charset="-122"/>
              </a:rPr>
              <a:t>、18或24根直径5</a:t>
            </a:r>
            <a:r>
              <a:rPr lang="en-US" altLang="zh-CN" b="0" baseline="0">
                <a:solidFill>
                  <a:schemeClr val="tx1"/>
                </a:solidFill>
                <a:latin typeface="宋体" pitchFamily="2" charset="-122"/>
                <a:ea typeface="宋体" pitchFamily="2" charset="-122"/>
              </a:rPr>
              <a:t>mm</a:t>
            </a:r>
            <a:r>
              <a:rPr lang="zh-CN" altLang="en-US" b="0" baseline="0">
                <a:solidFill>
                  <a:schemeClr val="tx1"/>
                </a:solidFill>
                <a:latin typeface="宋体" pitchFamily="2" charset="-122"/>
                <a:ea typeface="宋体" pitchFamily="2" charset="-122"/>
              </a:rPr>
              <a:t>的钢丝束。 </a:t>
            </a:r>
          </a:p>
        </p:txBody>
      </p:sp>
    </p:spTree>
  </p:cSld>
  <p:clrMapOvr>
    <a:masterClrMapping/>
  </p:clrMapOvr>
  <p:transition>
    <p:random/>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6" name="Picture 2" descr="图5"/>
          <p:cNvPicPr>
            <a:picLocks noChangeAspect="1" noChangeArrowheads="1"/>
          </p:cNvPicPr>
          <p:nvPr/>
        </p:nvPicPr>
        <p:blipFill>
          <a:blip r:embed="rId2"/>
          <a:srcRect/>
          <a:stretch>
            <a:fillRect/>
          </a:stretch>
        </p:blipFill>
        <p:spPr bwMode="auto">
          <a:xfrm>
            <a:off x="990600" y="1143000"/>
            <a:ext cx="7391400" cy="4960938"/>
          </a:xfrm>
          <a:prstGeom prst="rect">
            <a:avLst/>
          </a:prstGeom>
          <a:noFill/>
        </p:spPr>
      </p:pic>
      <p:pic>
        <p:nvPicPr>
          <p:cNvPr id="180227"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7090" name="Picture 2" descr="图5"/>
          <p:cNvPicPr>
            <a:picLocks noChangeAspect="1" noChangeArrowheads="1"/>
          </p:cNvPicPr>
          <p:nvPr/>
        </p:nvPicPr>
        <p:blipFill>
          <a:blip r:embed="rId2"/>
          <a:srcRect/>
          <a:stretch>
            <a:fillRect/>
          </a:stretch>
        </p:blipFill>
        <p:spPr bwMode="auto">
          <a:xfrm>
            <a:off x="1981200" y="533400"/>
            <a:ext cx="5257800" cy="5715000"/>
          </a:xfrm>
          <a:prstGeom prst="rect">
            <a:avLst/>
          </a:prstGeom>
          <a:noFill/>
        </p:spPr>
      </p:pic>
      <p:pic>
        <p:nvPicPr>
          <p:cNvPr id="217091"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ChangeArrowheads="1"/>
          </p:cNvSpPr>
          <p:nvPr/>
        </p:nvSpPr>
        <p:spPr bwMode="auto">
          <a:xfrm>
            <a:off x="609600" y="457200"/>
            <a:ext cx="7924800" cy="5562600"/>
          </a:xfrm>
          <a:prstGeom prst="rect">
            <a:avLst/>
          </a:prstGeom>
          <a:noFill/>
          <a:ln w="9525">
            <a:noFill/>
            <a:miter lim="800000"/>
            <a:headEnd/>
            <a:tailEnd/>
          </a:ln>
          <a:effectLst/>
        </p:spPr>
        <p:txBody>
          <a:bodyPr/>
          <a:lstStyle/>
          <a:p>
            <a:pPr marL="284163" indent="-284163" algn="just">
              <a:lnSpc>
                <a:spcPct val="135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2</a:t>
            </a: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 </a:t>
            </a:r>
            <a:r>
              <a:rPr lang="zh-CN" altLang="en-US" b="0" baseline="0">
                <a:latin typeface="宋体" pitchFamily="2" charset="-122"/>
                <a:ea typeface="宋体" pitchFamily="2" charset="-122"/>
              </a:rPr>
              <a:t>张拉设备 </a:t>
            </a:r>
            <a:endParaRPr lang="zh-CN" altLang="en-US" b="0" baseline="0">
              <a:solidFill>
                <a:schemeClr val="tx1"/>
              </a:solidFill>
              <a:latin typeface="宋体" pitchFamily="2" charset="-122"/>
              <a:ea typeface="宋体" pitchFamily="2" charset="-122"/>
            </a:endParaRPr>
          </a:p>
          <a:p>
            <a:pPr marL="284163" indent="-284163" algn="just">
              <a:lnSpc>
                <a:spcPct val="135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锥形螺杆锚具、钢丝束镦头锚具宜采用拉杆式千斤顶（</a:t>
            </a:r>
            <a:r>
              <a:rPr lang="en-US" altLang="zh-CN" b="0" baseline="0">
                <a:latin typeface="宋体" pitchFamily="2" charset="-122"/>
                <a:ea typeface="宋体" pitchFamily="2" charset="-122"/>
              </a:rPr>
              <a:t>YL60</a:t>
            </a:r>
            <a:r>
              <a:rPr lang="zh-CN" altLang="en-US" b="0" baseline="0">
                <a:latin typeface="宋体" pitchFamily="2" charset="-122"/>
                <a:ea typeface="宋体" pitchFamily="2" charset="-122"/>
              </a:rPr>
              <a:t>型</a:t>
            </a:r>
            <a:r>
              <a:rPr lang="zh-CN" altLang="en-US" b="0" baseline="0">
                <a:solidFill>
                  <a:schemeClr val="tx1"/>
                </a:solidFill>
                <a:latin typeface="宋体" pitchFamily="2" charset="-122"/>
                <a:ea typeface="宋体" pitchFamily="2" charset="-122"/>
              </a:rPr>
              <a:t>）或穿心式千斤顶（</a:t>
            </a:r>
            <a:r>
              <a:rPr lang="en-US" altLang="zh-CN" b="0" baseline="0">
                <a:latin typeface="宋体" pitchFamily="2" charset="-122"/>
                <a:ea typeface="宋体" pitchFamily="2" charset="-122"/>
              </a:rPr>
              <a:t>YC60</a:t>
            </a:r>
            <a:r>
              <a:rPr lang="zh-CN" altLang="en-US" b="0" baseline="0">
                <a:latin typeface="宋体" pitchFamily="2" charset="-122"/>
                <a:ea typeface="宋体" pitchFamily="2" charset="-122"/>
              </a:rPr>
              <a:t>型</a:t>
            </a:r>
            <a:r>
              <a:rPr lang="zh-CN" altLang="en-US" b="0" baseline="0">
                <a:solidFill>
                  <a:schemeClr val="tx1"/>
                </a:solidFill>
                <a:latin typeface="宋体" pitchFamily="2" charset="-122"/>
                <a:ea typeface="宋体" pitchFamily="2" charset="-122"/>
              </a:rPr>
              <a:t>）张拉锚固。钢质锥形锚具应用锥锚式双作用千斤顶（常用</a:t>
            </a:r>
            <a:r>
              <a:rPr lang="en-US" altLang="zh-CN" b="0" baseline="0">
                <a:latin typeface="宋体" pitchFamily="2" charset="-122"/>
                <a:ea typeface="宋体" pitchFamily="2" charset="-122"/>
              </a:rPr>
              <a:t>YZ60</a:t>
            </a:r>
            <a:r>
              <a:rPr lang="zh-CN" altLang="en-US" b="0" baseline="0">
                <a:latin typeface="宋体" pitchFamily="2" charset="-122"/>
                <a:ea typeface="宋体" pitchFamily="2" charset="-122"/>
              </a:rPr>
              <a:t>型</a:t>
            </a:r>
            <a:r>
              <a:rPr lang="zh-CN" altLang="en-US" b="0" baseline="0">
                <a:solidFill>
                  <a:schemeClr val="tx1"/>
                </a:solidFill>
                <a:latin typeface="宋体" pitchFamily="2" charset="-122"/>
                <a:ea typeface="宋体" pitchFamily="2" charset="-122"/>
              </a:rPr>
              <a:t>）张拉锚固。 </a:t>
            </a:r>
          </a:p>
          <a:p>
            <a:pPr marL="284163" indent="-284163" algn="just">
              <a:lnSpc>
                <a:spcPct val="135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① 穿心式千斤顶 </a:t>
            </a:r>
            <a:endParaRPr lang="zh-CN" altLang="en-US" b="0" baseline="0">
              <a:solidFill>
                <a:srgbClr val="00FF00"/>
              </a:solidFill>
              <a:latin typeface="宋体" pitchFamily="2" charset="-122"/>
              <a:ea typeface="宋体" pitchFamily="2" charset="-122"/>
            </a:endParaRPr>
          </a:p>
          <a:p>
            <a:pPr marL="284163" indent="-284163" algn="just">
              <a:lnSpc>
                <a:spcPct val="135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cs typeface="Courier New" pitchFamily="49" charset="0"/>
              </a:rPr>
              <a:t>如</a:t>
            </a:r>
            <a:r>
              <a:rPr lang="zh-CN" altLang="en-US" u="sng" baseline="0">
                <a:solidFill>
                  <a:srgbClr val="00FF00"/>
                </a:solidFill>
                <a:latin typeface="宋体" pitchFamily="2" charset="-122"/>
                <a:ea typeface="宋体" pitchFamily="2" charset="-122"/>
                <a:cs typeface="Courier New" pitchFamily="49" charset="0"/>
                <a:hlinkClick r:id="rId2" action="ppaction://hlinksldjump"/>
              </a:rPr>
              <a:t>图5.29</a:t>
            </a:r>
            <a:r>
              <a:rPr lang="zh-CN" altLang="en-US" b="0" baseline="0">
                <a:solidFill>
                  <a:schemeClr val="tx1"/>
                </a:solidFill>
                <a:latin typeface="宋体" pitchFamily="2" charset="-122"/>
                <a:ea typeface="宋体" pitchFamily="2" charset="-122"/>
                <a:cs typeface="Courier New" pitchFamily="49" charset="0"/>
              </a:rPr>
              <a:t>所示，沿千斤顶纵轴线有一直穿心通道，供穿过预应力筋用。沿千斤顶的径向分内外两层油缸。外层油缸为张拉油缸，工作时张拉预应力筋；内层为顶压油缸，工作时进行锚具的顶压锚固，故</a:t>
            </a:r>
            <a:r>
              <a:rPr lang="zh-CN" altLang="en-US" b="0" baseline="0">
                <a:solidFill>
                  <a:schemeClr val="tx1"/>
                </a:solidFill>
                <a:latin typeface="宋体" pitchFamily="2" charset="-122"/>
                <a:ea typeface="宋体" pitchFamily="2" charset="-122"/>
              </a:rPr>
              <a:t>称</a:t>
            </a:r>
            <a:r>
              <a:rPr lang="en-US" altLang="zh-CN" b="0" baseline="0">
                <a:solidFill>
                  <a:schemeClr val="tx1"/>
                </a:solidFill>
                <a:latin typeface="宋体" pitchFamily="2" charset="-122"/>
                <a:ea typeface="宋体" pitchFamily="2" charset="-122"/>
              </a:rPr>
              <a:t>YC60</a:t>
            </a:r>
            <a:r>
              <a:rPr lang="zh-CN" altLang="en-US" b="0" baseline="0">
                <a:solidFill>
                  <a:schemeClr val="tx1"/>
                </a:solidFill>
                <a:latin typeface="宋体" pitchFamily="2" charset="-122"/>
                <a:ea typeface="宋体" pitchFamily="2" charset="-122"/>
              </a:rPr>
              <a:t>型为穿心式双作用千斤顶。</a:t>
            </a:r>
            <a:r>
              <a:rPr lang="zh-CN" altLang="en-US" b="0" baseline="0">
                <a:solidFill>
                  <a:srgbClr val="00FF00"/>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rPr>
              <a:t> </a:t>
            </a:r>
          </a:p>
        </p:txBody>
      </p:sp>
    </p:spTree>
  </p:cSld>
  <p:clrMapOvr>
    <a:masterClrMapping/>
  </p:clrMapOvr>
  <p:transition>
    <p:random/>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114" name="Picture 2" descr="图5"/>
          <p:cNvPicPr>
            <a:picLocks noChangeAspect="1" noChangeArrowheads="1"/>
          </p:cNvPicPr>
          <p:nvPr/>
        </p:nvPicPr>
        <p:blipFill>
          <a:blip r:embed="rId2" cstate="email"/>
          <a:srcRect/>
          <a:stretch>
            <a:fillRect/>
          </a:stretch>
        </p:blipFill>
        <p:spPr bwMode="auto">
          <a:xfrm>
            <a:off x="1295400" y="381000"/>
            <a:ext cx="6324600" cy="5872163"/>
          </a:xfrm>
          <a:prstGeom prst="rect">
            <a:avLst/>
          </a:prstGeom>
          <a:noFill/>
        </p:spPr>
      </p:pic>
      <p:pic>
        <p:nvPicPr>
          <p:cNvPr id="218115"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ChangeArrowheads="1"/>
          </p:cNvSpPr>
          <p:nvPr/>
        </p:nvSpPr>
        <p:spPr bwMode="auto">
          <a:xfrm>
            <a:off x="609600" y="381000"/>
            <a:ext cx="7924800" cy="1828800"/>
          </a:xfrm>
          <a:prstGeom prst="rect">
            <a:avLst/>
          </a:prstGeom>
          <a:noFill/>
          <a:ln w="9525">
            <a:noFill/>
            <a:miter lim="800000"/>
            <a:headEnd/>
            <a:tailEnd/>
          </a:ln>
          <a:effectLst/>
        </p:spPr>
        <p:txBody>
          <a:bodyPr/>
          <a:lstStyle/>
          <a:p>
            <a:pPr marL="284163" indent="-284163" algn="just">
              <a:lnSpc>
                <a:spcPct val="145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② 锥锚式双作用千斤顶 </a:t>
            </a:r>
            <a:r>
              <a:rPr lang="zh-CN" altLang="en-US" b="0" baseline="0">
                <a:solidFill>
                  <a:srgbClr val="00FF00"/>
                </a:solidFill>
                <a:latin typeface="宋体" pitchFamily="2" charset="-122"/>
                <a:ea typeface="宋体" pitchFamily="2" charset="-122"/>
              </a:rPr>
              <a:t>  </a:t>
            </a:r>
          </a:p>
          <a:p>
            <a:pPr marL="284163" indent="-284163" algn="just">
              <a:lnSpc>
                <a:spcPct val="145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cs typeface="Courier New" pitchFamily="49" charset="0"/>
              </a:rPr>
              <a:t>锥锚式双作用千斤顶构造如</a:t>
            </a:r>
            <a:r>
              <a:rPr lang="zh-CN" altLang="en-US" baseline="0">
                <a:solidFill>
                  <a:srgbClr val="00FF00"/>
                </a:solidFill>
                <a:latin typeface="宋体" pitchFamily="2" charset="-122"/>
                <a:ea typeface="宋体" pitchFamily="2" charset="-122"/>
                <a:cs typeface="Courier New" pitchFamily="49" charset="0"/>
              </a:rPr>
              <a:t>图5.30</a:t>
            </a:r>
            <a:r>
              <a:rPr lang="zh-CN" altLang="en-US" b="0" baseline="0">
                <a:solidFill>
                  <a:schemeClr val="tx1"/>
                </a:solidFill>
                <a:latin typeface="宋体" pitchFamily="2" charset="-122"/>
                <a:ea typeface="宋体" pitchFamily="2" charset="-122"/>
                <a:cs typeface="Courier New" pitchFamily="49" charset="0"/>
              </a:rPr>
              <a:t>所示。其主缸和主缸活塞用于张拉预应力筋。</a:t>
            </a:r>
            <a:r>
              <a:rPr lang="zh-CN" altLang="en-US" b="0" baseline="0">
                <a:solidFill>
                  <a:schemeClr val="tx1"/>
                </a:solidFill>
                <a:latin typeface="宋体" pitchFamily="2" charset="-122"/>
                <a:ea typeface="宋体" pitchFamily="2" charset="-122"/>
              </a:rPr>
              <a:t> </a:t>
            </a:r>
          </a:p>
        </p:txBody>
      </p:sp>
      <p:pic>
        <p:nvPicPr>
          <p:cNvPr id="182275" name="Picture 3" descr="图5"/>
          <p:cNvPicPr>
            <a:picLocks noChangeAspect="1" noChangeArrowheads="1"/>
          </p:cNvPicPr>
          <p:nvPr/>
        </p:nvPicPr>
        <p:blipFill>
          <a:blip r:embed="rId2" cstate="email"/>
          <a:srcRect/>
          <a:stretch>
            <a:fillRect/>
          </a:stretch>
        </p:blipFill>
        <p:spPr bwMode="auto">
          <a:xfrm>
            <a:off x="1066800" y="2286000"/>
            <a:ext cx="7086600" cy="3957638"/>
          </a:xfrm>
          <a:prstGeom prst="rect">
            <a:avLst/>
          </a:prstGeom>
          <a:noFill/>
        </p:spPr>
      </p:pic>
    </p:spTree>
  </p:cSld>
  <p:clrMapOvr>
    <a:masterClrMapping/>
  </p:clrMapOvr>
  <p:transition>
    <p:random/>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ChangeArrowheads="1"/>
          </p:cNvSpPr>
          <p:nvPr/>
        </p:nvSpPr>
        <p:spPr bwMode="auto">
          <a:xfrm>
            <a:off x="685800" y="381000"/>
            <a:ext cx="7620000" cy="5867400"/>
          </a:xfrm>
          <a:prstGeom prst="rect">
            <a:avLst/>
          </a:prstGeom>
          <a:noFill/>
          <a:ln w="9525">
            <a:noFill/>
            <a:miter lim="800000"/>
            <a:headEnd/>
            <a:tailEnd/>
          </a:ln>
          <a:effectLst/>
        </p:spPr>
        <p:txBody>
          <a:bodyPr/>
          <a:lstStyle/>
          <a:p>
            <a:pPr marL="284163" indent="-284163" algn="just">
              <a:lnSpc>
                <a:spcPct val="16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3</a:t>
            </a: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 </a:t>
            </a:r>
            <a:r>
              <a:rPr lang="zh-CN" altLang="en-US" b="0" baseline="0">
                <a:latin typeface="宋体" pitchFamily="2" charset="-122"/>
                <a:ea typeface="宋体" pitchFamily="2" charset="-122"/>
              </a:rPr>
              <a:t>钢丝束制作 </a:t>
            </a:r>
            <a:endParaRPr lang="zh-CN" altLang="en-US" b="0" baseline="0">
              <a:solidFill>
                <a:schemeClr val="tx1"/>
              </a:solidFill>
              <a:latin typeface="宋体" pitchFamily="2" charset="-122"/>
              <a:ea typeface="宋体" pitchFamily="2" charset="-122"/>
            </a:endParaRPr>
          </a:p>
          <a:p>
            <a:pPr marL="284163" indent="-284163" algn="just">
              <a:lnSpc>
                <a:spcPct val="16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钢丝束制作一般需经调直、下料、编束和安装锚具等工序。</a:t>
            </a:r>
          </a:p>
          <a:p>
            <a:pPr marL="284163" indent="-284163" algn="just">
              <a:lnSpc>
                <a:spcPct val="16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当用钢质锥形锚具、</a:t>
            </a:r>
            <a:r>
              <a:rPr lang="en-US" altLang="zh-CN" b="0" baseline="0">
                <a:solidFill>
                  <a:schemeClr val="tx1"/>
                </a:solidFill>
                <a:latin typeface="宋体" pitchFamily="2" charset="-122"/>
                <a:ea typeface="宋体" pitchFamily="2" charset="-122"/>
                <a:cs typeface="Courier New" pitchFamily="49" charset="0"/>
              </a:rPr>
              <a:t>XM</a:t>
            </a:r>
            <a:r>
              <a:rPr lang="zh-CN" altLang="en-US" b="0" baseline="0">
                <a:solidFill>
                  <a:schemeClr val="tx1"/>
                </a:solidFill>
                <a:latin typeface="宋体" pitchFamily="2" charset="-122"/>
                <a:ea typeface="宋体" pitchFamily="2" charset="-122"/>
                <a:cs typeface="Courier New" pitchFamily="49" charset="0"/>
              </a:rPr>
              <a:t>型锚具时</a:t>
            </a:r>
            <a:r>
              <a:rPr lang="zh-CN" altLang="en-US" b="0" baseline="0">
                <a:solidFill>
                  <a:schemeClr val="tx1"/>
                </a:solidFill>
                <a:latin typeface="宋体" pitchFamily="2" charset="-122"/>
                <a:ea typeface="宋体" pitchFamily="2" charset="-122"/>
              </a:rPr>
              <a:t>，钢丝束的制作和下料长度计算基本上与预应力钢筋束相同。 </a:t>
            </a:r>
          </a:p>
          <a:p>
            <a:pPr marL="284163" indent="-284163" algn="just">
              <a:lnSpc>
                <a:spcPct val="16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钢丝束镦头锚固体系，如采用镦头锚具一端张拉时，应考虑钢丝束张拉锚固后螺母位于锚环</a:t>
            </a:r>
            <a:r>
              <a:rPr lang="zh-CN" altLang="en-US" b="0" baseline="0">
                <a:solidFill>
                  <a:schemeClr val="tx1"/>
                </a:solidFill>
                <a:latin typeface="宋体" pitchFamily="2" charset="-122"/>
                <a:ea typeface="宋体" pitchFamily="2" charset="-122"/>
              </a:rPr>
              <a:t>中部，钢丝的下料长度</a:t>
            </a:r>
            <a:r>
              <a:rPr lang="en-US" altLang="zh-CN" b="0" baseline="0">
                <a:solidFill>
                  <a:schemeClr val="tx1"/>
                </a:solidFill>
                <a:latin typeface="宋体" pitchFamily="2" charset="-122"/>
                <a:ea typeface="宋体" pitchFamily="2" charset="-122"/>
              </a:rPr>
              <a:t>L，</a:t>
            </a:r>
            <a:r>
              <a:rPr lang="zh-CN" altLang="en-US" b="0" baseline="0">
                <a:solidFill>
                  <a:schemeClr val="tx1"/>
                </a:solidFill>
                <a:latin typeface="宋体" pitchFamily="2" charset="-122"/>
                <a:ea typeface="宋体" pitchFamily="2" charset="-122"/>
              </a:rPr>
              <a:t>可按</a:t>
            </a:r>
            <a:r>
              <a:rPr lang="zh-CN" altLang="en-US" u="sng" baseline="0">
                <a:solidFill>
                  <a:srgbClr val="00FF00"/>
                </a:solidFill>
                <a:latin typeface="宋体" pitchFamily="2" charset="-122"/>
                <a:ea typeface="宋体" pitchFamily="2" charset="-122"/>
                <a:hlinkClick r:id="rId2" action="ppaction://hlinksldjump"/>
              </a:rPr>
              <a:t>图5.31</a:t>
            </a:r>
            <a:r>
              <a:rPr lang="zh-CN" altLang="en-US" b="0" baseline="0">
                <a:solidFill>
                  <a:schemeClr val="tx1"/>
                </a:solidFill>
                <a:latin typeface="宋体" pitchFamily="2" charset="-122"/>
                <a:ea typeface="宋体" pitchFamily="2" charset="-122"/>
              </a:rPr>
              <a:t>所示，用下式计算： </a:t>
            </a:r>
          </a:p>
          <a:p>
            <a:pPr marL="284163" indent="-284163" algn="just">
              <a:lnSpc>
                <a:spcPct val="160000"/>
              </a:lnSpc>
              <a:spcBef>
                <a:spcPct val="20000"/>
              </a:spcBef>
              <a:buClr>
                <a:srgbClr val="FFFF66"/>
              </a:buClr>
              <a:buSzPct val="120000"/>
              <a:buFont typeface="Wingdings" pitchFamily="2" charset="2"/>
              <a:buNone/>
            </a:pPr>
            <a:r>
              <a:rPr lang="en-US" altLang="zh-CN" b="0" baseline="0">
                <a:solidFill>
                  <a:schemeClr val="tx1"/>
                </a:solidFill>
                <a:latin typeface="宋体" pitchFamily="2" charset="-122"/>
                <a:ea typeface="宋体" pitchFamily="2" charset="-122"/>
              </a:rPr>
              <a:t>         </a:t>
            </a:r>
            <a:r>
              <a:rPr lang="en-US" altLang="zh-CN" sz="2800" b="0" baseline="0">
                <a:solidFill>
                  <a:srgbClr val="FF66FF"/>
                </a:solidFill>
                <a:latin typeface="宋体" pitchFamily="2" charset="-122"/>
                <a:ea typeface="宋体" pitchFamily="2" charset="-122"/>
              </a:rPr>
              <a:t>L=L</a:t>
            </a:r>
            <a:r>
              <a:rPr lang="en-US" altLang="zh-CN" sz="2800" b="0">
                <a:solidFill>
                  <a:srgbClr val="FF66FF"/>
                </a:solidFill>
                <a:latin typeface="宋体" pitchFamily="2" charset="-122"/>
                <a:ea typeface="宋体" pitchFamily="2" charset="-122"/>
              </a:rPr>
              <a:t>0</a:t>
            </a:r>
            <a:r>
              <a:rPr lang="en-US" altLang="zh-CN" sz="2800" b="0" baseline="0">
                <a:solidFill>
                  <a:srgbClr val="FF66FF"/>
                </a:solidFill>
                <a:latin typeface="宋体" pitchFamily="2" charset="-122"/>
                <a:ea typeface="宋体" pitchFamily="2" charset="-122"/>
              </a:rPr>
              <a:t>+2a+2δ-0.5(H-H</a:t>
            </a:r>
            <a:r>
              <a:rPr lang="en-US" altLang="zh-CN" sz="2800" b="0">
                <a:solidFill>
                  <a:srgbClr val="FF66FF"/>
                </a:solidFill>
                <a:latin typeface="宋体" pitchFamily="2" charset="-122"/>
                <a:ea typeface="宋体" pitchFamily="2" charset="-122"/>
              </a:rPr>
              <a:t>1</a:t>
            </a:r>
            <a:r>
              <a:rPr lang="en-US" altLang="zh-CN" sz="2800" b="0" baseline="0">
                <a:solidFill>
                  <a:srgbClr val="FF66FF"/>
                </a:solidFill>
                <a:latin typeface="宋体" pitchFamily="2" charset="-122"/>
                <a:ea typeface="宋体" pitchFamily="2" charset="-122"/>
              </a:rPr>
              <a:t>)-△l-C</a:t>
            </a:r>
            <a:r>
              <a:rPr lang="en-US" altLang="zh-CN" b="0" baseline="0">
                <a:solidFill>
                  <a:schemeClr val="tx1"/>
                </a:solidFill>
                <a:latin typeface="宋体" pitchFamily="2" charset="-122"/>
                <a:ea typeface="宋体" pitchFamily="2" charset="-122"/>
              </a:rPr>
              <a:t>  </a:t>
            </a:r>
          </a:p>
        </p:txBody>
      </p:sp>
    </p:spTree>
  </p:cSld>
  <p:clrMapOvr>
    <a:masterClrMapping/>
  </p:clrMapOvr>
  <p:transition>
    <p:random/>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0162" name="Picture 2" descr="图5"/>
          <p:cNvPicPr>
            <a:picLocks noChangeAspect="1" noChangeArrowheads="1"/>
          </p:cNvPicPr>
          <p:nvPr/>
        </p:nvPicPr>
        <p:blipFill>
          <a:blip r:embed="rId2"/>
          <a:srcRect/>
          <a:stretch>
            <a:fillRect/>
          </a:stretch>
        </p:blipFill>
        <p:spPr bwMode="auto">
          <a:xfrm>
            <a:off x="685800" y="990600"/>
            <a:ext cx="8001000" cy="5076825"/>
          </a:xfrm>
          <a:prstGeom prst="rect">
            <a:avLst/>
          </a:prstGeom>
          <a:noFill/>
        </p:spPr>
      </p:pic>
      <p:pic>
        <p:nvPicPr>
          <p:cNvPr id="220163"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ChangeArrowheads="1"/>
          </p:cNvSpPr>
          <p:nvPr/>
        </p:nvSpPr>
        <p:spPr bwMode="auto">
          <a:xfrm>
            <a:off x="914400" y="990600"/>
            <a:ext cx="7086600" cy="4343400"/>
          </a:xfrm>
          <a:prstGeom prst="rect">
            <a:avLst/>
          </a:prstGeom>
          <a:noFill/>
          <a:ln w="9525">
            <a:noFill/>
            <a:miter lim="800000"/>
            <a:headEnd/>
            <a:tailEnd/>
          </a:ln>
          <a:effectLst/>
        </p:spPr>
        <p:txBody>
          <a:bodyPr/>
          <a:lstStyle/>
          <a:p>
            <a:pPr marL="284163" indent="-284163" algn="just">
              <a:lnSpc>
                <a:spcPct val="165000"/>
              </a:lnSpc>
              <a:spcBef>
                <a:spcPct val="2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用钢丝束镦头锚具锚固钢丝束时，其下料长度力求精确。</a:t>
            </a:r>
          </a:p>
          <a:p>
            <a:pPr marL="284163" indent="-284163" algn="just">
              <a:lnSpc>
                <a:spcPct val="165000"/>
              </a:lnSpc>
              <a:spcBef>
                <a:spcPct val="2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编束是为了防止钢筋扭结。 </a:t>
            </a:r>
          </a:p>
          <a:p>
            <a:pPr marL="284163" indent="-284163" algn="just">
              <a:lnSpc>
                <a:spcPct val="165000"/>
              </a:lnSpc>
              <a:spcBef>
                <a:spcPct val="2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采用镦头锚具时，将内圈和外圈钢丝分别用铁丝按次序编</a:t>
            </a:r>
            <a:r>
              <a:rPr lang="zh-CN" altLang="en-US" b="0" baseline="0">
                <a:solidFill>
                  <a:schemeClr val="tx1"/>
                </a:solidFill>
                <a:latin typeface="宋体" pitchFamily="2" charset="-122"/>
                <a:ea typeface="宋体" pitchFamily="2" charset="-122"/>
              </a:rPr>
              <a:t>排成片，然后将内圈放在外圈内绑扎成钢丝束。 </a:t>
            </a:r>
            <a:endParaRPr lang="en-US" altLang="zh-CN" b="0" baseline="0">
              <a:solidFill>
                <a:schemeClr val="tx1"/>
              </a:solidFill>
              <a:latin typeface="宋体" pitchFamily="2" charset="-122"/>
              <a:ea typeface="宋体" pitchFamily="2" charset="-122"/>
            </a:endParaRPr>
          </a:p>
        </p:txBody>
      </p:sp>
    </p:spTree>
  </p:cSld>
  <p:clrMapOvr>
    <a:masterClrMapping/>
  </p:clrMapOvr>
  <p:transition>
    <p:random/>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Text Box 2">
            <a:hlinkClick r:id="" action="ppaction://hlinkshowjump?jump=nextslide"/>
          </p:cNvPr>
          <p:cNvSpPr txBox="1">
            <a:spLocks noChangeArrowheads="1"/>
          </p:cNvSpPr>
          <p:nvPr/>
        </p:nvSpPr>
        <p:spPr bwMode="auto">
          <a:xfrm>
            <a:off x="533400" y="457200"/>
            <a:ext cx="57912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.2.2  </a:t>
            </a:r>
            <a:r>
              <a:rPr lang="zh-CN" altLang="en-US" sz="3200" baseline="0">
                <a:latin typeface="楷体_GB2312" pitchFamily="49" charset="-122"/>
                <a:ea typeface="楷体_GB2312" pitchFamily="49" charset="-122"/>
              </a:rPr>
              <a:t>施工工艺 </a:t>
            </a:r>
          </a:p>
        </p:txBody>
      </p:sp>
      <p:sp>
        <p:nvSpPr>
          <p:cNvPr id="186371" name="Line 3"/>
          <p:cNvSpPr>
            <a:spLocks noChangeShapeType="1"/>
          </p:cNvSpPr>
          <p:nvPr/>
        </p:nvSpPr>
        <p:spPr bwMode="auto">
          <a:xfrm>
            <a:off x="0" y="1295400"/>
            <a:ext cx="9144000" cy="0"/>
          </a:xfrm>
          <a:prstGeom prst="line">
            <a:avLst/>
          </a:prstGeom>
          <a:noFill/>
          <a:ln w="9525">
            <a:solidFill>
              <a:schemeClr val="tx2"/>
            </a:solidFill>
            <a:round/>
            <a:headEnd/>
            <a:tailEnd/>
          </a:ln>
          <a:effectLst/>
        </p:spPr>
        <p:txBody>
          <a:bodyPr wrap="none"/>
          <a:lstStyle/>
          <a:p>
            <a:endParaRPr lang="zh-CN" altLang="en-US"/>
          </a:p>
        </p:txBody>
      </p:sp>
      <p:sp>
        <p:nvSpPr>
          <p:cNvPr id="186372" name="Rectangle 4"/>
          <p:cNvSpPr>
            <a:spLocks noChangeArrowheads="1"/>
          </p:cNvSpPr>
          <p:nvPr/>
        </p:nvSpPr>
        <p:spPr bwMode="auto">
          <a:xfrm>
            <a:off x="762000" y="1371600"/>
            <a:ext cx="7620000" cy="1600200"/>
          </a:xfrm>
          <a:prstGeom prst="rect">
            <a:avLst/>
          </a:prstGeom>
          <a:noFill/>
          <a:ln w="9525">
            <a:noFill/>
            <a:miter lim="800000"/>
            <a:headEnd/>
            <a:tailEnd/>
          </a:ln>
          <a:effectLst/>
        </p:spPr>
        <p:txBody>
          <a:bodyPr/>
          <a:lstStyle/>
          <a:p>
            <a:pPr algn="just">
              <a:lnSpc>
                <a:spcPct val="170000"/>
              </a:lnSpc>
              <a:spcBef>
                <a:spcPct val="10000"/>
              </a:spcBef>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rPr>
              <a:t>后张法施工工艺与预应力施工有关的是</a:t>
            </a:r>
            <a:r>
              <a:rPr lang="zh-CN" altLang="en-US" b="0" baseline="0">
                <a:latin typeface="宋体" pitchFamily="2" charset="-122"/>
                <a:ea typeface="宋体" pitchFamily="2" charset="-122"/>
              </a:rPr>
              <a:t>孔道留设</a:t>
            </a:r>
            <a:r>
              <a:rPr lang="zh-CN" altLang="en-US" b="0" baseline="0">
                <a:solidFill>
                  <a:schemeClr val="tx1"/>
                </a:solidFill>
                <a:latin typeface="宋体" pitchFamily="2" charset="-122"/>
                <a:ea typeface="宋体" pitchFamily="2" charset="-122"/>
              </a:rPr>
              <a:t>、</a:t>
            </a:r>
            <a:r>
              <a:rPr lang="zh-CN" altLang="en-US" b="0" baseline="0">
                <a:latin typeface="宋体" pitchFamily="2" charset="-122"/>
                <a:ea typeface="宋体" pitchFamily="2" charset="-122"/>
              </a:rPr>
              <a:t>预应力筋张拉</a:t>
            </a:r>
            <a:r>
              <a:rPr lang="zh-CN" altLang="en-US" b="0" baseline="0">
                <a:solidFill>
                  <a:schemeClr val="tx1"/>
                </a:solidFill>
                <a:latin typeface="宋体" pitchFamily="2" charset="-122"/>
                <a:ea typeface="宋体" pitchFamily="2" charset="-122"/>
              </a:rPr>
              <a:t>和</a:t>
            </a:r>
            <a:r>
              <a:rPr lang="zh-CN" altLang="en-US" b="0" baseline="0">
                <a:latin typeface="宋体" pitchFamily="2" charset="-122"/>
                <a:ea typeface="宋体" pitchFamily="2" charset="-122"/>
              </a:rPr>
              <a:t>孔道灌浆</a:t>
            </a:r>
            <a:r>
              <a:rPr lang="zh-CN" altLang="en-US" b="0" baseline="0">
                <a:solidFill>
                  <a:schemeClr val="tx1"/>
                </a:solidFill>
                <a:latin typeface="宋体" pitchFamily="2" charset="-122"/>
                <a:ea typeface="宋体" pitchFamily="2" charset="-122"/>
              </a:rPr>
              <a:t>三部分。 </a:t>
            </a:r>
          </a:p>
        </p:txBody>
      </p:sp>
      <p:sp>
        <p:nvSpPr>
          <p:cNvPr id="186373" name="Text Box 5">
            <a:hlinkClick r:id="" action="ppaction://hlinkshowjump?jump=nextslide"/>
          </p:cNvPr>
          <p:cNvSpPr txBox="1">
            <a:spLocks noChangeArrowheads="1"/>
          </p:cNvSpPr>
          <p:nvPr/>
        </p:nvSpPr>
        <p:spPr bwMode="auto">
          <a:xfrm>
            <a:off x="838200" y="3048000"/>
            <a:ext cx="34290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5.2.2.1　</a:t>
            </a:r>
            <a:r>
              <a:rPr lang="zh-CN" altLang="en-US" sz="2800" b="0" baseline="0">
                <a:latin typeface="楷体_GB2312" pitchFamily="49" charset="-122"/>
                <a:ea typeface="楷体_GB2312" pitchFamily="49" charset="-122"/>
              </a:rPr>
              <a:t>孔道留设</a:t>
            </a:r>
          </a:p>
        </p:txBody>
      </p:sp>
      <p:sp>
        <p:nvSpPr>
          <p:cNvPr id="186375" name="Rectangle 7"/>
          <p:cNvSpPr>
            <a:spLocks noChangeArrowheads="1"/>
          </p:cNvSpPr>
          <p:nvPr/>
        </p:nvSpPr>
        <p:spPr bwMode="auto">
          <a:xfrm>
            <a:off x="914400" y="3733800"/>
            <a:ext cx="7620000" cy="1917700"/>
          </a:xfrm>
          <a:prstGeom prst="rect">
            <a:avLst/>
          </a:prstGeom>
          <a:noFill/>
          <a:ln w="9525">
            <a:noFill/>
            <a:miter lim="800000"/>
            <a:headEnd/>
            <a:tailEnd/>
          </a:ln>
          <a:effectLst/>
        </p:spPr>
        <p:txBody>
          <a:bodyPr>
            <a:spAutoFit/>
          </a:bodyPr>
          <a:lstStyle/>
          <a:p>
            <a:pPr>
              <a:lnSpc>
                <a:spcPct val="150000"/>
              </a:lnSpc>
              <a:spcBef>
                <a:spcPct val="5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构件中留设孔道主要为穿预应力钢筋（束）及张拉锚固后灌浆用。孔道留设的</a:t>
            </a:r>
            <a:r>
              <a:rPr lang="zh-CN" altLang="en-US" b="0" baseline="0">
                <a:latin typeface="宋体" pitchFamily="2" charset="-122"/>
                <a:ea typeface="宋体" pitchFamily="2" charset="-122"/>
              </a:rPr>
              <a:t>基本要求：</a:t>
            </a:r>
            <a:r>
              <a:rPr lang="zh-CN" altLang="en-US" b="0" baseline="0">
                <a:solidFill>
                  <a:schemeClr val="tx1"/>
                </a:solidFill>
                <a:latin typeface="宋体" pitchFamily="2" charset="-122"/>
                <a:ea typeface="宋体" pitchFamily="2" charset="-122"/>
              </a:rPr>
              <a:t> </a:t>
            </a:r>
          </a:p>
          <a:p>
            <a:pPr>
              <a:lnSpc>
                <a:spcPct val="150000"/>
              </a:lnSpc>
              <a:spcBef>
                <a:spcPct val="5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①</a:t>
            </a:r>
            <a:r>
              <a:rPr lang="zh-CN" altLang="en-US" b="0" baseline="0">
                <a:solidFill>
                  <a:schemeClr val="tx1"/>
                </a:solidFill>
                <a:ea typeface="宋体" pitchFamily="2" charset="-122"/>
                <a:cs typeface="Times New Roman" pitchFamily="18" charset="0"/>
              </a:rPr>
              <a:t> </a:t>
            </a:r>
            <a:r>
              <a:rPr lang="zh-CN" altLang="en-US" b="0" baseline="0">
                <a:solidFill>
                  <a:schemeClr val="tx1"/>
                </a:solidFill>
                <a:latin typeface="宋体" pitchFamily="2" charset="-122"/>
                <a:ea typeface="宋体" pitchFamily="2" charset="-122"/>
              </a:rPr>
              <a:t>孔道直径应保证预应力筋（束）能顺利穿过。</a:t>
            </a:r>
          </a:p>
        </p:txBody>
      </p:sp>
    </p:spTree>
  </p:cSld>
  <p:clrMapOvr>
    <a:masterClrMapping/>
  </p:clrMapOvr>
  <p:transition>
    <p:random/>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ChangeArrowheads="1"/>
          </p:cNvSpPr>
          <p:nvPr/>
        </p:nvSpPr>
        <p:spPr bwMode="auto">
          <a:xfrm>
            <a:off x="990600" y="1371600"/>
            <a:ext cx="7467600" cy="3962400"/>
          </a:xfrm>
          <a:prstGeom prst="rect">
            <a:avLst/>
          </a:prstGeom>
          <a:noFill/>
          <a:ln w="9525">
            <a:noFill/>
            <a:miter lim="800000"/>
            <a:headEnd/>
            <a:tailEnd/>
          </a:ln>
          <a:effectLst/>
        </p:spPr>
        <p:txBody>
          <a:bodyPr/>
          <a:lstStyle/>
          <a:p>
            <a:pPr marL="476250" indent="-476250" algn="just">
              <a:lnSpc>
                <a:spcPct val="16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②</a:t>
            </a:r>
            <a:r>
              <a:rPr lang="zh-CN" altLang="en-US" b="0" baseline="0">
                <a:solidFill>
                  <a:schemeClr val="tx1"/>
                </a:solidFill>
                <a:ea typeface="宋体" pitchFamily="2" charset="-122"/>
                <a:cs typeface="Times New Roman" pitchFamily="18" charset="0"/>
              </a:rPr>
              <a:t> </a:t>
            </a:r>
            <a:r>
              <a:rPr lang="zh-CN" altLang="en-US" b="0" baseline="0">
                <a:solidFill>
                  <a:schemeClr val="tx1"/>
                </a:solidFill>
                <a:latin typeface="宋体" pitchFamily="2" charset="-122"/>
                <a:ea typeface="宋体" pitchFamily="2" charset="-122"/>
              </a:rPr>
              <a:t>孔道应按设计要求的位置、尺寸埋设准确、牢固，浇筑混凝土时不应出现移位和变形。 </a:t>
            </a:r>
          </a:p>
          <a:p>
            <a:pPr marL="476250" indent="-476250" algn="just">
              <a:lnSpc>
                <a:spcPct val="16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③</a:t>
            </a:r>
            <a:r>
              <a:rPr lang="zh-CN" altLang="en-US" b="0" baseline="0">
                <a:solidFill>
                  <a:schemeClr val="tx1"/>
                </a:solidFill>
                <a:ea typeface="宋体" pitchFamily="2" charset="-122"/>
                <a:cs typeface="Times New Roman" pitchFamily="18" charset="0"/>
              </a:rPr>
              <a:t> </a:t>
            </a:r>
            <a:r>
              <a:rPr lang="zh-CN" altLang="en-US" b="0" baseline="0">
                <a:solidFill>
                  <a:schemeClr val="tx1"/>
                </a:solidFill>
                <a:latin typeface="宋体" pitchFamily="2" charset="-122"/>
                <a:ea typeface="宋体" pitchFamily="2" charset="-122"/>
              </a:rPr>
              <a:t>在设计规定位置上留设灌浆孔。 </a:t>
            </a:r>
          </a:p>
          <a:p>
            <a:pPr marL="476250" indent="-476250" algn="just">
              <a:lnSpc>
                <a:spcPct val="16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④</a:t>
            </a:r>
            <a:r>
              <a:rPr lang="zh-CN" altLang="en-US" b="0" baseline="0">
                <a:solidFill>
                  <a:schemeClr val="tx1"/>
                </a:solidFill>
                <a:ea typeface="宋体" pitchFamily="2" charset="-122"/>
                <a:cs typeface="Times New Roman" pitchFamily="18" charset="0"/>
              </a:rPr>
              <a:t> </a:t>
            </a:r>
            <a:r>
              <a:rPr lang="zh-CN" altLang="en-US" b="0" baseline="0">
                <a:solidFill>
                  <a:schemeClr val="tx1"/>
                </a:solidFill>
                <a:latin typeface="宋体" pitchFamily="2" charset="-122"/>
                <a:ea typeface="宋体" pitchFamily="2" charset="-122"/>
              </a:rPr>
              <a:t>在曲线孔道的曲线波峰部位应设置排气兼泌水管，必要时可在最低点设置排水管。 </a:t>
            </a:r>
          </a:p>
          <a:p>
            <a:pPr marL="476250" indent="-476250" algn="just">
              <a:lnSpc>
                <a:spcPct val="16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⑤</a:t>
            </a:r>
            <a:r>
              <a:rPr lang="zh-CN" altLang="en-US" b="0" baseline="0">
                <a:solidFill>
                  <a:schemeClr val="tx1"/>
                </a:solidFill>
                <a:ea typeface="宋体" pitchFamily="2" charset="-122"/>
                <a:cs typeface="Times New Roman" pitchFamily="18" charset="0"/>
              </a:rPr>
              <a:t> </a:t>
            </a:r>
            <a:r>
              <a:rPr lang="zh-CN" altLang="en-US" b="0" baseline="0">
                <a:solidFill>
                  <a:schemeClr val="tx1"/>
                </a:solidFill>
                <a:latin typeface="宋体" pitchFamily="2" charset="-122"/>
                <a:ea typeface="宋体" pitchFamily="2" charset="-122"/>
              </a:rPr>
              <a:t>灌浆孔及泌水管的孔径应能保证浆液畅通。 </a:t>
            </a:r>
          </a:p>
        </p:txBody>
      </p:sp>
    </p:spTree>
  </p:cSld>
  <p:clrMapOvr>
    <a:masterClrMapping/>
  </p:clrMapOvr>
  <p:transition>
    <p:random/>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ChangeArrowheads="1"/>
          </p:cNvSpPr>
          <p:nvPr/>
        </p:nvSpPr>
        <p:spPr bwMode="auto">
          <a:xfrm>
            <a:off x="914400" y="914400"/>
            <a:ext cx="7239000" cy="5105400"/>
          </a:xfrm>
          <a:prstGeom prst="rect">
            <a:avLst/>
          </a:prstGeom>
          <a:noFill/>
          <a:ln w="9525">
            <a:noFill/>
            <a:miter lim="800000"/>
            <a:headEnd/>
            <a:tailEnd/>
          </a:ln>
          <a:effectLst/>
        </p:spPr>
        <p:txBody>
          <a:bodyPr/>
          <a:lstStyle/>
          <a:p>
            <a:pPr marL="284163" indent="-284163" algn="just">
              <a:lnSpc>
                <a:spcPct val="160000"/>
              </a:lnSpc>
              <a:spcBef>
                <a:spcPct val="20000"/>
              </a:spcBef>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rPr>
              <a:t>预留孔道形状有直线、曲线和折线形，</a:t>
            </a:r>
            <a:r>
              <a:rPr lang="zh-CN" altLang="en-US" b="0" baseline="0">
                <a:latin typeface="宋体" pitchFamily="2" charset="-122"/>
                <a:ea typeface="宋体" pitchFamily="2" charset="-122"/>
              </a:rPr>
              <a:t>孔道留设方法</a:t>
            </a:r>
            <a:r>
              <a:rPr lang="zh-CN" altLang="en-US" b="0" baseline="0">
                <a:solidFill>
                  <a:schemeClr val="tx1"/>
                </a:solidFill>
                <a:latin typeface="宋体" pitchFamily="2" charset="-122"/>
                <a:ea typeface="宋体" pitchFamily="2" charset="-122"/>
              </a:rPr>
              <a:t>：</a:t>
            </a:r>
          </a:p>
          <a:p>
            <a:pPr marL="284163" indent="-284163" algn="just">
              <a:lnSpc>
                <a:spcPct val="16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1</a:t>
            </a: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 </a:t>
            </a:r>
            <a:r>
              <a:rPr lang="zh-CN" altLang="en-US" b="0" baseline="0">
                <a:latin typeface="宋体" pitchFamily="2" charset="-122"/>
                <a:ea typeface="宋体" pitchFamily="2" charset="-122"/>
              </a:rPr>
              <a:t>钢管抽芯法</a:t>
            </a:r>
          </a:p>
          <a:p>
            <a:pPr marL="284163" indent="-284163" algn="just">
              <a:lnSpc>
                <a:spcPct val="16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预先将平直、表面圆滑的钢管埋设在模板内预应力筋孔道位置上。在开始浇筑至浇筑后拔管前，间隔一定时间要缓慢匀速地转动钢管；待混凝土初</a:t>
            </a:r>
            <a:r>
              <a:rPr lang="zh-CN" altLang="en-US" b="0" baseline="0">
                <a:solidFill>
                  <a:schemeClr val="tx1"/>
                </a:solidFill>
                <a:latin typeface="宋体" pitchFamily="2" charset="-122"/>
                <a:ea typeface="宋体" pitchFamily="2" charset="-122"/>
              </a:rPr>
              <a:t>凝后至终凝之前，用卷扬机匀速拔出钢管即在构件中形成孔道。</a:t>
            </a:r>
            <a:r>
              <a:rPr lang="zh-CN" altLang="en-US" b="0" baseline="0">
                <a:solidFill>
                  <a:schemeClr val="tx1"/>
                </a:solidFill>
                <a:latin typeface="宋体" pitchFamily="2" charset="-122"/>
                <a:ea typeface="宋体" pitchFamily="2" charset="-122"/>
                <a:cs typeface="Courier New" pitchFamily="49" charset="0"/>
              </a:rPr>
              <a:t> </a:t>
            </a:r>
          </a:p>
        </p:txBody>
      </p:sp>
    </p:spTree>
  </p:cSld>
  <p:clrMapOvr>
    <a:masterClrMapping/>
  </p:clrMapOvr>
  <p:transition>
    <p:random/>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ChangeArrowheads="1"/>
          </p:cNvSpPr>
          <p:nvPr/>
        </p:nvSpPr>
        <p:spPr bwMode="auto">
          <a:xfrm>
            <a:off x="990600" y="762000"/>
            <a:ext cx="7315200" cy="5334000"/>
          </a:xfrm>
          <a:prstGeom prst="rect">
            <a:avLst/>
          </a:prstGeom>
          <a:noFill/>
          <a:ln w="9525">
            <a:noFill/>
            <a:miter lim="800000"/>
            <a:headEnd/>
            <a:tailEnd/>
          </a:ln>
          <a:effectLst/>
        </p:spPr>
        <p:txBody>
          <a:bodyPr/>
          <a:lstStyle/>
          <a:p>
            <a:pPr marL="284163" indent="-284163" algn="just">
              <a:lnSpc>
                <a:spcPct val="150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钢管抽芯法只用于留设直线孔道，钢管长度不宜超过15</a:t>
            </a:r>
            <a:r>
              <a:rPr lang="en-US" altLang="zh-CN" b="0" baseline="0">
                <a:solidFill>
                  <a:schemeClr val="tx1"/>
                </a:solidFill>
                <a:latin typeface="宋体" pitchFamily="2" charset="-122"/>
                <a:ea typeface="宋体" pitchFamily="2" charset="-122"/>
                <a:cs typeface="Courier New" pitchFamily="49" charset="0"/>
              </a:rPr>
              <a:t>m，</a:t>
            </a:r>
            <a:r>
              <a:rPr lang="zh-CN" altLang="en-US" b="0" baseline="0">
                <a:solidFill>
                  <a:schemeClr val="tx1"/>
                </a:solidFill>
                <a:latin typeface="宋体" pitchFamily="2" charset="-122"/>
                <a:ea typeface="宋体" pitchFamily="2" charset="-122"/>
                <a:cs typeface="Courier New" pitchFamily="49" charset="0"/>
              </a:rPr>
              <a:t>钢管两端各伸出构件500</a:t>
            </a:r>
            <a:r>
              <a:rPr lang="en-US" altLang="zh-CN" b="0" baseline="0">
                <a:solidFill>
                  <a:schemeClr val="tx1"/>
                </a:solidFill>
                <a:latin typeface="宋体" pitchFamily="2" charset="-122"/>
                <a:ea typeface="宋体" pitchFamily="2" charset="-122"/>
                <a:cs typeface="Courier New" pitchFamily="49" charset="0"/>
              </a:rPr>
              <a:t>mm</a:t>
            </a:r>
            <a:r>
              <a:rPr lang="zh-CN" altLang="en-US" b="0" baseline="0">
                <a:solidFill>
                  <a:schemeClr val="tx1"/>
                </a:solidFill>
                <a:latin typeface="宋体" pitchFamily="2" charset="-122"/>
                <a:ea typeface="宋体" pitchFamily="2" charset="-122"/>
                <a:cs typeface="Courier New" pitchFamily="49" charset="0"/>
              </a:rPr>
              <a:t>左右，</a:t>
            </a:r>
            <a:r>
              <a:rPr lang="zh-CN" altLang="en-US" b="0" baseline="0">
                <a:solidFill>
                  <a:schemeClr val="tx1"/>
                </a:solidFill>
                <a:latin typeface="宋体" pitchFamily="2" charset="-122"/>
                <a:ea typeface="宋体" pitchFamily="2" charset="-122"/>
              </a:rPr>
              <a:t>以便转动和抽管。</a:t>
            </a:r>
          </a:p>
          <a:p>
            <a:pPr marL="284163" indent="-284163" algn="just">
              <a:lnSpc>
                <a:spcPct val="150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构件较长时，可采用两根钢管，中间用套管连接（</a:t>
            </a:r>
            <a:r>
              <a:rPr lang="zh-CN" altLang="en-US" u="sng" baseline="0">
                <a:solidFill>
                  <a:srgbClr val="00FF00"/>
                </a:solidFill>
                <a:latin typeface="宋体" pitchFamily="2" charset="-122"/>
                <a:ea typeface="宋体" pitchFamily="2" charset="-122"/>
                <a:hlinkClick r:id="rId2" action="ppaction://hlinksldjump"/>
              </a:rPr>
              <a:t>图</a:t>
            </a:r>
            <a:r>
              <a:rPr lang="zh-CN" altLang="en-US" u="sng" baseline="0">
                <a:solidFill>
                  <a:srgbClr val="00FF00"/>
                </a:solidFill>
                <a:ea typeface="宋体" pitchFamily="2" charset="-122"/>
                <a:cs typeface="Times New Roman" pitchFamily="18" charset="0"/>
                <a:hlinkClick r:id="rId2" action="ppaction://hlinksldjump"/>
              </a:rPr>
              <a:t>5</a:t>
            </a:r>
            <a:r>
              <a:rPr lang="zh-CN" altLang="en-US" u="sng" baseline="0">
                <a:solidFill>
                  <a:srgbClr val="00FF00"/>
                </a:solidFill>
                <a:latin typeface="宋体" pitchFamily="2" charset="-122"/>
                <a:ea typeface="宋体" pitchFamily="2" charset="-122"/>
                <a:hlinkClick r:id="rId2" action="ppaction://hlinksldjump"/>
              </a:rPr>
              <a:t>.</a:t>
            </a:r>
            <a:r>
              <a:rPr lang="zh-CN" altLang="en-US" u="sng" baseline="0">
                <a:solidFill>
                  <a:srgbClr val="00FF00"/>
                </a:solidFill>
                <a:ea typeface="宋体" pitchFamily="2" charset="-122"/>
                <a:cs typeface="Times New Roman" pitchFamily="18" charset="0"/>
                <a:hlinkClick r:id="rId2" action="ppaction://hlinksldjump"/>
              </a:rPr>
              <a:t>33</a:t>
            </a:r>
            <a:r>
              <a:rPr lang="zh-CN" altLang="en-US" b="0" baseline="0">
                <a:solidFill>
                  <a:schemeClr val="tx1"/>
                </a:solidFill>
                <a:latin typeface="宋体" pitchFamily="2" charset="-122"/>
                <a:ea typeface="宋体" pitchFamily="2" charset="-122"/>
              </a:rPr>
              <a:t>）。</a:t>
            </a:r>
          </a:p>
          <a:p>
            <a:pPr marL="284163" indent="-284163" algn="just">
              <a:lnSpc>
                <a:spcPct val="150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抽管时间与水泥品种、浇筑气温和养护条件有关。 </a:t>
            </a:r>
          </a:p>
          <a:p>
            <a:pPr marL="284163" indent="-284163" algn="just">
              <a:lnSpc>
                <a:spcPct val="150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采用钢筋束镦头锚具和锥形螺杆锚具留设孔道时，张拉端的扩大孔也可用钢管成型，</a:t>
            </a:r>
            <a:r>
              <a:rPr lang="zh-CN" altLang="en-US" b="0" baseline="0">
                <a:solidFill>
                  <a:schemeClr val="tx1"/>
                </a:solidFill>
                <a:latin typeface="宋体" pitchFamily="2" charset="-122"/>
                <a:ea typeface="宋体" pitchFamily="2" charset="-122"/>
                <a:cs typeface="Courier New" pitchFamily="49" charset="0"/>
              </a:rPr>
              <a:t>留孔时</a:t>
            </a:r>
            <a:r>
              <a:rPr lang="zh-CN" altLang="en-US" b="0" baseline="0">
                <a:solidFill>
                  <a:schemeClr val="tx1"/>
                </a:solidFill>
                <a:latin typeface="宋体" pitchFamily="2" charset="-122"/>
                <a:ea typeface="宋体" pitchFamily="2" charset="-122"/>
              </a:rPr>
              <a:t>应注意端部扩孔应与中间孔道同心。  </a:t>
            </a:r>
          </a:p>
        </p:txBody>
      </p:sp>
    </p:spTree>
  </p:cSld>
  <p:clrMapOvr>
    <a:masterClrMapping/>
  </p:clrMapOvr>
  <p:transition>
    <p:random/>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1186" name="Picture 2" descr="图5"/>
          <p:cNvPicPr>
            <a:picLocks noChangeAspect="1" noChangeArrowheads="1"/>
          </p:cNvPicPr>
          <p:nvPr/>
        </p:nvPicPr>
        <p:blipFill>
          <a:blip r:embed="rId2"/>
          <a:srcRect/>
          <a:stretch>
            <a:fillRect/>
          </a:stretch>
        </p:blipFill>
        <p:spPr bwMode="auto">
          <a:xfrm>
            <a:off x="838200" y="1143000"/>
            <a:ext cx="7772400" cy="4800600"/>
          </a:xfrm>
          <a:prstGeom prst="rect">
            <a:avLst/>
          </a:prstGeom>
          <a:noFill/>
        </p:spPr>
      </p:pic>
      <p:pic>
        <p:nvPicPr>
          <p:cNvPr id="221187"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ChangeArrowheads="1"/>
          </p:cNvSpPr>
          <p:nvPr/>
        </p:nvSpPr>
        <p:spPr bwMode="auto">
          <a:xfrm>
            <a:off x="1066800" y="609600"/>
            <a:ext cx="6934200" cy="5105400"/>
          </a:xfrm>
          <a:prstGeom prst="rect">
            <a:avLst/>
          </a:prstGeom>
          <a:noFill/>
          <a:ln w="9525">
            <a:noFill/>
            <a:miter lim="800000"/>
            <a:headEnd/>
            <a:tailEnd/>
          </a:ln>
          <a:effectLst/>
        </p:spPr>
        <p:txBody>
          <a:bodyPr/>
          <a:lstStyle/>
          <a:p>
            <a:pPr marL="284163" indent="-284163" algn="just">
              <a:lnSpc>
                <a:spcPct val="16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（2） 胶管抽芯法 </a:t>
            </a:r>
          </a:p>
          <a:p>
            <a:pPr marL="284163" indent="-284163" algn="just">
              <a:lnSpc>
                <a:spcPct val="16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胶管采用</a:t>
            </a:r>
            <a:r>
              <a:rPr lang="zh-CN" altLang="en-US" b="0" baseline="0">
                <a:solidFill>
                  <a:schemeClr val="tx1"/>
                </a:solidFill>
                <a:ea typeface="宋体" pitchFamily="2" charset="-122"/>
                <a:cs typeface="Times New Roman" pitchFamily="18" charset="0"/>
              </a:rPr>
              <a:t>5</a:t>
            </a:r>
            <a:r>
              <a:rPr lang="zh-CN" altLang="en-US" b="0" baseline="0">
                <a:solidFill>
                  <a:schemeClr val="tx1"/>
                </a:solidFill>
                <a:latin typeface="宋体" pitchFamily="2" charset="-122"/>
                <a:ea typeface="宋体" pitchFamily="2" charset="-122"/>
              </a:rPr>
              <a:t>～</a:t>
            </a:r>
            <a:r>
              <a:rPr lang="zh-CN" altLang="en-US" b="0" baseline="0">
                <a:solidFill>
                  <a:schemeClr val="tx1"/>
                </a:solidFill>
                <a:ea typeface="宋体" pitchFamily="2" charset="-122"/>
                <a:cs typeface="Times New Roman" pitchFamily="18" charset="0"/>
              </a:rPr>
              <a:t>7</a:t>
            </a:r>
            <a:r>
              <a:rPr lang="zh-CN" altLang="en-US" b="0" baseline="0">
                <a:solidFill>
                  <a:schemeClr val="tx1"/>
                </a:solidFill>
                <a:latin typeface="宋体" pitchFamily="2" charset="-122"/>
                <a:ea typeface="宋体" pitchFamily="2" charset="-122"/>
              </a:rPr>
              <a:t>层帆布夹层，壁厚</a:t>
            </a:r>
            <a:r>
              <a:rPr lang="zh-CN" altLang="en-US" b="0" baseline="0">
                <a:solidFill>
                  <a:schemeClr val="tx1"/>
                </a:solidFill>
                <a:ea typeface="宋体" pitchFamily="2" charset="-122"/>
                <a:cs typeface="Times New Roman" pitchFamily="18" charset="0"/>
              </a:rPr>
              <a:t>6</a:t>
            </a:r>
            <a:r>
              <a:rPr lang="zh-CN" altLang="en-US" b="0" baseline="0">
                <a:solidFill>
                  <a:schemeClr val="tx1"/>
                </a:solidFill>
                <a:latin typeface="宋体" pitchFamily="2" charset="-122"/>
                <a:ea typeface="宋体" pitchFamily="2" charset="-122"/>
              </a:rPr>
              <a:t>～</a:t>
            </a:r>
            <a:r>
              <a:rPr lang="zh-CN" altLang="en-US" b="0" baseline="0">
                <a:solidFill>
                  <a:schemeClr val="tx1"/>
                </a:solidFill>
                <a:ea typeface="宋体" pitchFamily="2" charset="-122"/>
                <a:cs typeface="Times New Roman" pitchFamily="18" charset="0"/>
              </a:rPr>
              <a:t>7</a:t>
            </a:r>
            <a:r>
              <a:rPr lang="en-US" altLang="zh-CN" b="0" baseline="0">
                <a:solidFill>
                  <a:schemeClr val="tx1"/>
                </a:solidFill>
                <a:ea typeface="宋体" pitchFamily="2" charset="-122"/>
                <a:cs typeface="Times New Roman" pitchFamily="18" charset="0"/>
              </a:rPr>
              <a:t>mm</a:t>
            </a:r>
            <a:r>
              <a:rPr lang="zh-CN" altLang="en-US" b="0" baseline="0">
                <a:solidFill>
                  <a:schemeClr val="tx1"/>
                </a:solidFill>
                <a:latin typeface="宋体" pitchFamily="2" charset="-122"/>
                <a:ea typeface="宋体" pitchFamily="2" charset="-122"/>
              </a:rPr>
              <a:t>的普通橡胶管，用于直线、曲线或折线孔道成型。</a:t>
            </a:r>
          </a:p>
          <a:p>
            <a:pPr marL="284163" indent="-284163" algn="just">
              <a:lnSpc>
                <a:spcPct val="16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胶管一端密封，另一端接上阀门，安放在孔道设计位置上；</a:t>
            </a:r>
            <a:r>
              <a:rPr lang="zh-CN" altLang="en-US" b="0" baseline="0">
                <a:solidFill>
                  <a:schemeClr val="tx1"/>
                </a:solidFill>
                <a:latin typeface="宋体" pitchFamily="2" charset="-122"/>
                <a:ea typeface="宋体" pitchFamily="2" charset="-122"/>
                <a:cs typeface="Courier New" pitchFamily="49" charset="0"/>
              </a:rPr>
              <a:t>待混凝土初凝后、终凝前</a:t>
            </a:r>
            <a:r>
              <a:rPr lang="zh-CN" altLang="en-US" b="0" baseline="0">
                <a:solidFill>
                  <a:schemeClr val="tx1"/>
                </a:solidFill>
                <a:latin typeface="宋体" pitchFamily="2" charset="-122"/>
                <a:ea typeface="宋体" pitchFamily="2" charset="-122"/>
              </a:rPr>
              <a:t>，将胶管阀门打开放水（或放气）降压，胶管回缩与混凝土自行脱落。一般按先上后下、先曲后直的顺序将胶管抽出。</a:t>
            </a:r>
          </a:p>
        </p:txBody>
      </p:sp>
    </p:spTree>
  </p:cSld>
  <p:clrMapOvr>
    <a:masterClrMapping/>
  </p:clrMapOvr>
  <p:transition>
    <p:random/>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ChangeArrowheads="1"/>
          </p:cNvSpPr>
          <p:nvPr/>
        </p:nvSpPr>
        <p:spPr bwMode="auto">
          <a:xfrm>
            <a:off x="1143000" y="990600"/>
            <a:ext cx="7010400" cy="4648200"/>
          </a:xfrm>
          <a:prstGeom prst="rect">
            <a:avLst/>
          </a:prstGeom>
          <a:noFill/>
          <a:ln w="9525">
            <a:noFill/>
            <a:miter lim="800000"/>
            <a:headEnd/>
            <a:tailEnd/>
          </a:ln>
          <a:effectLst/>
        </p:spPr>
        <p:txBody>
          <a:bodyPr/>
          <a:lstStyle/>
          <a:p>
            <a:pPr marL="284163" indent="-284163" algn="just">
              <a:lnSpc>
                <a:spcPct val="16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（3） 预埋管法</a:t>
            </a:r>
            <a:r>
              <a:rPr lang="zh-CN" altLang="en-US" b="0" baseline="0">
                <a:solidFill>
                  <a:schemeClr val="tx1"/>
                </a:solidFill>
                <a:latin typeface="宋体" pitchFamily="2" charset="-122"/>
                <a:ea typeface="宋体" pitchFamily="2" charset="-122"/>
              </a:rPr>
              <a:t> </a:t>
            </a:r>
          </a:p>
          <a:p>
            <a:pPr marL="284163" indent="-284163" algn="just">
              <a:lnSpc>
                <a:spcPct val="16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预埋管法是用钢筋井字架将黑铁皮管、薄钢管或金属螺旋管固定在设计位置上，在混凝土构</a:t>
            </a:r>
            <a:r>
              <a:rPr lang="zh-CN" altLang="en-US" b="0" baseline="0">
                <a:solidFill>
                  <a:schemeClr val="tx1"/>
                </a:solidFill>
                <a:latin typeface="宋体" pitchFamily="2" charset="-122"/>
                <a:ea typeface="宋体" pitchFamily="2" charset="-122"/>
              </a:rPr>
              <a:t>件中埋管成型的一种施工方法。</a:t>
            </a:r>
          </a:p>
          <a:p>
            <a:pPr marL="284163" indent="-284163" algn="just">
              <a:lnSpc>
                <a:spcPct val="16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适用于预应力筋密集或曲线预应力筋的孔道埋</a:t>
            </a:r>
            <a:r>
              <a:rPr lang="zh-CN" altLang="en-US" b="0" baseline="0">
                <a:solidFill>
                  <a:schemeClr val="tx1"/>
                </a:solidFill>
                <a:latin typeface="宋体" pitchFamily="2" charset="-122"/>
                <a:ea typeface="宋体" pitchFamily="2" charset="-122"/>
              </a:rPr>
              <a:t>设，但电热后张法施工中，不得采用波纹管或其他金属管埋设的管道。</a:t>
            </a:r>
            <a:r>
              <a:rPr lang="zh-CN" altLang="en-US" b="0" baseline="0">
                <a:solidFill>
                  <a:schemeClr val="tx1"/>
                </a:solidFill>
                <a:latin typeface="宋体" pitchFamily="2" charset="-122"/>
                <a:ea typeface="宋体" pitchFamily="2" charset="-122"/>
                <a:cs typeface="Courier New" pitchFamily="49" charset="0"/>
              </a:rPr>
              <a:t> </a:t>
            </a:r>
          </a:p>
        </p:txBody>
      </p:sp>
    </p:spTree>
  </p:cSld>
  <p:clrMapOvr>
    <a:masterClrMapping/>
  </p:clrMapOvr>
  <p:transition>
    <p:random/>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Text Box 2">
            <a:hlinkClick r:id="" action="ppaction://hlinkshowjump?jump=nextslide"/>
          </p:cNvPr>
          <p:cNvSpPr txBox="1">
            <a:spLocks noChangeArrowheads="1"/>
          </p:cNvSpPr>
          <p:nvPr/>
        </p:nvSpPr>
        <p:spPr bwMode="auto">
          <a:xfrm>
            <a:off x="762000" y="914400"/>
            <a:ext cx="41148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5.2.2.2　</a:t>
            </a:r>
            <a:r>
              <a:rPr lang="zh-CN" altLang="en-US" sz="2800" b="0" baseline="0">
                <a:latin typeface="楷体_GB2312" pitchFamily="49" charset="-122"/>
                <a:ea typeface="楷体_GB2312" pitchFamily="49" charset="-122"/>
              </a:rPr>
              <a:t>预应力筋张拉</a:t>
            </a:r>
            <a:r>
              <a:rPr lang="zh-CN" altLang="en-US" b="0" baseline="0">
                <a:latin typeface="楷体_GB2312" pitchFamily="49" charset="-122"/>
                <a:ea typeface="楷体_GB2312" pitchFamily="49" charset="-122"/>
              </a:rPr>
              <a:t> </a:t>
            </a:r>
          </a:p>
        </p:txBody>
      </p:sp>
      <p:sp>
        <p:nvSpPr>
          <p:cNvPr id="190467" name="Rectangle 3"/>
          <p:cNvSpPr>
            <a:spLocks noChangeArrowheads="1"/>
          </p:cNvSpPr>
          <p:nvPr/>
        </p:nvSpPr>
        <p:spPr bwMode="auto">
          <a:xfrm>
            <a:off x="914400" y="1600200"/>
            <a:ext cx="7010400" cy="3810000"/>
          </a:xfrm>
          <a:prstGeom prst="rect">
            <a:avLst/>
          </a:prstGeom>
          <a:noFill/>
          <a:ln w="9525">
            <a:noFill/>
            <a:miter lim="800000"/>
            <a:headEnd/>
            <a:tailEnd/>
          </a:ln>
          <a:effectLst/>
        </p:spPr>
        <p:txBody>
          <a:bodyPr/>
          <a:lstStyle/>
          <a:p>
            <a:pPr algn="just">
              <a:lnSpc>
                <a:spcPct val="150000"/>
              </a:lnSpc>
              <a:spcBef>
                <a:spcPct val="20000"/>
              </a:spcBef>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rPr>
              <a:t>预应力筋的张拉控制应力应符合设计要求，施工时预应力筋需超张拉，可比设计要求提高</a:t>
            </a:r>
            <a:r>
              <a:rPr lang="zh-CN" altLang="en-US" b="0" baseline="0">
                <a:solidFill>
                  <a:schemeClr val="tx1"/>
                </a:solidFill>
                <a:ea typeface="宋体" pitchFamily="2" charset="-122"/>
                <a:cs typeface="Times New Roman" pitchFamily="18" charset="0"/>
              </a:rPr>
              <a:t>3%</a:t>
            </a:r>
            <a:r>
              <a:rPr lang="zh-CN" altLang="en-US" b="0" baseline="0">
                <a:solidFill>
                  <a:schemeClr val="tx1"/>
                </a:solidFill>
                <a:latin typeface="宋体" pitchFamily="2" charset="-122"/>
                <a:ea typeface="宋体" pitchFamily="2" charset="-122"/>
              </a:rPr>
              <a:t>～</a:t>
            </a:r>
            <a:r>
              <a:rPr lang="zh-CN" altLang="en-US" b="0" baseline="0">
                <a:solidFill>
                  <a:schemeClr val="tx1"/>
                </a:solidFill>
                <a:ea typeface="宋体" pitchFamily="2" charset="-122"/>
                <a:cs typeface="Times New Roman" pitchFamily="18" charset="0"/>
              </a:rPr>
              <a:t>5%</a:t>
            </a:r>
            <a:r>
              <a:rPr lang="zh-CN" altLang="en-US" b="0" baseline="0">
                <a:solidFill>
                  <a:schemeClr val="tx1"/>
                </a:solidFill>
                <a:latin typeface="宋体" pitchFamily="2" charset="-122"/>
                <a:ea typeface="宋体" pitchFamily="2" charset="-122"/>
              </a:rPr>
              <a:t>。</a:t>
            </a:r>
          </a:p>
          <a:p>
            <a:pPr algn="just">
              <a:lnSpc>
                <a:spcPct val="15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1</a:t>
            </a:r>
            <a:r>
              <a:rPr lang="zh-CN" altLang="en-US" b="0" baseline="0">
                <a:latin typeface="宋体" pitchFamily="2" charset="-122"/>
                <a:ea typeface="宋体" pitchFamily="2" charset="-122"/>
              </a:rPr>
              <a:t>）</a:t>
            </a:r>
            <a:r>
              <a:rPr lang="zh-CN" altLang="en-US" b="0" baseline="0">
                <a:ea typeface="宋体" pitchFamily="2" charset="-122"/>
                <a:cs typeface="Times New Roman" pitchFamily="18" charset="0"/>
              </a:rPr>
              <a:t> </a:t>
            </a:r>
            <a:r>
              <a:rPr lang="zh-CN" altLang="en-US" b="0" baseline="0">
                <a:latin typeface="宋体" pitchFamily="2" charset="-122"/>
                <a:ea typeface="宋体" pitchFamily="2" charset="-122"/>
              </a:rPr>
              <a:t>穿筋</a:t>
            </a:r>
            <a:r>
              <a:rPr lang="zh-CN" altLang="en-US" sz="2000" b="0" baseline="0">
                <a:solidFill>
                  <a:schemeClr val="tx1"/>
                </a:solidFill>
                <a:latin typeface="宋体" pitchFamily="2" charset="-122"/>
                <a:ea typeface="宋体" pitchFamily="2" charset="-122"/>
              </a:rPr>
              <a:t> </a:t>
            </a:r>
          </a:p>
          <a:p>
            <a:pPr algn="just">
              <a:lnSpc>
                <a:spcPct val="15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成束的预应力筋将一头对齐，按顺序编号套在穿束器上</a:t>
            </a:r>
            <a:r>
              <a:rPr lang="zh-CN" altLang="en-US" baseline="0">
                <a:solidFill>
                  <a:srgbClr val="00FF00"/>
                </a:solidFill>
                <a:latin typeface="宋体" pitchFamily="2" charset="-122"/>
                <a:ea typeface="宋体" pitchFamily="2" charset="-122"/>
                <a:hlinkClick r:id="rId2" action="ppaction://hlinksldjump"/>
              </a:rPr>
              <a:t>（图</a:t>
            </a:r>
            <a:r>
              <a:rPr lang="zh-CN" altLang="en-US" baseline="0">
                <a:solidFill>
                  <a:srgbClr val="00FF00"/>
                </a:solidFill>
                <a:ea typeface="宋体" pitchFamily="2" charset="-122"/>
                <a:cs typeface="Times New Roman" pitchFamily="18" charset="0"/>
                <a:hlinkClick r:id="rId2" action="ppaction://hlinksldjump"/>
              </a:rPr>
              <a:t>5</a:t>
            </a:r>
            <a:r>
              <a:rPr lang="zh-CN" altLang="en-US" baseline="0">
                <a:solidFill>
                  <a:srgbClr val="00FF00"/>
                </a:solidFill>
                <a:latin typeface="宋体" pitchFamily="2" charset="-122"/>
                <a:ea typeface="宋体" pitchFamily="2" charset="-122"/>
                <a:hlinkClick r:id="rId2" action="ppaction://hlinksldjump"/>
              </a:rPr>
              <a:t>.</a:t>
            </a:r>
            <a:r>
              <a:rPr lang="zh-CN" altLang="en-US" baseline="0">
                <a:solidFill>
                  <a:srgbClr val="00FF00"/>
                </a:solidFill>
                <a:ea typeface="宋体" pitchFamily="2" charset="-122"/>
                <a:cs typeface="Times New Roman" pitchFamily="18" charset="0"/>
                <a:hlinkClick r:id="rId2" action="ppaction://hlinksldjump"/>
              </a:rPr>
              <a:t>34</a:t>
            </a:r>
            <a:r>
              <a:rPr lang="zh-CN" altLang="en-US" baseline="0">
                <a:solidFill>
                  <a:srgbClr val="00FF00"/>
                </a:solidFill>
                <a:latin typeface="宋体" pitchFamily="2" charset="-122"/>
                <a:ea typeface="宋体" pitchFamily="2" charset="-122"/>
                <a:hlinkClick r:id="rId2" action="ppaction://hlinksldjump"/>
              </a:rPr>
              <a:t>）</a:t>
            </a:r>
            <a:r>
              <a:rPr lang="zh-CN" altLang="en-US" b="0" baseline="0">
                <a:solidFill>
                  <a:schemeClr val="tx1"/>
                </a:solidFill>
                <a:latin typeface="宋体" pitchFamily="2" charset="-122"/>
                <a:ea typeface="宋体" pitchFamily="2" charset="-122"/>
              </a:rPr>
              <a:t>。 </a:t>
            </a:r>
          </a:p>
        </p:txBody>
      </p:sp>
    </p:spTree>
  </p:cSld>
  <p:clrMapOvr>
    <a:masterClrMapping/>
  </p:clrMapOvr>
  <p:transition>
    <p:random/>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3234" name="Picture 2" descr="图5"/>
          <p:cNvPicPr>
            <a:picLocks noChangeAspect="1" noChangeArrowheads="1"/>
          </p:cNvPicPr>
          <p:nvPr/>
        </p:nvPicPr>
        <p:blipFill>
          <a:blip r:embed="rId2"/>
          <a:srcRect/>
          <a:stretch>
            <a:fillRect/>
          </a:stretch>
        </p:blipFill>
        <p:spPr bwMode="auto">
          <a:xfrm>
            <a:off x="1143000" y="1600200"/>
            <a:ext cx="7086600" cy="4313238"/>
          </a:xfrm>
          <a:prstGeom prst="rect">
            <a:avLst/>
          </a:prstGeom>
          <a:noFill/>
        </p:spPr>
      </p:pic>
      <p:pic>
        <p:nvPicPr>
          <p:cNvPr id="223235"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ChangeArrowheads="1"/>
          </p:cNvSpPr>
          <p:nvPr/>
        </p:nvSpPr>
        <p:spPr bwMode="auto">
          <a:xfrm>
            <a:off x="838200" y="457200"/>
            <a:ext cx="7467600" cy="5638800"/>
          </a:xfrm>
          <a:prstGeom prst="rect">
            <a:avLst/>
          </a:prstGeom>
          <a:noFill/>
          <a:ln w="9525">
            <a:noFill/>
            <a:miter lim="800000"/>
            <a:headEnd/>
            <a:tailEnd/>
          </a:ln>
          <a:effectLst/>
        </p:spPr>
        <p:txBody>
          <a:bodyPr/>
          <a:lstStyle/>
          <a:p>
            <a:pPr marL="282575" indent="-282575" algn="just">
              <a:lnSpc>
                <a:spcPct val="145000"/>
              </a:lnSpc>
              <a:spcBef>
                <a:spcPct val="15000"/>
              </a:spcBef>
              <a:buClr>
                <a:srgbClr val="FFFF66"/>
              </a:buClr>
              <a:buSzPct val="120000"/>
              <a:buFont typeface="Wingdings" pitchFamily="2" charset="2"/>
              <a:buNone/>
            </a:pPr>
            <a:r>
              <a:rPr lang="zh-CN" altLang="en-US" b="0" baseline="0">
                <a:latin typeface="宋体" pitchFamily="2" charset="-122"/>
                <a:ea typeface="宋体" pitchFamily="2" charset="-122"/>
              </a:rPr>
              <a:t>（2） 预应力筋的张拉顺序</a:t>
            </a:r>
            <a:r>
              <a:rPr lang="zh-CN" altLang="en-US" b="0" baseline="0">
                <a:solidFill>
                  <a:schemeClr val="tx1"/>
                </a:solidFill>
                <a:latin typeface="宋体" pitchFamily="2" charset="-122"/>
                <a:ea typeface="宋体" pitchFamily="2" charset="-122"/>
              </a:rPr>
              <a:t> </a:t>
            </a:r>
          </a:p>
          <a:p>
            <a:pPr marL="282575" indent="-282575" algn="just">
              <a:lnSpc>
                <a:spcPct val="145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预应力筋张拉顺序应按设计规定进行；如设计无规定时，应采取分批分阶段对称地进行</a:t>
            </a:r>
            <a:r>
              <a:rPr lang="zh-CN" altLang="en-US" b="0" baseline="0">
                <a:solidFill>
                  <a:schemeClr val="tx1"/>
                </a:solidFill>
                <a:latin typeface="宋体" pitchFamily="2" charset="-122"/>
                <a:ea typeface="宋体" pitchFamily="2" charset="-122"/>
              </a:rPr>
              <a:t>。</a:t>
            </a:r>
          </a:p>
          <a:p>
            <a:pPr marL="282575" indent="-282575" algn="just">
              <a:lnSpc>
                <a:spcPct val="145000"/>
              </a:lnSpc>
              <a:spcBef>
                <a:spcPct val="15000"/>
              </a:spcBef>
              <a:buClr>
                <a:srgbClr val="FFFF66"/>
              </a:buClr>
              <a:buSzPct val="120000"/>
              <a:buFont typeface="Wingdings" pitchFamily="2" charset="2"/>
              <a:buChar char="§"/>
            </a:pPr>
            <a:r>
              <a:rPr lang="zh-CN" altLang="en-US" u="sng" baseline="0">
                <a:solidFill>
                  <a:srgbClr val="00FF00"/>
                </a:solidFill>
                <a:latin typeface="宋体" pitchFamily="2" charset="-122"/>
                <a:ea typeface="宋体" pitchFamily="2" charset="-122"/>
                <a:hlinkClick r:id="rId2" action="ppaction://hlinksldjump"/>
              </a:rPr>
              <a:t>图5.35</a:t>
            </a:r>
            <a:r>
              <a:rPr lang="zh-CN" altLang="en-US" b="0" baseline="0">
                <a:solidFill>
                  <a:schemeClr val="tx1"/>
                </a:solidFill>
                <a:latin typeface="宋体" pitchFamily="2" charset="-122"/>
                <a:ea typeface="宋体" pitchFamily="2" charset="-122"/>
              </a:rPr>
              <a:t>所示是预应力混凝土屋架下弦预应力筋张拉顺序。</a:t>
            </a:r>
          </a:p>
          <a:p>
            <a:pPr marL="282575" indent="-282575" algn="just">
              <a:lnSpc>
                <a:spcPct val="145000"/>
              </a:lnSpc>
              <a:spcBef>
                <a:spcPct val="15000"/>
              </a:spcBef>
              <a:buClr>
                <a:srgbClr val="FFFF66"/>
              </a:buClr>
              <a:buSzPct val="120000"/>
              <a:buFont typeface="Wingdings" pitchFamily="2" charset="2"/>
              <a:buChar char="§"/>
            </a:pPr>
            <a:r>
              <a:rPr lang="zh-CN" altLang="en-US" u="sng" baseline="0">
                <a:solidFill>
                  <a:srgbClr val="00FF00"/>
                </a:solidFill>
                <a:latin typeface="宋体" pitchFamily="2" charset="-122"/>
                <a:ea typeface="宋体" pitchFamily="2" charset="-122"/>
                <a:cs typeface="Courier New" pitchFamily="49" charset="0"/>
                <a:hlinkClick r:id="rId3" action="ppaction://hlinksldjump"/>
              </a:rPr>
              <a:t>图5.36</a:t>
            </a:r>
            <a:r>
              <a:rPr lang="zh-CN" altLang="en-US" b="0" baseline="0">
                <a:solidFill>
                  <a:schemeClr val="tx1"/>
                </a:solidFill>
                <a:latin typeface="宋体" pitchFamily="2" charset="-122"/>
                <a:ea typeface="宋体" pitchFamily="2" charset="-122"/>
                <a:cs typeface="Courier New" pitchFamily="49" charset="0"/>
              </a:rPr>
              <a:t>所示是预应力混凝土吊车梁预应力筋采用两台千斤顶的张拉顺序，对配有多根不对</a:t>
            </a:r>
            <a:r>
              <a:rPr lang="zh-CN" altLang="en-US" b="0" baseline="0">
                <a:solidFill>
                  <a:schemeClr val="tx1"/>
                </a:solidFill>
                <a:latin typeface="宋体" pitchFamily="2" charset="-122"/>
                <a:ea typeface="宋体" pitchFamily="2" charset="-122"/>
              </a:rPr>
              <a:t>称预应力筋的构件，应采用分批分阶段对称张拉。</a:t>
            </a:r>
          </a:p>
          <a:p>
            <a:pPr marL="282575" indent="-282575" algn="just">
              <a:lnSpc>
                <a:spcPct val="145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平卧重叠浇筑的预应力混凝土构件，张拉预应力筋的顺序是先上后下，逐层进行。 </a:t>
            </a:r>
          </a:p>
        </p:txBody>
      </p:sp>
    </p:spTree>
  </p:cSld>
  <p:clrMapOvr>
    <a:masterClrMapping/>
  </p:clrMapOvr>
  <p:transition>
    <p:random/>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258" name="Picture 2" descr="图5"/>
          <p:cNvPicPr>
            <a:picLocks noChangeAspect="1" noChangeArrowheads="1"/>
          </p:cNvPicPr>
          <p:nvPr/>
        </p:nvPicPr>
        <p:blipFill>
          <a:blip r:embed="rId2"/>
          <a:srcRect/>
          <a:stretch>
            <a:fillRect/>
          </a:stretch>
        </p:blipFill>
        <p:spPr bwMode="auto">
          <a:xfrm>
            <a:off x="838200" y="1447800"/>
            <a:ext cx="7772400" cy="4556125"/>
          </a:xfrm>
          <a:prstGeom prst="rect">
            <a:avLst/>
          </a:prstGeom>
          <a:noFill/>
        </p:spPr>
      </p:pic>
      <p:pic>
        <p:nvPicPr>
          <p:cNvPr id="224259"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82" name="Picture 2" descr="图5"/>
          <p:cNvPicPr>
            <a:picLocks noChangeAspect="1" noChangeArrowheads="1"/>
          </p:cNvPicPr>
          <p:nvPr/>
        </p:nvPicPr>
        <p:blipFill>
          <a:blip r:embed="rId2"/>
          <a:srcRect/>
          <a:stretch>
            <a:fillRect/>
          </a:stretch>
        </p:blipFill>
        <p:spPr bwMode="auto">
          <a:xfrm>
            <a:off x="1600200" y="685800"/>
            <a:ext cx="5200650" cy="5562600"/>
          </a:xfrm>
          <a:prstGeom prst="rect">
            <a:avLst/>
          </a:prstGeom>
          <a:noFill/>
        </p:spPr>
      </p:pic>
      <p:pic>
        <p:nvPicPr>
          <p:cNvPr id="225283"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ChangeArrowheads="1"/>
          </p:cNvSpPr>
          <p:nvPr/>
        </p:nvSpPr>
        <p:spPr bwMode="auto">
          <a:xfrm>
            <a:off x="609600" y="304800"/>
            <a:ext cx="7848600" cy="5867400"/>
          </a:xfrm>
          <a:prstGeom prst="rect">
            <a:avLst/>
          </a:prstGeom>
          <a:noFill/>
          <a:ln w="9525">
            <a:noFill/>
            <a:miter lim="800000"/>
            <a:headEnd/>
            <a:tailEnd/>
          </a:ln>
          <a:effectLst/>
        </p:spPr>
        <p:txBody>
          <a:bodyPr/>
          <a:lstStyle/>
          <a:p>
            <a:pPr marL="282575" indent="-282575" algn="just">
              <a:lnSpc>
                <a:spcPct val="15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（3） 预应力筋张拉程序 </a:t>
            </a:r>
            <a:endParaRPr lang="zh-CN" altLang="en-US" b="0" baseline="0">
              <a:solidFill>
                <a:schemeClr val="tx1"/>
              </a:solidFill>
              <a:latin typeface="宋体" pitchFamily="2" charset="-122"/>
              <a:ea typeface="宋体" pitchFamily="2" charset="-122"/>
            </a:endParaRPr>
          </a:p>
          <a:p>
            <a:pPr marL="282575" indent="-282575"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预应力筋的张拉程序，主要根据构件类型、张锚体系、松弛损失取值等因素来确定。</a:t>
            </a:r>
          </a:p>
          <a:p>
            <a:pPr marL="282575" indent="-282575"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用超张</a:t>
            </a:r>
            <a:r>
              <a:rPr lang="zh-CN" altLang="en-US" b="0" baseline="0">
                <a:solidFill>
                  <a:schemeClr val="tx1"/>
                </a:solidFill>
                <a:latin typeface="宋体" pitchFamily="2" charset="-122"/>
                <a:ea typeface="宋体" pitchFamily="2" charset="-122"/>
              </a:rPr>
              <a:t>拉方法减少预应力筋的松弛损失时，预应力筋的张拉程序宜为： </a:t>
            </a:r>
          </a:p>
          <a:p>
            <a:pPr marL="282575" indent="-282575" algn="just">
              <a:lnSpc>
                <a:spcPct val="150000"/>
              </a:lnSpc>
              <a:spcBef>
                <a:spcPct val="20000"/>
              </a:spcBef>
              <a:buClr>
                <a:srgbClr val="FFFF66"/>
              </a:buClr>
              <a:buSzPct val="120000"/>
              <a:buFont typeface="Wingdings" pitchFamily="2" charset="2"/>
              <a:buChar char="§"/>
            </a:pPr>
            <a:endParaRPr lang="zh-CN" altLang="en-US" b="0" baseline="0">
              <a:solidFill>
                <a:schemeClr val="tx1"/>
              </a:solidFill>
              <a:latin typeface="宋体" pitchFamily="2" charset="-122"/>
              <a:ea typeface="宋体" pitchFamily="2" charset="-122"/>
            </a:endParaRPr>
          </a:p>
          <a:p>
            <a:pPr marL="282575" indent="-282575" algn="just">
              <a:lnSpc>
                <a:spcPct val="150000"/>
              </a:lnSpc>
              <a:spcBef>
                <a:spcPct val="20000"/>
              </a:spcBef>
              <a:buClr>
                <a:srgbClr val="FFFF66"/>
              </a:buClr>
              <a:buSzPct val="120000"/>
              <a:buFont typeface="Wingdings" pitchFamily="2" charset="2"/>
              <a:buChar char="§"/>
            </a:pPr>
            <a:endParaRPr lang="zh-CN" altLang="en-US" sz="1600" b="0" baseline="0">
              <a:solidFill>
                <a:schemeClr val="tx1"/>
              </a:solidFill>
              <a:latin typeface="宋体" pitchFamily="2" charset="-122"/>
              <a:ea typeface="宋体" pitchFamily="2" charset="-122"/>
            </a:endParaRPr>
          </a:p>
          <a:p>
            <a:pPr marL="282575" indent="-282575"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如果预应力筋张拉吨位不大，根数很多，而设计中又要求采取超张拉以减少应力松弛损失时</a:t>
            </a:r>
            <a:r>
              <a:rPr lang="zh-CN" altLang="en-US" b="0" baseline="0">
                <a:solidFill>
                  <a:schemeClr val="tx1"/>
                </a:solidFill>
                <a:latin typeface="宋体" pitchFamily="2" charset="-122"/>
                <a:ea typeface="宋体" pitchFamily="2" charset="-122"/>
              </a:rPr>
              <a:t>，其张拉程序可为： </a:t>
            </a:r>
          </a:p>
        </p:txBody>
      </p:sp>
      <p:graphicFrame>
        <p:nvGraphicFramePr>
          <p:cNvPr id="251904" name="Object 0"/>
          <p:cNvGraphicFramePr>
            <a:graphicFrameLocks noChangeAspect="1"/>
          </p:cNvGraphicFramePr>
          <p:nvPr/>
        </p:nvGraphicFramePr>
        <p:xfrm>
          <a:off x="1600200" y="3429000"/>
          <a:ext cx="5791200" cy="766763"/>
        </p:xfrm>
        <a:graphic>
          <a:graphicData uri="http://schemas.openxmlformats.org/presentationml/2006/ole">
            <p:oleObj spid="_x0000_s251904" name="Equation" r:id="rId3" imgW="1917360" imgH="253800" progId="">
              <p:embed/>
            </p:oleObj>
          </a:graphicData>
        </a:graphic>
      </p:graphicFrame>
      <p:graphicFrame>
        <p:nvGraphicFramePr>
          <p:cNvPr id="251905" name="Object 1"/>
          <p:cNvGraphicFramePr>
            <a:graphicFrameLocks noChangeAspect="1"/>
          </p:cNvGraphicFramePr>
          <p:nvPr/>
        </p:nvGraphicFramePr>
        <p:xfrm>
          <a:off x="3200400" y="5486400"/>
          <a:ext cx="2743200" cy="685800"/>
        </p:xfrm>
        <a:graphic>
          <a:graphicData uri="http://schemas.openxmlformats.org/presentationml/2006/ole">
            <p:oleObj spid="_x0000_s251905" name="Equation" r:id="rId4" imgW="914400" imgH="228600" progId="">
              <p:embed/>
            </p:oleObj>
          </a:graphicData>
        </a:graphic>
      </p:graphicFrame>
    </p:spTree>
  </p:cSld>
  <p:clrMapOvr>
    <a:masterClrMapping/>
  </p:clrMapOvr>
  <p:transition>
    <p:random/>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ChangeArrowheads="1"/>
          </p:cNvSpPr>
          <p:nvPr/>
        </p:nvSpPr>
        <p:spPr bwMode="auto">
          <a:xfrm>
            <a:off x="685800" y="381000"/>
            <a:ext cx="7772400" cy="5943600"/>
          </a:xfrm>
          <a:prstGeom prst="rect">
            <a:avLst/>
          </a:prstGeom>
          <a:noFill/>
          <a:ln w="9525">
            <a:noFill/>
            <a:miter lim="800000"/>
            <a:headEnd/>
            <a:tailEnd/>
          </a:ln>
          <a:effectLst/>
        </p:spPr>
        <p:txBody>
          <a:bodyPr/>
          <a:lstStyle/>
          <a:p>
            <a:pPr marL="282575" indent="-282575" algn="just">
              <a:lnSpc>
                <a:spcPct val="140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（4） 预应力筋的张拉方法 </a:t>
            </a:r>
          </a:p>
          <a:p>
            <a:pPr marL="282575" indent="-282575" algn="just">
              <a:lnSpc>
                <a:spcPct val="14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对于曲线预应力筋和长度大于24</a:t>
            </a:r>
            <a:r>
              <a:rPr lang="en-US" altLang="zh-CN" b="0" baseline="0">
                <a:solidFill>
                  <a:schemeClr val="tx1"/>
                </a:solidFill>
                <a:latin typeface="宋体" pitchFamily="2" charset="-122"/>
                <a:ea typeface="宋体" pitchFamily="2" charset="-122"/>
                <a:cs typeface="Courier New" pitchFamily="49" charset="0"/>
              </a:rPr>
              <a:t>m</a:t>
            </a:r>
            <a:r>
              <a:rPr lang="zh-CN" altLang="en-US" b="0" baseline="0">
                <a:solidFill>
                  <a:schemeClr val="tx1"/>
                </a:solidFill>
                <a:latin typeface="宋体" pitchFamily="2" charset="-122"/>
                <a:ea typeface="宋体" pitchFamily="2" charset="-122"/>
                <a:cs typeface="Courier New" pitchFamily="49" charset="0"/>
              </a:rPr>
              <a:t>的直线预应力筋，应采用两端同时张拉的方法；长度等于或小于24</a:t>
            </a:r>
            <a:r>
              <a:rPr lang="en-US" altLang="zh-CN" b="0" baseline="0">
                <a:solidFill>
                  <a:schemeClr val="tx1"/>
                </a:solidFill>
                <a:latin typeface="宋体" pitchFamily="2" charset="-122"/>
                <a:ea typeface="宋体" pitchFamily="2" charset="-122"/>
                <a:cs typeface="Courier New" pitchFamily="49" charset="0"/>
              </a:rPr>
              <a:t>m</a:t>
            </a:r>
            <a:r>
              <a:rPr lang="zh-CN" altLang="en-US" b="0" baseline="0">
                <a:solidFill>
                  <a:schemeClr val="tx1"/>
                </a:solidFill>
                <a:latin typeface="宋体" pitchFamily="2" charset="-122"/>
                <a:ea typeface="宋体" pitchFamily="2" charset="-122"/>
                <a:cs typeface="Courier New" pitchFamily="49" charset="0"/>
              </a:rPr>
              <a:t>的直线预应力筋，可一端</a:t>
            </a:r>
            <a:r>
              <a:rPr lang="zh-CN" altLang="en-US" b="0" baseline="0">
                <a:solidFill>
                  <a:schemeClr val="tx1"/>
                </a:solidFill>
                <a:latin typeface="宋体" pitchFamily="2" charset="-122"/>
                <a:ea typeface="宋体" pitchFamily="2" charset="-122"/>
              </a:rPr>
              <a:t>张拉，但张拉端宜分别设置在构件两端。</a:t>
            </a:r>
          </a:p>
          <a:p>
            <a:pPr marL="282575" indent="-282575" algn="just">
              <a:lnSpc>
                <a:spcPct val="14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对预埋波纹管孔道曲线预应力筋和长度大于30</a:t>
            </a:r>
            <a:r>
              <a:rPr lang="en-US" altLang="zh-CN" b="0" baseline="0">
                <a:solidFill>
                  <a:schemeClr val="tx1"/>
                </a:solidFill>
                <a:latin typeface="宋体" pitchFamily="2" charset="-122"/>
                <a:ea typeface="宋体" pitchFamily="2" charset="-122"/>
                <a:cs typeface="Courier New" pitchFamily="49" charset="0"/>
              </a:rPr>
              <a:t>m</a:t>
            </a:r>
            <a:r>
              <a:rPr lang="zh-CN" altLang="en-US" b="0" baseline="0">
                <a:solidFill>
                  <a:schemeClr val="tx1"/>
                </a:solidFill>
                <a:latin typeface="宋体" pitchFamily="2" charset="-122"/>
                <a:ea typeface="宋体" pitchFamily="2" charset="-122"/>
                <a:cs typeface="Courier New" pitchFamily="49" charset="0"/>
              </a:rPr>
              <a:t>的</a:t>
            </a:r>
            <a:r>
              <a:rPr lang="zh-CN" altLang="en-US" b="0" baseline="0">
                <a:solidFill>
                  <a:schemeClr val="tx1"/>
                </a:solidFill>
                <a:latin typeface="宋体" pitchFamily="2" charset="-122"/>
                <a:ea typeface="宋体" pitchFamily="2" charset="-122"/>
              </a:rPr>
              <a:t>直线预应力筋宜在两端张拉，长度等于或小于30</a:t>
            </a:r>
            <a:r>
              <a:rPr lang="en-US" altLang="zh-CN" b="0" baseline="0">
                <a:solidFill>
                  <a:schemeClr val="tx1"/>
                </a:solidFill>
                <a:latin typeface="宋体" pitchFamily="2" charset="-122"/>
                <a:ea typeface="宋体" pitchFamily="2" charset="-122"/>
              </a:rPr>
              <a:t>m</a:t>
            </a:r>
            <a:r>
              <a:rPr lang="zh-CN" altLang="en-US" b="0" baseline="0">
                <a:solidFill>
                  <a:schemeClr val="tx1"/>
                </a:solidFill>
                <a:latin typeface="宋体" pitchFamily="2" charset="-122"/>
                <a:ea typeface="宋体" pitchFamily="2" charset="-122"/>
              </a:rPr>
              <a:t>的直线预应力筋可在一端张拉。 </a:t>
            </a:r>
          </a:p>
          <a:p>
            <a:pPr marL="282575" indent="-282575" algn="just">
              <a:lnSpc>
                <a:spcPct val="14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安装张拉设备时，对于直线预应力筋，应使张拉力的作用线与孔道中心线重合；对于曲线预</a:t>
            </a:r>
            <a:r>
              <a:rPr lang="zh-CN" altLang="en-US" b="0" baseline="0">
                <a:solidFill>
                  <a:schemeClr val="tx1"/>
                </a:solidFill>
                <a:latin typeface="宋体" pitchFamily="2" charset="-122"/>
                <a:ea typeface="宋体" pitchFamily="2" charset="-122"/>
              </a:rPr>
              <a:t>应力筋，应使张拉力的作用线与孔道中心线末端的切线方向重合。 </a:t>
            </a:r>
          </a:p>
        </p:txBody>
      </p:sp>
    </p:spTree>
  </p:cSld>
  <p:clrMapOvr>
    <a:masterClrMapping/>
  </p:clrMapOvr>
  <p:transition>
    <p:random/>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ChangeArrowheads="1"/>
          </p:cNvSpPr>
          <p:nvPr/>
        </p:nvSpPr>
        <p:spPr bwMode="auto">
          <a:xfrm>
            <a:off x="1066800" y="914400"/>
            <a:ext cx="6858000" cy="4114800"/>
          </a:xfrm>
          <a:prstGeom prst="rect">
            <a:avLst/>
          </a:prstGeom>
          <a:noFill/>
          <a:ln w="9525">
            <a:noFill/>
            <a:miter lim="800000"/>
            <a:headEnd/>
            <a:tailEnd/>
          </a:ln>
          <a:effectLst/>
        </p:spPr>
        <p:txBody>
          <a:bodyPr/>
          <a:lstStyle/>
          <a:p>
            <a:pPr marL="282575" indent="-282575" algn="just">
              <a:lnSpc>
                <a:spcPct val="150000"/>
              </a:lnSpc>
              <a:spcBef>
                <a:spcPct val="20000"/>
              </a:spcBef>
              <a:buClr>
                <a:srgbClr val="FFFF66"/>
              </a:buClr>
              <a:buSzPct val="120000"/>
              <a:buFont typeface="Wingdings" pitchFamily="2" charset="2"/>
              <a:buNone/>
            </a:pPr>
            <a:r>
              <a:rPr lang="zh-CN" altLang="en-US" b="0" baseline="0">
                <a:latin typeface="宋体" pitchFamily="2" charset="-122"/>
                <a:ea typeface="宋体" pitchFamily="2" charset="-122"/>
              </a:rPr>
              <a:t>（5） 张拉安全事项 </a:t>
            </a:r>
          </a:p>
          <a:p>
            <a:pPr marL="282575" indent="-282575"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在张拉构件的两端应设置保护装置，如用麻袋、草包装土筑成土墙，以防止螺帽滑脱、钢筋断裂飞出伤人；</a:t>
            </a:r>
          </a:p>
          <a:p>
            <a:pPr marL="282575" indent="-282575" algn="just">
              <a:lnSpc>
                <a:spcPct val="15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在张拉操作中，预应力筋的两端严</a:t>
            </a:r>
            <a:r>
              <a:rPr lang="zh-CN" altLang="en-US" b="0" baseline="0">
                <a:solidFill>
                  <a:schemeClr val="tx1"/>
                </a:solidFill>
                <a:latin typeface="宋体" pitchFamily="2" charset="-122"/>
                <a:ea typeface="宋体" pitchFamily="2" charset="-122"/>
              </a:rPr>
              <a:t>禁站人，操作人员应在侧面工作。 </a:t>
            </a:r>
          </a:p>
        </p:txBody>
      </p:sp>
    </p:spTree>
  </p:cSld>
  <p:clrMapOvr>
    <a:masterClrMapping/>
  </p:clrMapOvr>
  <p:transition>
    <p:random/>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Text Box 2">
            <a:hlinkClick r:id="" action="ppaction://hlinkshowjump?jump=nextslide"/>
          </p:cNvPr>
          <p:cNvSpPr txBox="1">
            <a:spLocks noChangeArrowheads="1"/>
          </p:cNvSpPr>
          <p:nvPr/>
        </p:nvSpPr>
        <p:spPr bwMode="auto">
          <a:xfrm>
            <a:off x="914400" y="533400"/>
            <a:ext cx="34290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5.2.2.1　</a:t>
            </a:r>
            <a:r>
              <a:rPr lang="zh-CN" altLang="en-US" sz="2800" b="0" baseline="0">
                <a:latin typeface="楷体_GB2312" pitchFamily="49" charset="-122"/>
                <a:ea typeface="楷体_GB2312" pitchFamily="49" charset="-122"/>
              </a:rPr>
              <a:t>孔道灌浆</a:t>
            </a:r>
          </a:p>
        </p:txBody>
      </p:sp>
      <p:sp>
        <p:nvSpPr>
          <p:cNvPr id="195587" name="Rectangle 3"/>
          <p:cNvSpPr>
            <a:spLocks noChangeArrowheads="1"/>
          </p:cNvSpPr>
          <p:nvPr/>
        </p:nvSpPr>
        <p:spPr bwMode="auto">
          <a:xfrm>
            <a:off x="1066800" y="1143000"/>
            <a:ext cx="7315200" cy="4724400"/>
          </a:xfrm>
          <a:prstGeom prst="rect">
            <a:avLst/>
          </a:prstGeom>
          <a:noFill/>
          <a:ln w="9525">
            <a:noFill/>
            <a:miter lim="800000"/>
            <a:headEnd/>
            <a:tailEnd/>
          </a:ln>
          <a:effectLst/>
        </p:spPr>
        <p:txBody>
          <a:bodyPr/>
          <a:lstStyle/>
          <a:p>
            <a:pPr marL="282575" indent="-282575" algn="just">
              <a:lnSpc>
                <a:spcPct val="150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预应力筋张拉后，应尽快地用灰浆泵将水泥浆压灌到预应力孔道中去。 </a:t>
            </a:r>
          </a:p>
          <a:p>
            <a:pPr marL="282575" indent="-282575" algn="just">
              <a:lnSpc>
                <a:spcPct val="150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灌浆用水泥浆应有足够的粘结力，且应有较大的流动性，较小的干缩性和泌水性。 </a:t>
            </a:r>
          </a:p>
          <a:p>
            <a:pPr marL="282575" indent="-282575" algn="just">
              <a:lnSpc>
                <a:spcPct val="150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灌浆前，用压力水冲洗和湿润孔道。 </a:t>
            </a:r>
          </a:p>
          <a:p>
            <a:pPr marL="282575" indent="-282575" algn="just">
              <a:lnSpc>
                <a:spcPct val="150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灌浆顺序应先下后上，以免上层孔道漏浆把下层孔道堵塞。 </a:t>
            </a:r>
          </a:p>
          <a:p>
            <a:pPr marL="282575" indent="-282575" algn="just">
              <a:lnSpc>
                <a:spcPct val="150000"/>
              </a:lnSpc>
              <a:spcBef>
                <a:spcPct val="1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灌浆工作应缓慢均匀连</a:t>
            </a:r>
            <a:r>
              <a:rPr lang="zh-CN" altLang="en-US" b="0" baseline="0">
                <a:solidFill>
                  <a:schemeClr val="tx1"/>
                </a:solidFill>
                <a:latin typeface="宋体" pitchFamily="2" charset="-122"/>
                <a:ea typeface="宋体" pitchFamily="2" charset="-122"/>
              </a:rPr>
              <a:t>续进行，不得中断。</a:t>
            </a:r>
          </a:p>
        </p:txBody>
      </p:sp>
      <p:pic>
        <p:nvPicPr>
          <p:cNvPr id="195588" name="Picture 4" descr="返回">
            <a:hlinkClick r:id="rId2" action="ppaction://hlinksldjump"/>
          </p:cNvPr>
          <p:cNvPicPr>
            <a:picLocks noChangeAspect="1" noChangeArrowheads="1"/>
          </p:cNvPicPr>
          <p:nvPr/>
        </p:nvPicPr>
        <p:blipFill>
          <a:blip r:embed="rId3"/>
          <a:srcRect/>
          <a:stretch>
            <a:fillRect/>
          </a:stretch>
        </p:blipFill>
        <p:spPr bwMode="auto">
          <a:xfrm>
            <a:off x="7924800" y="38100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ChangeArrowheads="1"/>
          </p:cNvSpPr>
          <p:nvPr/>
        </p:nvSpPr>
        <p:spPr bwMode="auto">
          <a:xfrm>
            <a:off x="2590800" y="457200"/>
            <a:ext cx="3733800" cy="731838"/>
          </a:xfrm>
          <a:prstGeom prst="rect">
            <a:avLst/>
          </a:prstGeom>
          <a:gradFill rotWithShape="0">
            <a:gsLst>
              <a:gs pos="0">
                <a:srgbClr val="F8E23E">
                  <a:gamma/>
                  <a:tint val="22745"/>
                  <a:invGamma/>
                </a:srgbClr>
              </a:gs>
              <a:gs pos="100000">
                <a:srgbClr val="F8E23E"/>
              </a:gs>
            </a:gsLst>
            <a:lin ang="5400000" scaled="1"/>
          </a:gradFill>
          <a:ln w="9525" algn="ctr">
            <a:noFill/>
            <a:miter lim="800000"/>
            <a:headEnd/>
            <a:tailEnd/>
          </a:ln>
          <a:effectLst>
            <a:outerShdw dist="107763" dir="2700000" algn="ctr" rotWithShape="0">
              <a:schemeClr val="bg2"/>
            </a:outerShdw>
          </a:effectLst>
        </p:spPr>
        <p:txBody>
          <a:bodyPr tIns="118800" bIns="118800" anchor="ctr" anchorCtr="1">
            <a:spAutoFit/>
          </a:bodyPr>
          <a:lstStyle/>
          <a:p>
            <a:pPr>
              <a:lnSpc>
                <a:spcPct val="90000"/>
              </a:lnSpc>
              <a:spcBef>
                <a:spcPct val="50000"/>
              </a:spcBef>
            </a:pPr>
            <a:r>
              <a:rPr lang="zh-CN" altLang="en-US" sz="3600" baseline="0">
                <a:solidFill>
                  <a:srgbClr val="00FF00"/>
                </a:solidFill>
                <a:effectLst>
                  <a:outerShdw blurRad="38100" dist="38100" dir="2700000" algn="tl">
                    <a:srgbClr val="000000"/>
                  </a:outerShdw>
                </a:effectLst>
                <a:latin typeface="楷体_GB2312" pitchFamily="49" charset="-122"/>
                <a:ea typeface="楷体_GB2312" pitchFamily="49" charset="-122"/>
              </a:rPr>
              <a:t>5.3 电热法施工</a:t>
            </a:r>
          </a:p>
        </p:txBody>
      </p:sp>
      <p:sp>
        <p:nvSpPr>
          <p:cNvPr id="196611" name="Line 3"/>
          <p:cNvSpPr>
            <a:spLocks noChangeShapeType="1"/>
          </p:cNvSpPr>
          <p:nvPr/>
        </p:nvSpPr>
        <p:spPr bwMode="auto">
          <a:xfrm>
            <a:off x="0" y="1371600"/>
            <a:ext cx="9144000" cy="0"/>
          </a:xfrm>
          <a:prstGeom prst="line">
            <a:avLst/>
          </a:prstGeom>
          <a:noFill/>
          <a:ln w="9525">
            <a:solidFill>
              <a:schemeClr val="tx2"/>
            </a:solidFill>
            <a:round/>
            <a:headEnd/>
            <a:tailEnd/>
          </a:ln>
          <a:effectLst/>
        </p:spPr>
        <p:txBody>
          <a:bodyPr wrap="none"/>
          <a:lstStyle/>
          <a:p>
            <a:endParaRPr lang="zh-CN" altLang="en-US"/>
          </a:p>
        </p:txBody>
      </p:sp>
      <p:sp>
        <p:nvSpPr>
          <p:cNvPr id="196612" name="Rectangle 4"/>
          <p:cNvSpPr>
            <a:spLocks noChangeArrowheads="1"/>
          </p:cNvSpPr>
          <p:nvPr/>
        </p:nvSpPr>
        <p:spPr bwMode="auto">
          <a:xfrm>
            <a:off x="1143000" y="1905000"/>
            <a:ext cx="7086600" cy="3581400"/>
          </a:xfrm>
          <a:prstGeom prst="rect">
            <a:avLst/>
          </a:prstGeom>
          <a:noFill/>
          <a:ln w="9525">
            <a:noFill/>
            <a:miter lim="800000"/>
            <a:headEnd/>
            <a:tailEnd/>
          </a:ln>
          <a:effectLst/>
        </p:spPr>
        <p:txBody>
          <a:bodyPr/>
          <a:lstStyle/>
          <a:p>
            <a:pPr marL="342900" indent="-342900" algn="just">
              <a:lnSpc>
                <a:spcPct val="160000"/>
              </a:lnSpc>
              <a:spcBef>
                <a:spcPct val="20000"/>
              </a:spcBef>
              <a:buClr>
                <a:srgbClr val="FFFF66"/>
              </a:buClr>
              <a:buSzPct val="120000"/>
              <a:buFont typeface="Wingdings" pitchFamily="2" charset="2"/>
              <a:buChar char="§"/>
            </a:pPr>
            <a:r>
              <a:rPr lang="zh-CN" altLang="en-US" b="0" baseline="0">
                <a:latin typeface="宋体" pitchFamily="2" charset="-122"/>
                <a:ea typeface="宋体" pitchFamily="2" charset="-122"/>
              </a:rPr>
              <a:t>电热法</a:t>
            </a:r>
            <a:r>
              <a:rPr lang="zh-CN" altLang="en-US" b="0" baseline="0">
                <a:solidFill>
                  <a:schemeClr val="tx1"/>
                </a:solidFill>
                <a:latin typeface="宋体" pitchFamily="2" charset="-122"/>
                <a:ea typeface="宋体" pitchFamily="2" charset="-122"/>
              </a:rPr>
              <a:t>是利用钢筋热胀冷缩原理来张拉预应力筋的一种施工方法。</a:t>
            </a:r>
          </a:p>
          <a:p>
            <a:pPr marL="342900" indent="-342900" algn="just">
              <a:lnSpc>
                <a:spcPct val="16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电热法适用于冷拉</a:t>
            </a:r>
            <a:r>
              <a:rPr lang="en-US" altLang="zh-CN" b="0" baseline="0">
                <a:solidFill>
                  <a:schemeClr val="tx1"/>
                </a:solidFill>
                <a:latin typeface="宋体" pitchFamily="2" charset="-122"/>
                <a:ea typeface="宋体" pitchFamily="2" charset="-122"/>
                <a:cs typeface="Courier New" pitchFamily="49" charset="0"/>
              </a:rPr>
              <a:t>HRB335、HRB400、RRB400</a:t>
            </a:r>
            <a:r>
              <a:rPr lang="zh-CN" altLang="en-US" b="0" baseline="0">
                <a:solidFill>
                  <a:schemeClr val="tx1"/>
                </a:solidFill>
                <a:latin typeface="宋体" pitchFamily="2" charset="-122"/>
                <a:ea typeface="宋体" pitchFamily="2" charset="-122"/>
                <a:cs typeface="Courier New" pitchFamily="49" charset="0"/>
              </a:rPr>
              <a:t>钢筋或钢丝配筋的先张法、后张法和模外张拉构</a:t>
            </a:r>
            <a:r>
              <a:rPr lang="zh-CN" altLang="en-US" b="0" baseline="0">
                <a:solidFill>
                  <a:schemeClr val="tx1"/>
                </a:solidFill>
                <a:latin typeface="宋体" pitchFamily="2" charset="-122"/>
                <a:ea typeface="宋体" pitchFamily="2" charset="-122"/>
              </a:rPr>
              <a:t>件。 </a:t>
            </a:r>
          </a:p>
          <a:p>
            <a:pPr marL="342900" indent="-342900" algn="just">
              <a:lnSpc>
                <a:spcPct val="160000"/>
              </a:lnSpc>
              <a:spcBef>
                <a:spcPct val="20000"/>
              </a:spcBef>
              <a:buClr>
                <a:srgbClr val="FFFF66"/>
              </a:buClr>
              <a:buSzPct val="120000"/>
              <a:buFont typeface="Wingdings" pitchFamily="2" charset="2"/>
              <a:buChar char="§"/>
            </a:pPr>
            <a:r>
              <a:rPr lang="zh-CN" altLang="en-US" b="0" baseline="0">
                <a:latin typeface="宋体" pitchFamily="2" charset="-122"/>
                <a:ea typeface="宋体" pitchFamily="2" charset="-122"/>
              </a:rPr>
              <a:t>电张法</a:t>
            </a:r>
            <a:r>
              <a:rPr lang="zh-CN" altLang="en-US" b="0" baseline="0">
                <a:solidFill>
                  <a:schemeClr val="tx1"/>
                </a:solidFill>
                <a:latin typeface="宋体" pitchFamily="2" charset="-122"/>
                <a:ea typeface="宋体" pitchFamily="2" charset="-122"/>
              </a:rPr>
              <a:t>的施工工艺流程如</a:t>
            </a:r>
            <a:r>
              <a:rPr lang="zh-CN" altLang="en-US" u="sng" baseline="0">
                <a:solidFill>
                  <a:srgbClr val="00FF00"/>
                </a:solidFill>
                <a:latin typeface="宋体" pitchFamily="2" charset="-122"/>
                <a:ea typeface="宋体" pitchFamily="2" charset="-122"/>
                <a:hlinkClick r:id="rId2" action="ppaction://hlinksldjump"/>
              </a:rPr>
              <a:t>图</a:t>
            </a:r>
            <a:r>
              <a:rPr lang="zh-CN" altLang="en-US" u="sng" baseline="0">
                <a:solidFill>
                  <a:srgbClr val="00FF00"/>
                </a:solidFill>
                <a:ea typeface="宋体" pitchFamily="2" charset="-122"/>
                <a:cs typeface="Times New Roman" pitchFamily="18" charset="0"/>
                <a:hlinkClick r:id="rId2" action="ppaction://hlinksldjump"/>
              </a:rPr>
              <a:t>5</a:t>
            </a:r>
            <a:r>
              <a:rPr lang="zh-CN" altLang="en-US" u="sng" baseline="0">
                <a:solidFill>
                  <a:srgbClr val="00FF00"/>
                </a:solidFill>
                <a:latin typeface="宋体" pitchFamily="2" charset="-122"/>
                <a:ea typeface="宋体" pitchFamily="2" charset="-122"/>
                <a:hlinkClick r:id="rId2" action="ppaction://hlinksldjump"/>
              </a:rPr>
              <a:t>.</a:t>
            </a:r>
            <a:r>
              <a:rPr lang="zh-CN" altLang="en-US" u="sng" baseline="0">
                <a:solidFill>
                  <a:srgbClr val="00FF00"/>
                </a:solidFill>
                <a:ea typeface="宋体" pitchFamily="2" charset="-122"/>
                <a:cs typeface="Times New Roman" pitchFamily="18" charset="0"/>
                <a:hlinkClick r:id="rId2" action="ppaction://hlinksldjump"/>
              </a:rPr>
              <a:t>37</a:t>
            </a:r>
            <a:r>
              <a:rPr lang="zh-CN" altLang="en-US" b="0" baseline="0">
                <a:solidFill>
                  <a:schemeClr val="tx1"/>
                </a:solidFill>
                <a:latin typeface="宋体" pitchFamily="2" charset="-122"/>
                <a:ea typeface="宋体" pitchFamily="2" charset="-122"/>
              </a:rPr>
              <a:t>所示。 </a:t>
            </a:r>
          </a:p>
        </p:txBody>
      </p:sp>
      <p:pic>
        <p:nvPicPr>
          <p:cNvPr id="196613" name="Picture 5" descr="返回">
            <a:hlinkClick r:id="rId3" action="ppaction://hlinksldjump"/>
          </p:cNvPr>
          <p:cNvPicPr>
            <a:picLocks noChangeAspect="1" noChangeArrowheads="1"/>
          </p:cNvPicPr>
          <p:nvPr/>
        </p:nvPicPr>
        <p:blipFill>
          <a:blip r:embed="rId4"/>
          <a:srcRect/>
          <a:stretch>
            <a:fillRect/>
          </a:stretch>
        </p:blipFill>
        <p:spPr bwMode="auto">
          <a:xfrm>
            <a:off x="533400" y="53340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6306" name="Picture 2" descr="图5"/>
          <p:cNvPicPr>
            <a:picLocks noChangeAspect="1" noChangeArrowheads="1"/>
          </p:cNvPicPr>
          <p:nvPr/>
        </p:nvPicPr>
        <p:blipFill>
          <a:blip r:embed="rId2" cstate="email"/>
          <a:srcRect/>
          <a:stretch>
            <a:fillRect/>
          </a:stretch>
        </p:blipFill>
        <p:spPr bwMode="auto">
          <a:xfrm>
            <a:off x="457200" y="990600"/>
            <a:ext cx="8382000" cy="5029200"/>
          </a:xfrm>
          <a:prstGeom prst="rect">
            <a:avLst/>
          </a:prstGeom>
          <a:noFill/>
        </p:spPr>
      </p:pic>
      <p:pic>
        <p:nvPicPr>
          <p:cNvPr id="226307"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Text Box 2">
            <a:hlinkClick r:id="" action="ppaction://hlinkshowjump?jump=nextslide"/>
          </p:cNvPr>
          <p:cNvSpPr txBox="1">
            <a:spLocks noChangeArrowheads="1"/>
          </p:cNvSpPr>
          <p:nvPr/>
        </p:nvSpPr>
        <p:spPr bwMode="auto">
          <a:xfrm>
            <a:off x="533400" y="457200"/>
            <a:ext cx="57912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.3.1  </a:t>
            </a:r>
            <a:r>
              <a:rPr lang="zh-CN" altLang="en-US" sz="3200" baseline="0">
                <a:latin typeface="楷体_GB2312" pitchFamily="49" charset="-122"/>
                <a:ea typeface="楷体_GB2312" pitchFamily="49" charset="-122"/>
              </a:rPr>
              <a:t>钢筋伸长值的计算 </a:t>
            </a:r>
          </a:p>
        </p:txBody>
      </p:sp>
      <p:sp>
        <p:nvSpPr>
          <p:cNvPr id="227331" name="Line 3"/>
          <p:cNvSpPr>
            <a:spLocks noChangeShapeType="1"/>
          </p:cNvSpPr>
          <p:nvPr/>
        </p:nvSpPr>
        <p:spPr bwMode="auto">
          <a:xfrm>
            <a:off x="0" y="1295400"/>
            <a:ext cx="9144000" cy="0"/>
          </a:xfrm>
          <a:prstGeom prst="line">
            <a:avLst/>
          </a:prstGeom>
          <a:noFill/>
          <a:ln w="9525">
            <a:solidFill>
              <a:schemeClr val="tx2"/>
            </a:solidFill>
            <a:round/>
            <a:headEnd/>
            <a:tailEnd/>
          </a:ln>
          <a:effectLst/>
        </p:spPr>
        <p:txBody>
          <a:bodyPr wrap="none"/>
          <a:lstStyle/>
          <a:p>
            <a:endParaRPr lang="zh-CN" altLang="en-US"/>
          </a:p>
        </p:txBody>
      </p:sp>
      <p:sp>
        <p:nvSpPr>
          <p:cNvPr id="227332" name="Rectangle 4"/>
          <p:cNvSpPr>
            <a:spLocks noChangeArrowheads="1"/>
          </p:cNvSpPr>
          <p:nvPr/>
        </p:nvSpPr>
        <p:spPr bwMode="auto">
          <a:xfrm>
            <a:off x="685800" y="1295400"/>
            <a:ext cx="7620000" cy="1600200"/>
          </a:xfrm>
          <a:prstGeom prst="rect">
            <a:avLst/>
          </a:prstGeom>
          <a:noFill/>
          <a:ln w="9525">
            <a:noFill/>
            <a:miter lim="800000"/>
            <a:headEnd/>
            <a:tailEnd/>
          </a:ln>
          <a:effectLst/>
        </p:spPr>
        <p:txBody>
          <a:bodyPr/>
          <a:lstStyle/>
          <a:p>
            <a:pPr algn="just">
              <a:lnSpc>
                <a:spcPct val="17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电热张拉时的预应力是以钢筋的伸长值来控制的，伸长值的计算公式为： </a:t>
            </a:r>
          </a:p>
        </p:txBody>
      </p:sp>
      <p:sp>
        <p:nvSpPr>
          <p:cNvPr id="227334" name="Rectangle 6"/>
          <p:cNvSpPr>
            <a:spLocks noChangeArrowheads="1"/>
          </p:cNvSpPr>
          <p:nvPr/>
        </p:nvSpPr>
        <p:spPr bwMode="auto">
          <a:xfrm>
            <a:off x="990600" y="3810000"/>
            <a:ext cx="7620000" cy="2378075"/>
          </a:xfrm>
          <a:prstGeom prst="rect">
            <a:avLst/>
          </a:prstGeom>
          <a:noFill/>
          <a:ln w="9525">
            <a:noFill/>
            <a:miter lim="800000"/>
            <a:headEnd/>
            <a:tailEnd/>
          </a:ln>
          <a:effectLst/>
        </p:spPr>
        <p:txBody>
          <a:bodyPr>
            <a:spAutoFit/>
          </a:bodyPr>
          <a:lstStyle/>
          <a:p>
            <a:pPr algn="just">
              <a:lnSpc>
                <a:spcPct val="125000"/>
              </a:lnSpc>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cs typeface="Courier New" pitchFamily="49" charset="0"/>
              </a:rPr>
              <a:t>式中 </a:t>
            </a:r>
            <a:r>
              <a:rPr lang="en-US" altLang="zh-CN" sz="2000" b="0" baseline="0">
                <a:solidFill>
                  <a:schemeClr val="tx1"/>
                </a:solidFill>
                <a:latin typeface="宋体" pitchFamily="2" charset="-122"/>
                <a:ea typeface="宋体" pitchFamily="2" charset="-122"/>
                <a:cs typeface="Courier New" pitchFamily="49" charset="0"/>
              </a:rPr>
              <a:t>ΔL</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钢筋电热所需的伸长值，</a:t>
            </a:r>
            <a:r>
              <a:rPr lang="en-US" altLang="zh-CN" sz="2000" b="0" baseline="0">
                <a:solidFill>
                  <a:schemeClr val="tx1"/>
                </a:solidFill>
                <a:latin typeface="宋体" pitchFamily="2" charset="-122"/>
                <a:ea typeface="宋体" pitchFamily="2" charset="-122"/>
                <a:cs typeface="Courier New" pitchFamily="49" charset="0"/>
              </a:rPr>
              <a:t>mm；</a:t>
            </a:r>
          </a:p>
          <a:p>
            <a:pPr algn="just">
              <a:lnSpc>
                <a:spcPct val="125000"/>
              </a:lnSpc>
              <a:buClr>
                <a:srgbClr val="FFFF66"/>
              </a:buClr>
              <a:buSzPct val="120000"/>
              <a:buFont typeface="Wingdings" pitchFamily="2" charset="2"/>
              <a:buNone/>
            </a:pPr>
            <a:r>
              <a:rPr lang="en-US" altLang="zh-CN" sz="2000" b="0" baseline="0">
                <a:solidFill>
                  <a:schemeClr val="tx1"/>
                </a:solidFill>
                <a:latin typeface="宋体" pitchFamily="2" charset="-122"/>
                <a:ea typeface="宋体" pitchFamily="2" charset="-122"/>
                <a:cs typeface="Courier New" pitchFamily="49" charset="0"/>
              </a:rPr>
              <a:t>   σ</a:t>
            </a:r>
            <a:r>
              <a:rPr lang="en-US" altLang="zh-CN" sz="2000" b="0" baseline="-30000">
                <a:solidFill>
                  <a:schemeClr val="tx1"/>
                </a:solidFill>
                <a:latin typeface="宋体" pitchFamily="2" charset="-122"/>
                <a:ea typeface="宋体" pitchFamily="2" charset="-122"/>
                <a:cs typeface="Courier New" pitchFamily="49" charset="0"/>
              </a:rPr>
              <a:t>con</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设计预应力筋的张拉控制应力，</a:t>
            </a:r>
            <a:r>
              <a:rPr lang="en-US" altLang="zh-CN" sz="2000" b="0" baseline="0">
                <a:solidFill>
                  <a:schemeClr val="tx1"/>
                </a:solidFill>
                <a:latin typeface="宋体" pitchFamily="2" charset="-122"/>
                <a:ea typeface="宋体" pitchFamily="2" charset="-122"/>
                <a:cs typeface="Courier New" pitchFamily="49" charset="0"/>
              </a:rPr>
              <a:t>kN/mm</a:t>
            </a:r>
            <a:r>
              <a:rPr lang="en-US" altLang="zh-CN" sz="2000" b="0" baseline="30000">
                <a:solidFill>
                  <a:schemeClr val="tx1"/>
                </a:solidFill>
                <a:latin typeface="宋体" pitchFamily="2" charset="-122"/>
                <a:ea typeface="宋体" pitchFamily="2" charset="-122"/>
                <a:cs typeface="Courier New" pitchFamily="49" charset="0"/>
              </a:rPr>
              <a:t>2</a:t>
            </a:r>
            <a:r>
              <a:rPr lang="en-US" altLang="zh-CN" sz="2000" b="0" baseline="0">
                <a:solidFill>
                  <a:schemeClr val="tx1"/>
                </a:solidFill>
                <a:latin typeface="宋体" pitchFamily="2" charset="-122"/>
                <a:ea typeface="宋体" pitchFamily="2" charset="-122"/>
                <a:cs typeface="Courier New" pitchFamily="49" charset="0"/>
              </a:rPr>
              <a:t>；</a:t>
            </a:r>
          </a:p>
          <a:p>
            <a:pPr algn="just">
              <a:lnSpc>
                <a:spcPct val="125000"/>
              </a:lnSpc>
              <a:buClr>
                <a:srgbClr val="FFFF66"/>
              </a:buClr>
              <a:buSzPct val="120000"/>
              <a:buFont typeface="Wingdings" pitchFamily="2" charset="2"/>
              <a:buNone/>
            </a:pPr>
            <a:r>
              <a:rPr lang="en-US" altLang="zh-CN" sz="2000" b="0" baseline="0">
                <a:solidFill>
                  <a:schemeClr val="tx1"/>
                </a:solidFill>
                <a:latin typeface="宋体" pitchFamily="2" charset="-122"/>
                <a:ea typeface="宋体" pitchFamily="2" charset="-122"/>
                <a:cs typeface="Courier New" pitchFamily="49" charset="0"/>
              </a:rPr>
              <a:t>    E</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电热后预应力筋的弹性模量，</a:t>
            </a:r>
            <a:r>
              <a:rPr lang="en-US" altLang="zh-CN" sz="2000" b="0" baseline="0">
                <a:solidFill>
                  <a:schemeClr val="tx1"/>
                </a:solidFill>
                <a:latin typeface="宋体" pitchFamily="2" charset="-122"/>
                <a:ea typeface="宋体" pitchFamily="2" charset="-122"/>
                <a:cs typeface="Courier New" pitchFamily="49" charset="0"/>
              </a:rPr>
              <a:t>MPa；</a:t>
            </a:r>
            <a:r>
              <a:rPr lang="zh-CN" altLang="en-US" sz="2000" b="0" baseline="0">
                <a:solidFill>
                  <a:schemeClr val="tx1"/>
                </a:solidFill>
                <a:latin typeface="宋体" pitchFamily="2" charset="-122"/>
                <a:ea typeface="宋体" pitchFamily="2" charset="-122"/>
                <a:cs typeface="Courier New" pitchFamily="49" charset="0"/>
              </a:rPr>
              <a:t></a:t>
            </a:r>
          </a:p>
          <a:p>
            <a:pPr algn="just">
              <a:lnSpc>
                <a:spcPct val="125000"/>
              </a:lnSpc>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cs typeface="Courier New" pitchFamily="49" charset="0"/>
              </a:rPr>
              <a:t>    </a:t>
            </a:r>
            <a:r>
              <a:rPr lang="en-US" altLang="zh-CN" sz="2000" b="0" baseline="0">
                <a:solidFill>
                  <a:schemeClr val="tx1"/>
                </a:solidFill>
                <a:latin typeface="宋体" pitchFamily="2" charset="-122"/>
                <a:ea typeface="宋体" pitchFamily="2" charset="-122"/>
                <a:cs typeface="Courier New" pitchFamily="49" charset="0"/>
              </a:rPr>
              <a:t>L</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电热前钢筋总长度，</a:t>
            </a:r>
            <a:r>
              <a:rPr lang="en-US" altLang="zh-CN" sz="2000" b="0" baseline="0">
                <a:solidFill>
                  <a:schemeClr val="tx1"/>
                </a:solidFill>
                <a:latin typeface="宋体" pitchFamily="2" charset="-122"/>
                <a:ea typeface="宋体" pitchFamily="2" charset="-122"/>
                <a:cs typeface="Courier New" pitchFamily="49" charset="0"/>
              </a:rPr>
              <a:t>mm；</a:t>
            </a:r>
          </a:p>
          <a:p>
            <a:pPr>
              <a:lnSpc>
                <a:spcPct val="125000"/>
              </a:lnSpc>
              <a:buClr>
                <a:srgbClr val="FFFF66"/>
              </a:buClr>
              <a:buSzPct val="120000"/>
              <a:buFont typeface="Wingdings" pitchFamily="2" charset="2"/>
              <a:buNone/>
            </a:pPr>
            <a:r>
              <a:rPr lang="en-US" altLang="zh-CN" sz="2000" b="0" baseline="0">
                <a:solidFill>
                  <a:schemeClr val="tx1"/>
                </a:solidFill>
                <a:ea typeface="宋体" pitchFamily="2" charset="-122"/>
              </a:rPr>
              <a:t>           </a:t>
            </a:r>
            <a:r>
              <a:rPr lang="en-US" altLang="zh-CN" sz="2000" b="0" baseline="0">
                <a:solidFill>
                  <a:schemeClr val="tx1"/>
                </a:solidFill>
                <a:ea typeface="宋体" pitchFamily="2" charset="-122"/>
                <a:cs typeface="Times New Roman" pitchFamily="18" charset="0"/>
              </a:rPr>
              <a:t>30</a:t>
            </a:r>
            <a:r>
              <a:rPr lang="en-US" altLang="zh-CN" sz="2000" b="0" baseline="0">
                <a:solidFill>
                  <a:schemeClr val="tx1"/>
                </a:solidFill>
                <a:latin typeface="Times New Roman"/>
                <a:ea typeface="宋体" pitchFamily="2" charset="-122"/>
              </a:rPr>
              <a:t>—</a:t>
            </a:r>
            <a:r>
              <a:rPr lang="zh-CN" altLang="en-US" sz="2000" b="0" baseline="0">
                <a:solidFill>
                  <a:schemeClr val="tx1"/>
                </a:solidFill>
                <a:latin typeface="宋体" pitchFamily="2" charset="-122"/>
                <a:ea typeface="宋体" pitchFamily="2" charset="-122"/>
              </a:rPr>
              <a:t>考虑钢筋不直以及钢筋在高温和应力状态下的塑性变形而产生的附加预应力损失值。 </a:t>
            </a:r>
          </a:p>
        </p:txBody>
      </p:sp>
      <p:graphicFrame>
        <p:nvGraphicFramePr>
          <p:cNvPr id="252928" name="Object 1024"/>
          <p:cNvGraphicFramePr>
            <a:graphicFrameLocks noChangeAspect="1"/>
          </p:cNvGraphicFramePr>
          <p:nvPr/>
        </p:nvGraphicFramePr>
        <p:xfrm>
          <a:off x="2362200" y="2590800"/>
          <a:ext cx="3124200" cy="1181100"/>
        </p:xfrm>
        <a:graphic>
          <a:graphicData uri="http://schemas.openxmlformats.org/presentationml/2006/ole">
            <p:oleObj spid="_x0000_s252928" name="Equation" r:id="rId3" imgW="1041120" imgH="393480" progId="">
              <p:embed/>
            </p:oleObj>
          </a:graphicData>
        </a:graphic>
      </p:graphicFrame>
    </p:spTree>
  </p:cSld>
  <p:clrMapOvr>
    <a:masterClrMapping/>
  </p:clrMapOvr>
  <p:transition>
    <p:random/>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Text Box 2">
            <a:hlinkClick r:id="" action="ppaction://hlinkshowjump?jump=nextslide"/>
          </p:cNvPr>
          <p:cNvSpPr txBox="1">
            <a:spLocks noChangeArrowheads="1"/>
          </p:cNvSpPr>
          <p:nvPr/>
        </p:nvSpPr>
        <p:spPr bwMode="auto">
          <a:xfrm>
            <a:off x="533400" y="457200"/>
            <a:ext cx="57912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.3.2  </a:t>
            </a:r>
            <a:r>
              <a:rPr lang="zh-CN" altLang="en-US" sz="3200" baseline="0">
                <a:latin typeface="楷体_GB2312" pitchFamily="49" charset="-122"/>
                <a:ea typeface="楷体_GB2312" pitchFamily="49" charset="-122"/>
              </a:rPr>
              <a:t>钢筋电热时的温度计算 </a:t>
            </a:r>
          </a:p>
        </p:txBody>
      </p:sp>
      <p:sp>
        <p:nvSpPr>
          <p:cNvPr id="228355" name="Line 3"/>
          <p:cNvSpPr>
            <a:spLocks noChangeShapeType="1"/>
          </p:cNvSpPr>
          <p:nvPr/>
        </p:nvSpPr>
        <p:spPr bwMode="auto">
          <a:xfrm>
            <a:off x="0" y="1295400"/>
            <a:ext cx="9144000" cy="0"/>
          </a:xfrm>
          <a:prstGeom prst="line">
            <a:avLst/>
          </a:prstGeom>
          <a:noFill/>
          <a:ln w="9525">
            <a:solidFill>
              <a:schemeClr val="tx2"/>
            </a:solidFill>
            <a:round/>
            <a:headEnd/>
            <a:tailEnd/>
          </a:ln>
          <a:effectLst/>
        </p:spPr>
        <p:txBody>
          <a:bodyPr wrap="none"/>
          <a:lstStyle/>
          <a:p>
            <a:endParaRPr lang="zh-CN" altLang="en-US"/>
          </a:p>
        </p:txBody>
      </p:sp>
      <p:sp>
        <p:nvSpPr>
          <p:cNvPr id="228356" name="Rectangle 4"/>
          <p:cNvSpPr>
            <a:spLocks noChangeArrowheads="1"/>
          </p:cNvSpPr>
          <p:nvPr/>
        </p:nvSpPr>
        <p:spPr bwMode="auto">
          <a:xfrm>
            <a:off x="685800" y="1295400"/>
            <a:ext cx="7620000" cy="1600200"/>
          </a:xfrm>
          <a:prstGeom prst="rect">
            <a:avLst/>
          </a:prstGeom>
          <a:noFill/>
          <a:ln w="9525">
            <a:noFill/>
            <a:miter lim="800000"/>
            <a:headEnd/>
            <a:tailEnd/>
          </a:ln>
          <a:effectLst/>
        </p:spPr>
        <p:txBody>
          <a:bodyPr/>
          <a:lstStyle/>
          <a:p>
            <a:pPr algn="just">
              <a:lnSpc>
                <a:spcPct val="17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电热时，钢筋伸长值达到设计要求时所需增高的温度</a:t>
            </a:r>
            <a:r>
              <a:rPr lang="en-US" altLang="zh-CN" b="0" baseline="0">
                <a:solidFill>
                  <a:schemeClr val="tx1"/>
                </a:solidFill>
                <a:ea typeface="宋体" pitchFamily="2" charset="-122"/>
                <a:cs typeface="Times New Roman" pitchFamily="18" charset="0"/>
              </a:rPr>
              <a:t>T</a:t>
            </a:r>
            <a:r>
              <a:rPr lang="en-US" altLang="zh-CN" b="0" baseline="0">
                <a:solidFill>
                  <a:schemeClr val="tx1"/>
                </a:solidFill>
                <a:latin typeface="宋体" pitchFamily="2" charset="-122"/>
                <a:ea typeface="宋体" pitchFamily="2" charset="-122"/>
              </a:rPr>
              <a:t>，</a:t>
            </a:r>
            <a:r>
              <a:rPr lang="zh-CN" altLang="en-US" b="0" baseline="0">
                <a:solidFill>
                  <a:schemeClr val="tx1"/>
                </a:solidFill>
                <a:latin typeface="宋体" pitchFamily="2" charset="-122"/>
                <a:ea typeface="宋体" pitchFamily="2" charset="-122"/>
              </a:rPr>
              <a:t>按下式计算： </a:t>
            </a:r>
          </a:p>
        </p:txBody>
      </p:sp>
      <p:sp>
        <p:nvSpPr>
          <p:cNvPr id="228357" name="Rectangle 5"/>
          <p:cNvSpPr>
            <a:spLocks noChangeArrowheads="1"/>
          </p:cNvSpPr>
          <p:nvPr/>
        </p:nvSpPr>
        <p:spPr bwMode="auto">
          <a:xfrm>
            <a:off x="1219200" y="4953000"/>
            <a:ext cx="6172200" cy="1235075"/>
          </a:xfrm>
          <a:prstGeom prst="rect">
            <a:avLst/>
          </a:prstGeom>
          <a:noFill/>
          <a:ln w="9525">
            <a:noFill/>
            <a:miter lim="800000"/>
            <a:headEnd/>
            <a:tailEnd/>
          </a:ln>
          <a:effectLst/>
        </p:spPr>
        <p:txBody>
          <a:bodyPr>
            <a:spAutoFit/>
          </a:bodyPr>
          <a:lstStyle/>
          <a:p>
            <a:pPr algn="just">
              <a:lnSpc>
                <a:spcPct val="125000"/>
              </a:lnSpc>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cs typeface="Courier New" pitchFamily="49" charset="0"/>
              </a:rPr>
              <a:t>式中 </a:t>
            </a:r>
            <a:r>
              <a:rPr lang="en-US" altLang="zh-CN" sz="2000" b="0" baseline="0">
                <a:solidFill>
                  <a:schemeClr val="tx1"/>
                </a:solidFill>
                <a:latin typeface="宋体" pitchFamily="2" charset="-122"/>
                <a:ea typeface="宋体" pitchFamily="2" charset="-122"/>
                <a:cs typeface="Courier New" pitchFamily="49" charset="0"/>
              </a:rPr>
              <a:t>α</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钢筋的线膨胀系数，取1.2×10</a:t>
            </a:r>
            <a:r>
              <a:rPr lang="zh-CN" altLang="en-US" sz="2000" b="0" baseline="30000">
                <a:solidFill>
                  <a:schemeClr val="tx1"/>
                </a:solidFill>
                <a:latin typeface="宋体" pitchFamily="2" charset="-122"/>
                <a:ea typeface="宋体" pitchFamily="2" charset="-122"/>
                <a:cs typeface="Courier New" pitchFamily="49" charset="0"/>
              </a:rPr>
              <a:t>-5</a:t>
            </a:r>
            <a:r>
              <a:rPr lang="zh-CN" altLang="en-US" sz="2000" b="0" baseline="0">
                <a:solidFill>
                  <a:schemeClr val="tx1"/>
                </a:solidFill>
                <a:latin typeface="宋体" pitchFamily="2" charset="-122"/>
                <a:ea typeface="宋体" pitchFamily="2" charset="-122"/>
                <a:cs typeface="Courier New" pitchFamily="49" charset="0"/>
              </a:rPr>
              <a:t>℃</a:t>
            </a:r>
            <a:r>
              <a:rPr lang="zh-CN" altLang="en-US" sz="2000" b="0" baseline="30000">
                <a:solidFill>
                  <a:schemeClr val="tx1"/>
                </a:solidFill>
                <a:latin typeface="宋体" pitchFamily="2" charset="-122"/>
                <a:ea typeface="宋体" pitchFamily="2" charset="-122"/>
                <a:cs typeface="Courier New" pitchFamily="49" charset="0"/>
              </a:rPr>
              <a:t>-1</a:t>
            </a:r>
            <a:r>
              <a:rPr lang="zh-CN" altLang="en-US" sz="2000" b="0" baseline="0">
                <a:solidFill>
                  <a:schemeClr val="tx1"/>
                </a:solidFill>
                <a:latin typeface="宋体" pitchFamily="2" charset="-122"/>
                <a:ea typeface="宋体" pitchFamily="2" charset="-122"/>
                <a:cs typeface="Courier New" pitchFamily="49" charset="0"/>
              </a:rPr>
              <a:t>；</a:t>
            </a:r>
          </a:p>
          <a:p>
            <a:pPr algn="just">
              <a:lnSpc>
                <a:spcPct val="125000"/>
              </a:lnSpc>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cs typeface="Courier New" pitchFamily="49" charset="0"/>
              </a:rPr>
              <a:t>   </a:t>
            </a:r>
            <a:r>
              <a:rPr lang="en-US" altLang="zh-CN" sz="2000" b="0" baseline="0">
                <a:solidFill>
                  <a:schemeClr val="tx1"/>
                </a:solidFill>
                <a:latin typeface="宋体" pitchFamily="2" charset="-122"/>
                <a:ea typeface="宋体" pitchFamily="2" charset="-122"/>
                <a:cs typeface="Courier New" pitchFamily="49" charset="0"/>
              </a:rPr>
              <a:t>T′</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电张后钢筋温度，℃；</a:t>
            </a:r>
          </a:p>
          <a:p>
            <a:pPr algn="just">
              <a:lnSpc>
                <a:spcPct val="125000"/>
              </a:lnSpc>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rPr>
              <a:t></a:t>
            </a:r>
            <a:r>
              <a:rPr lang="zh-CN" altLang="en-US" sz="2000" b="0" baseline="0">
                <a:solidFill>
                  <a:schemeClr val="tx1"/>
                </a:solidFill>
                <a:ea typeface="宋体" pitchFamily="2" charset="-122"/>
                <a:cs typeface="Times New Roman" pitchFamily="18" charset="0"/>
              </a:rPr>
              <a:t>   </a:t>
            </a:r>
            <a:r>
              <a:rPr lang="zh-CN" altLang="en-US" sz="2000" b="0" baseline="0">
                <a:solidFill>
                  <a:schemeClr val="tx1"/>
                </a:solidFill>
                <a:ea typeface="宋体" pitchFamily="2" charset="-122"/>
              </a:rPr>
              <a:t>   </a:t>
            </a:r>
            <a:r>
              <a:rPr lang="en-US" altLang="zh-CN" sz="2000" b="0" baseline="0">
                <a:solidFill>
                  <a:schemeClr val="tx1"/>
                </a:solidFill>
                <a:ea typeface="宋体" pitchFamily="2" charset="-122"/>
                <a:cs typeface="Times New Roman" pitchFamily="18" charset="0"/>
              </a:rPr>
              <a:t>T</a:t>
            </a:r>
            <a:r>
              <a:rPr lang="en-US" altLang="zh-CN" sz="2000" b="0" baseline="-30000">
                <a:solidFill>
                  <a:schemeClr val="tx1"/>
                </a:solidFill>
                <a:ea typeface="宋体" pitchFamily="2" charset="-122"/>
                <a:cs typeface="Times New Roman" pitchFamily="18" charset="0"/>
              </a:rPr>
              <a:t>0</a:t>
            </a:r>
            <a:r>
              <a:rPr lang="en-US" altLang="zh-CN" sz="2000" b="0" baseline="0">
                <a:solidFill>
                  <a:schemeClr val="tx1"/>
                </a:solidFill>
                <a:latin typeface="Times New Roman"/>
                <a:ea typeface="宋体" pitchFamily="2" charset="-122"/>
              </a:rPr>
              <a:t>—</a:t>
            </a:r>
            <a:r>
              <a:rPr lang="zh-CN" altLang="en-US" sz="2000" b="0" baseline="0">
                <a:solidFill>
                  <a:schemeClr val="tx1"/>
                </a:solidFill>
                <a:latin typeface="宋体" pitchFamily="2" charset="-122"/>
                <a:ea typeface="宋体" pitchFamily="2" charset="-122"/>
              </a:rPr>
              <a:t>电张前钢筋温度，℃。</a:t>
            </a:r>
            <a:endParaRPr lang="zh-CN" altLang="en-US" sz="2000" b="0" baseline="0">
              <a:solidFill>
                <a:schemeClr val="tx1"/>
              </a:solidFill>
              <a:latin typeface="宋体" pitchFamily="2" charset="-122"/>
              <a:ea typeface="宋体" pitchFamily="2" charset="-122"/>
              <a:cs typeface="Courier New" pitchFamily="49" charset="0"/>
            </a:endParaRPr>
          </a:p>
        </p:txBody>
      </p:sp>
      <p:sp>
        <p:nvSpPr>
          <p:cNvPr id="228359" name="Rectangle 7"/>
          <p:cNvSpPr>
            <a:spLocks noChangeArrowheads="1"/>
          </p:cNvSpPr>
          <p:nvPr/>
        </p:nvSpPr>
        <p:spPr bwMode="auto">
          <a:xfrm>
            <a:off x="1219200" y="3352800"/>
            <a:ext cx="6553200" cy="838200"/>
          </a:xfrm>
          <a:prstGeom prst="rect">
            <a:avLst/>
          </a:prstGeom>
          <a:noFill/>
          <a:ln w="9525">
            <a:noFill/>
            <a:miter lim="800000"/>
            <a:headEnd/>
            <a:tailEnd/>
          </a:ln>
          <a:effectLst/>
        </p:spPr>
        <p:txBody>
          <a:bodyPr/>
          <a:lstStyle/>
          <a:p>
            <a:pPr algn="just">
              <a:lnSpc>
                <a:spcPct val="17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钢筋电热伸长到</a:t>
            </a:r>
            <a:r>
              <a:rPr lang="en-US" altLang="zh-CN" b="0" baseline="0">
                <a:solidFill>
                  <a:schemeClr val="tx1"/>
                </a:solidFill>
                <a:latin typeface="宋体" pitchFamily="2" charset="-122"/>
                <a:ea typeface="宋体" pitchFamily="2" charset="-122"/>
              </a:rPr>
              <a:t>Δ</a:t>
            </a:r>
            <a:r>
              <a:rPr lang="en-US" altLang="zh-CN" b="0" baseline="0">
                <a:solidFill>
                  <a:schemeClr val="tx1"/>
                </a:solidFill>
                <a:ea typeface="宋体" pitchFamily="2" charset="-122"/>
                <a:cs typeface="Times New Roman" pitchFamily="18" charset="0"/>
              </a:rPr>
              <a:t>L</a:t>
            </a:r>
            <a:r>
              <a:rPr lang="zh-CN" altLang="en-US" b="0" baseline="0">
                <a:solidFill>
                  <a:schemeClr val="tx1"/>
                </a:solidFill>
                <a:latin typeface="宋体" pitchFamily="2" charset="-122"/>
                <a:ea typeface="宋体" pitchFamily="2" charset="-122"/>
              </a:rPr>
              <a:t>时，其温度为： </a:t>
            </a:r>
          </a:p>
        </p:txBody>
      </p:sp>
      <p:graphicFrame>
        <p:nvGraphicFramePr>
          <p:cNvPr id="253952" name="Object 0"/>
          <p:cNvGraphicFramePr>
            <a:graphicFrameLocks noChangeAspect="1"/>
          </p:cNvGraphicFramePr>
          <p:nvPr/>
        </p:nvGraphicFramePr>
        <p:xfrm>
          <a:off x="3352800" y="2362200"/>
          <a:ext cx="1524000" cy="1181100"/>
        </p:xfrm>
        <a:graphic>
          <a:graphicData uri="http://schemas.openxmlformats.org/presentationml/2006/ole">
            <p:oleObj spid="_x0000_s253952" name="Equation" r:id="rId3" imgW="507960" imgH="393480" progId="">
              <p:embed/>
            </p:oleObj>
          </a:graphicData>
        </a:graphic>
      </p:graphicFrame>
      <p:graphicFrame>
        <p:nvGraphicFramePr>
          <p:cNvPr id="253953" name="Object 1"/>
          <p:cNvGraphicFramePr>
            <a:graphicFrameLocks noChangeAspect="1"/>
          </p:cNvGraphicFramePr>
          <p:nvPr/>
        </p:nvGraphicFramePr>
        <p:xfrm>
          <a:off x="2971800" y="4114800"/>
          <a:ext cx="3200400" cy="685800"/>
        </p:xfrm>
        <a:graphic>
          <a:graphicData uri="http://schemas.openxmlformats.org/presentationml/2006/ole">
            <p:oleObj spid="_x0000_s253953" name="Equation" r:id="rId4" imgW="1066680" imgH="228600" progId="">
              <p:embed/>
            </p:oleObj>
          </a:graphicData>
        </a:graphic>
      </p:graphicFrame>
    </p:spTree>
  </p:cSld>
  <p:clrMapOvr>
    <a:masterClrMapping/>
  </p:clrMapOvr>
  <p:transition>
    <p:random/>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Text Box 2">
            <a:hlinkClick r:id="" action="ppaction://hlinkshowjump?jump=nextslide"/>
          </p:cNvPr>
          <p:cNvSpPr txBox="1">
            <a:spLocks noChangeArrowheads="1"/>
          </p:cNvSpPr>
          <p:nvPr/>
        </p:nvSpPr>
        <p:spPr bwMode="auto">
          <a:xfrm>
            <a:off x="533400" y="457200"/>
            <a:ext cx="57912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.3.3  </a:t>
            </a:r>
            <a:r>
              <a:rPr lang="zh-CN" altLang="en-US" sz="3200" baseline="0">
                <a:latin typeface="楷体_GB2312" pitchFamily="49" charset="-122"/>
                <a:ea typeface="楷体_GB2312" pitchFamily="49" charset="-122"/>
              </a:rPr>
              <a:t>电热设备的计算和选择 </a:t>
            </a:r>
          </a:p>
        </p:txBody>
      </p:sp>
      <p:sp>
        <p:nvSpPr>
          <p:cNvPr id="229379" name="Line 3"/>
          <p:cNvSpPr>
            <a:spLocks noChangeShapeType="1"/>
          </p:cNvSpPr>
          <p:nvPr/>
        </p:nvSpPr>
        <p:spPr bwMode="auto">
          <a:xfrm>
            <a:off x="0" y="1143000"/>
            <a:ext cx="9144000" cy="0"/>
          </a:xfrm>
          <a:prstGeom prst="line">
            <a:avLst/>
          </a:prstGeom>
          <a:noFill/>
          <a:ln w="9525">
            <a:solidFill>
              <a:schemeClr val="tx2"/>
            </a:solidFill>
            <a:round/>
            <a:headEnd/>
            <a:tailEnd/>
          </a:ln>
          <a:effectLst/>
        </p:spPr>
        <p:txBody>
          <a:bodyPr wrap="none"/>
          <a:lstStyle/>
          <a:p>
            <a:endParaRPr lang="zh-CN" altLang="en-US"/>
          </a:p>
        </p:txBody>
      </p:sp>
      <p:sp>
        <p:nvSpPr>
          <p:cNvPr id="229380" name="Rectangle 4"/>
          <p:cNvSpPr>
            <a:spLocks noChangeArrowheads="1"/>
          </p:cNvSpPr>
          <p:nvPr/>
        </p:nvSpPr>
        <p:spPr bwMode="auto">
          <a:xfrm>
            <a:off x="685800" y="1066800"/>
            <a:ext cx="7620000" cy="1600200"/>
          </a:xfrm>
          <a:prstGeom prst="rect">
            <a:avLst/>
          </a:prstGeom>
          <a:noFill/>
          <a:ln w="9525">
            <a:noFill/>
            <a:miter lim="800000"/>
            <a:headEnd/>
            <a:tailEnd/>
          </a:ln>
          <a:effectLst/>
        </p:spPr>
        <p:txBody>
          <a:bodyPr/>
          <a:lstStyle/>
          <a:p>
            <a:pPr algn="just">
              <a:lnSpc>
                <a:spcPct val="15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电热设备的选择包括</a:t>
            </a:r>
            <a:r>
              <a:rPr lang="zh-CN" altLang="en-US" b="0" baseline="0">
                <a:latin typeface="宋体" pitchFamily="2" charset="-122"/>
                <a:ea typeface="宋体" pitchFamily="2" charset="-122"/>
              </a:rPr>
              <a:t>电热变压器</a:t>
            </a:r>
            <a:r>
              <a:rPr lang="zh-CN" altLang="en-US" b="0" baseline="0">
                <a:solidFill>
                  <a:schemeClr val="tx1"/>
                </a:solidFill>
                <a:latin typeface="宋体" pitchFamily="2" charset="-122"/>
                <a:ea typeface="宋体" pitchFamily="2" charset="-122"/>
              </a:rPr>
              <a:t>（或电焊机）、</a:t>
            </a:r>
            <a:r>
              <a:rPr lang="zh-CN" altLang="en-US" b="0" baseline="0">
                <a:latin typeface="宋体" pitchFamily="2" charset="-122"/>
                <a:ea typeface="宋体" pitchFamily="2" charset="-122"/>
              </a:rPr>
              <a:t>导线材质及截面</a:t>
            </a:r>
            <a:r>
              <a:rPr lang="zh-CN" altLang="en-US" b="0" baseline="0">
                <a:solidFill>
                  <a:schemeClr val="tx1"/>
                </a:solidFill>
                <a:latin typeface="宋体" pitchFamily="2" charset="-122"/>
                <a:ea typeface="宋体" pitchFamily="2" charset="-122"/>
              </a:rPr>
              <a:t>和</a:t>
            </a:r>
            <a:r>
              <a:rPr lang="zh-CN" altLang="en-US" b="0" baseline="0">
                <a:latin typeface="宋体" pitchFamily="2" charset="-122"/>
                <a:ea typeface="宋体" pitchFamily="2" charset="-122"/>
              </a:rPr>
              <a:t>夹具形式</a:t>
            </a:r>
            <a:r>
              <a:rPr lang="zh-CN" altLang="en-US" b="0" baseline="0">
                <a:solidFill>
                  <a:schemeClr val="tx1"/>
                </a:solidFill>
                <a:latin typeface="宋体" pitchFamily="2" charset="-122"/>
                <a:ea typeface="宋体" pitchFamily="2" charset="-122"/>
              </a:rPr>
              <a:t>等机具的计算和选择。 </a:t>
            </a:r>
          </a:p>
        </p:txBody>
      </p:sp>
      <p:sp>
        <p:nvSpPr>
          <p:cNvPr id="229381" name="Rectangle 5"/>
          <p:cNvSpPr>
            <a:spLocks noChangeArrowheads="1"/>
          </p:cNvSpPr>
          <p:nvPr/>
        </p:nvSpPr>
        <p:spPr bwMode="auto">
          <a:xfrm>
            <a:off x="1371600" y="4953000"/>
            <a:ext cx="7315200" cy="1766888"/>
          </a:xfrm>
          <a:prstGeom prst="rect">
            <a:avLst/>
          </a:prstGeom>
          <a:noFill/>
          <a:ln w="9525">
            <a:noFill/>
            <a:miter lim="800000"/>
            <a:headEnd/>
            <a:tailEnd/>
          </a:ln>
          <a:effectLst/>
        </p:spPr>
        <p:txBody>
          <a:bodyPr>
            <a:spAutoFit/>
          </a:bodyPr>
          <a:lstStyle/>
          <a:p>
            <a:pPr algn="just">
              <a:lnSpc>
                <a:spcPct val="110000"/>
              </a:lnSpc>
              <a:buClr>
                <a:srgbClr val="FFFF66"/>
              </a:buClr>
              <a:buSzPct val="120000"/>
              <a:buFont typeface="Wingdings" pitchFamily="2" charset="2"/>
              <a:buNone/>
            </a:pPr>
            <a:r>
              <a:rPr lang="zh-CN" altLang="en-US" sz="2000" b="0" baseline="0">
                <a:solidFill>
                  <a:schemeClr val="tx1"/>
                </a:solidFill>
                <a:latin typeface="宋体" pitchFamily="2" charset="-122"/>
                <a:ea typeface="宋体" pitchFamily="2" charset="-122"/>
                <a:cs typeface="Courier New" pitchFamily="49" charset="0"/>
              </a:rPr>
              <a:t>式中 </a:t>
            </a:r>
            <a:r>
              <a:rPr lang="en-US" altLang="zh-CN" sz="2000" b="0" baseline="30000">
                <a:solidFill>
                  <a:schemeClr val="tx1"/>
                </a:solidFill>
                <a:latin typeface="宋体" pitchFamily="2" charset="-122"/>
                <a:ea typeface="宋体" pitchFamily="2" charset="-122"/>
                <a:cs typeface="Courier New" pitchFamily="49" charset="0"/>
              </a:rPr>
              <a:t>s</a:t>
            </a:r>
            <a:r>
              <a:rPr lang="en-US" altLang="zh-CN" sz="2000" b="0" baseline="0">
                <a:solidFill>
                  <a:schemeClr val="tx1"/>
                </a:solidFill>
                <a:latin typeface="宋体" pitchFamily="2" charset="-122"/>
                <a:ea typeface="宋体" pitchFamily="2" charset="-122"/>
                <a:cs typeface="Courier New" pitchFamily="49" charset="0"/>
              </a:rPr>
              <a:t>P</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变压器（或电焊机）所需功率，</a:t>
            </a:r>
            <a:r>
              <a:rPr lang="en-US" altLang="zh-CN" sz="2000" b="0" baseline="0">
                <a:solidFill>
                  <a:schemeClr val="tx1"/>
                </a:solidFill>
                <a:latin typeface="宋体" pitchFamily="2" charset="-122"/>
                <a:ea typeface="宋体" pitchFamily="2" charset="-122"/>
                <a:cs typeface="Courier New" pitchFamily="49" charset="0"/>
              </a:rPr>
              <a:t>kVA；</a:t>
            </a:r>
          </a:p>
          <a:p>
            <a:pPr algn="just">
              <a:lnSpc>
                <a:spcPct val="110000"/>
              </a:lnSpc>
              <a:buClr>
                <a:srgbClr val="FFFF66"/>
              </a:buClr>
              <a:buSzPct val="120000"/>
              <a:buFont typeface="Wingdings" pitchFamily="2" charset="2"/>
              <a:buNone/>
            </a:pPr>
            <a:r>
              <a:rPr lang="en-US" altLang="zh-CN" sz="2000" b="0" baseline="0">
                <a:solidFill>
                  <a:schemeClr val="tx1"/>
                </a:solidFill>
                <a:latin typeface="宋体" pitchFamily="2" charset="-122"/>
                <a:ea typeface="宋体" pitchFamily="2" charset="-122"/>
                <a:cs typeface="Courier New" pitchFamily="49" charset="0"/>
              </a:rPr>
              <a:t>   G</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同时张拉的钢筋质量，</a:t>
            </a:r>
            <a:r>
              <a:rPr lang="en-US" altLang="zh-CN" sz="2000" b="0" baseline="0">
                <a:solidFill>
                  <a:schemeClr val="tx1"/>
                </a:solidFill>
                <a:latin typeface="宋体" pitchFamily="2" charset="-122"/>
                <a:ea typeface="宋体" pitchFamily="2" charset="-122"/>
                <a:cs typeface="Courier New" pitchFamily="49" charset="0"/>
              </a:rPr>
              <a:t>kg；</a:t>
            </a:r>
          </a:p>
          <a:p>
            <a:pPr algn="just">
              <a:lnSpc>
                <a:spcPct val="110000"/>
              </a:lnSpc>
              <a:buClr>
                <a:srgbClr val="FFFF66"/>
              </a:buClr>
              <a:buSzPct val="120000"/>
              <a:buFont typeface="Wingdings" pitchFamily="2" charset="2"/>
              <a:buNone/>
            </a:pPr>
            <a:r>
              <a:rPr lang="en-US" altLang="zh-CN" sz="2000" b="0" baseline="0">
                <a:solidFill>
                  <a:schemeClr val="tx1"/>
                </a:solidFill>
                <a:latin typeface="宋体" pitchFamily="2" charset="-122"/>
                <a:ea typeface="宋体" pitchFamily="2" charset="-122"/>
                <a:cs typeface="Courier New" pitchFamily="49" charset="0"/>
              </a:rPr>
              <a:t>   c</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钢筋的热容量，取0.48</a:t>
            </a:r>
            <a:r>
              <a:rPr lang="en-US" altLang="zh-CN" sz="2000" b="0" baseline="0">
                <a:solidFill>
                  <a:schemeClr val="tx1"/>
                </a:solidFill>
                <a:latin typeface="宋体" pitchFamily="2" charset="-122"/>
                <a:ea typeface="宋体" pitchFamily="2" charset="-122"/>
                <a:cs typeface="Courier New" pitchFamily="49" charset="0"/>
              </a:rPr>
              <a:t>kJ/（kg</a:t>
            </a:r>
            <a:r>
              <a:rPr lang="en-US" altLang="zh-CN" sz="2000" b="0" baseline="0">
                <a:solidFill>
                  <a:schemeClr val="tx1"/>
                </a:solidFill>
                <a:latin typeface="Courier New"/>
                <a:ea typeface="宋体" pitchFamily="2" charset="-122"/>
                <a:cs typeface="Courier New" pitchFamily="49" charset="0"/>
              </a:rPr>
              <a:t>·</a:t>
            </a:r>
            <a:r>
              <a:rPr lang="en-US" altLang="zh-CN" sz="2000" b="0" baseline="0">
                <a:solidFill>
                  <a:schemeClr val="tx1"/>
                </a:solidFill>
                <a:latin typeface="宋体" pitchFamily="2" charset="-122"/>
                <a:ea typeface="宋体" pitchFamily="2" charset="-122"/>
                <a:cs typeface="Courier New" pitchFamily="49" charset="0"/>
              </a:rPr>
              <a:t>K）；</a:t>
            </a:r>
          </a:p>
          <a:p>
            <a:pPr algn="just">
              <a:lnSpc>
                <a:spcPct val="110000"/>
              </a:lnSpc>
              <a:buClr>
                <a:srgbClr val="FFFF66"/>
              </a:buClr>
              <a:buSzPct val="120000"/>
              <a:buFont typeface="Wingdings" pitchFamily="2" charset="2"/>
              <a:buNone/>
            </a:pPr>
            <a:r>
              <a:rPr lang="en-US" altLang="zh-CN" sz="2000" b="0" baseline="0">
                <a:solidFill>
                  <a:schemeClr val="tx1"/>
                </a:solidFill>
                <a:latin typeface="宋体" pitchFamily="2" charset="-122"/>
                <a:ea typeface="宋体" pitchFamily="2" charset="-122"/>
                <a:cs typeface="Courier New" pitchFamily="49" charset="0"/>
              </a:rPr>
              <a:t>   t</a:t>
            </a:r>
            <a:r>
              <a:rPr lang="en-US" altLang="zh-CN" sz="2000" b="0" baseline="0">
                <a:solidFill>
                  <a:schemeClr val="tx1"/>
                </a:solidFill>
                <a:latin typeface="Courier New"/>
                <a:ea typeface="宋体" pitchFamily="2" charset="-122"/>
                <a:cs typeface="Courier New" pitchFamily="49" charset="0"/>
              </a:rPr>
              <a:t>—</a:t>
            </a:r>
            <a:r>
              <a:rPr lang="zh-CN" altLang="en-US" sz="2000" b="0" baseline="0">
                <a:solidFill>
                  <a:schemeClr val="tx1"/>
                </a:solidFill>
                <a:latin typeface="宋体" pitchFamily="2" charset="-122"/>
                <a:ea typeface="宋体" pitchFamily="2" charset="-122"/>
                <a:cs typeface="Courier New" pitchFamily="49" charset="0"/>
              </a:rPr>
              <a:t>钢筋通电加热时间，</a:t>
            </a:r>
            <a:r>
              <a:rPr lang="en-US" altLang="zh-CN" sz="2000" b="0" baseline="0">
                <a:solidFill>
                  <a:schemeClr val="tx1"/>
                </a:solidFill>
                <a:latin typeface="宋体" pitchFamily="2" charset="-122"/>
                <a:ea typeface="宋体" pitchFamily="2" charset="-122"/>
                <a:cs typeface="Courier New" pitchFamily="49" charset="0"/>
              </a:rPr>
              <a:t>h；</a:t>
            </a:r>
          </a:p>
          <a:p>
            <a:pPr algn="just">
              <a:lnSpc>
                <a:spcPct val="110000"/>
              </a:lnSpc>
              <a:buClr>
                <a:srgbClr val="FFFF66"/>
              </a:buClr>
              <a:buSzPct val="120000"/>
              <a:buFont typeface="Wingdings" pitchFamily="2" charset="2"/>
              <a:buNone/>
            </a:pPr>
            <a:r>
              <a:rPr lang="en-US" altLang="zh-CN" sz="2000" b="0" baseline="0">
                <a:solidFill>
                  <a:schemeClr val="tx1"/>
                </a:solidFill>
                <a:latin typeface="宋体" pitchFamily="2" charset="-122"/>
                <a:ea typeface="宋体" pitchFamily="2" charset="-122"/>
              </a:rPr>
              <a:t></a:t>
            </a:r>
            <a:r>
              <a:rPr lang="en-US" altLang="zh-CN" sz="2000" b="0" baseline="0">
                <a:solidFill>
                  <a:schemeClr val="tx1"/>
                </a:solidFill>
                <a:ea typeface="宋体" pitchFamily="2" charset="-122"/>
                <a:cs typeface="Times New Roman" pitchFamily="18" charset="0"/>
              </a:rPr>
              <a:t>  </a:t>
            </a:r>
            <a:r>
              <a:rPr lang="en-US" altLang="zh-CN" sz="2000" b="0" baseline="0">
                <a:solidFill>
                  <a:schemeClr val="tx1"/>
                </a:solidFill>
                <a:ea typeface="宋体" pitchFamily="2" charset="-122"/>
              </a:rPr>
              <a:t>    </a:t>
            </a:r>
            <a:r>
              <a:rPr lang="en-US" altLang="zh-CN" sz="2000" b="0" baseline="0">
                <a:solidFill>
                  <a:schemeClr val="tx1"/>
                </a:solidFill>
                <a:ea typeface="宋体" pitchFamily="2" charset="-122"/>
                <a:cs typeface="Times New Roman" pitchFamily="18" charset="0"/>
              </a:rPr>
              <a:t> T</a:t>
            </a:r>
            <a:r>
              <a:rPr lang="en-US" altLang="zh-CN" sz="2000" b="0" baseline="0">
                <a:solidFill>
                  <a:schemeClr val="tx1"/>
                </a:solidFill>
                <a:latin typeface="Times New Roman"/>
                <a:ea typeface="宋体" pitchFamily="2" charset="-122"/>
              </a:rPr>
              <a:t>—</a:t>
            </a:r>
            <a:r>
              <a:rPr lang="zh-CN" altLang="en-US" sz="2000" b="0" baseline="0">
                <a:solidFill>
                  <a:schemeClr val="tx1"/>
                </a:solidFill>
                <a:latin typeface="宋体" pitchFamily="2" charset="-122"/>
                <a:ea typeface="宋体" pitchFamily="2" charset="-122"/>
              </a:rPr>
              <a:t>电热时钢筋伸长值达到设计要求时所需增高的温度。</a:t>
            </a:r>
            <a:r>
              <a:rPr lang="zh-CN" altLang="en-US" sz="2000" b="0" baseline="0">
                <a:solidFill>
                  <a:schemeClr val="tx1"/>
                </a:solidFill>
                <a:latin typeface="宋体" pitchFamily="2" charset="-122"/>
                <a:ea typeface="宋体" pitchFamily="2" charset="-122"/>
                <a:cs typeface="Courier New" pitchFamily="49" charset="0"/>
              </a:rPr>
              <a:t> </a:t>
            </a:r>
          </a:p>
        </p:txBody>
      </p:sp>
      <p:sp>
        <p:nvSpPr>
          <p:cNvPr id="229382" name="Rectangle 6"/>
          <p:cNvSpPr>
            <a:spLocks noChangeArrowheads="1"/>
          </p:cNvSpPr>
          <p:nvPr/>
        </p:nvSpPr>
        <p:spPr bwMode="auto">
          <a:xfrm>
            <a:off x="762000" y="2743200"/>
            <a:ext cx="7696200" cy="1295400"/>
          </a:xfrm>
          <a:prstGeom prst="rect">
            <a:avLst/>
          </a:prstGeom>
          <a:noFill/>
          <a:ln w="9525">
            <a:noFill/>
            <a:miter lim="800000"/>
            <a:headEnd/>
            <a:tailEnd/>
          </a:ln>
          <a:effectLst/>
        </p:spPr>
        <p:txBody>
          <a:bodyPr/>
          <a:lstStyle/>
          <a:p>
            <a:pPr algn="just">
              <a:lnSpc>
                <a:spcPct val="15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变压器的功率主要根据预应力钢筋的规格、长度和伸长值，按下列近似公式计算： </a:t>
            </a:r>
          </a:p>
        </p:txBody>
      </p:sp>
      <p:sp>
        <p:nvSpPr>
          <p:cNvPr id="229385" name="Text Box 9">
            <a:hlinkClick r:id="" action="ppaction://hlinkshowjump?jump=nextslide"/>
          </p:cNvPr>
          <p:cNvSpPr txBox="1">
            <a:spLocks noChangeArrowheads="1"/>
          </p:cNvSpPr>
          <p:nvPr/>
        </p:nvSpPr>
        <p:spPr bwMode="auto">
          <a:xfrm>
            <a:off x="609600" y="2286000"/>
            <a:ext cx="41148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5.3.3.1　</a:t>
            </a:r>
            <a:r>
              <a:rPr lang="zh-CN" altLang="en-US" sz="2800" b="0" baseline="0">
                <a:latin typeface="楷体_GB2312" pitchFamily="49" charset="-122"/>
                <a:ea typeface="楷体_GB2312" pitchFamily="49" charset="-122"/>
              </a:rPr>
              <a:t>变压器的选择</a:t>
            </a:r>
          </a:p>
        </p:txBody>
      </p:sp>
      <p:graphicFrame>
        <p:nvGraphicFramePr>
          <p:cNvPr id="254976" name="Object 0"/>
          <p:cNvGraphicFramePr>
            <a:graphicFrameLocks noChangeAspect="1"/>
          </p:cNvGraphicFramePr>
          <p:nvPr/>
        </p:nvGraphicFramePr>
        <p:xfrm>
          <a:off x="3124200" y="3886200"/>
          <a:ext cx="1828800" cy="1089025"/>
        </p:xfrm>
        <a:graphic>
          <a:graphicData uri="http://schemas.openxmlformats.org/presentationml/2006/ole">
            <p:oleObj spid="_x0000_s254976" name="Equation" r:id="rId3" imgW="660240" imgH="393480" progId="">
              <p:embed/>
            </p:oleObj>
          </a:graphicData>
        </a:graphic>
      </p:graphicFrame>
    </p:spTree>
  </p:cSld>
  <p:clrMapOvr>
    <a:masterClrMapping/>
  </p:clrMapOvr>
  <p:transition>
    <p:random/>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914400" y="990600"/>
            <a:ext cx="7239000" cy="1295400"/>
          </a:xfrm>
          <a:prstGeom prst="rect">
            <a:avLst/>
          </a:prstGeom>
          <a:noFill/>
          <a:ln w="9525">
            <a:noFill/>
            <a:miter lim="800000"/>
            <a:headEnd/>
            <a:tailEnd/>
          </a:ln>
          <a:effectLst/>
        </p:spPr>
        <p:txBody>
          <a:bodyPr/>
          <a:lstStyle/>
          <a:p>
            <a:pPr algn="just">
              <a:lnSpc>
                <a:spcPct val="15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钢筋加热至所需温度的电能消耗，可按近似公式计算： </a:t>
            </a:r>
          </a:p>
        </p:txBody>
      </p:sp>
      <p:sp>
        <p:nvSpPr>
          <p:cNvPr id="230403" name="Rectangle 3"/>
          <p:cNvSpPr>
            <a:spLocks noChangeArrowheads="1"/>
          </p:cNvSpPr>
          <p:nvPr/>
        </p:nvSpPr>
        <p:spPr bwMode="auto">
          <a:xfrm>
            <a:off x="1219200" y="4038600"/>
            <a:ext cx="7239000" cy="1295400"/>
          </a:xfrm>
          <a:prstGeom prst="rect">
            <a:avLst/>
          </a:prstGeom>
          <a:noFill/>
          <a:ln w="9525">
            <a:noFill/>
            <a:miter lim="800000"/>
            <a:headEnd/>
            <a:tailEnd/>
          </a:ln>
          <a:effectLst/>
        </p:spPr>
        <p:txBody>
          <a:bodyPr/>
          <a:lstStyle/>
          <a:p>
            <a:pPr algn="just">
              <a:lnSpc>
                <a:spcPct val="15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根据</a:t>
            </a:r>
            <a:r>
              <a:rPr lang="en-US" altLang="zh-CN" b="0" baseline="0">
                <a:solidFill>
                  <a:schemeClr val="tx1"/>
                </a:solidFill>
                <a:ea typeface="宋体" pitchFamily="2" charset="-122"/>
                <a:cs typeface="Times New Roman" pitchFamily="18" charset="0"/>
              </a:rPr>
              <a:t>W</a:t>
            </a:r>
            <a:r>
              <a:rPr lang="zh-CN" altLang="en-US" b="0" baseline="0">
                <a:solidFill>
                  <a:schemeClr val="tx1"/>
                </a:solidFill>
                <a:latin typeface="宋体" pitchFamily="2" charset="-122"/>
                <a:ea typeface="宋体" pitchFamily="2" charset="-122"/>
              </a:rPr>
              <a:t>值即可选择电热设备，最好选用低压变压器或电焊机。 </a:t>
            </a:r>
          </a:p>
        </p:txBody>
      </p:sp>
      <p:graphicFrame>
        <p:nvGraphicFramePr>
          <p:cNvPr id="256000" name="Object 1024"/>
          <p:cNvGraphicFramePr>
            <a:graphicFrameLocks noChangeAspect="1"/>
          </p:cNvGraphicFramePr>
          <p:nvPr/>
        </p:nvGraphicFramePr>
        <p:xfrm>
          <a:off x="3048000" y="2286000"/>
          <a:ext cx="2174875" cy="1347788"/>
        </p:xfrm>
        <a:graphic>
          <a:graphicData uri="http://schemas.openxmlformats.org/presentationml/2006/ole">
            <p:oleObj spid="_x0000_s256000" name="Equation" r:id="rId3" imgW="634680" imgH="393480" progId="">
              <p:embed/>
            </p:oleObj>
          </a:graphicData>
        </a:graphic>
      </p:graphicFrame>
    </p:spTree>
  </p:cSld>
  <p:clrMapOvr>
    <a:masterClrMapping/>
  </p:clrMapOvr>
  <p:transition>
    <p:random/>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ChangeArrowheads="1"/>
          </p:cNvSpPr>
          <p:nvPr/>
        </p:nvSpPr>
        <p:spPr bwMode="auto">
          <a:xfrm>
            <a:off x="914400" y="1447800"/>
            <a:ext cx="7315200" cy="3657600"/>
          </a:xfrm>
          <a:prstGeom prst="rect">
            <a:avLst/>
          </a:prstGeom>
          <a:noFill/>
          <a:ln w="9525">
            <a:noFill/>
            <a:miter lim="800000"/>
            <a:headEnd/>
            <a:tailEnd/>
          </a:ln>
          <a:effectLst/>
        </p:spPr>
        <p:txBody>
          <a:bodyPr/>
          <a:lstStyle/>
          <a:p>
            <a:pPr algn="just">
              <a:lnSpc>
                <a:spcPct val="16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cs typeface="Courier New" pitchFamily="49" charset="0"/>
              </a:rPr>
              <a:t>一次导线（从电源至变压器的线路）用普通绝缘硬铜线或铝线，二次导线（从变压器接到预应力筋的线路）宜用绝缘软铜线，长度愈短愈好，一般不超过30</a:t>
            </a:r>
            <a:r>
              <a:rPr lang="en-US" altLang="zh-CN" b="0" baseline="0">
                <a:solidFill>
                  <a:schemeClr val="tx1"/>
                </a:solidFill>
                <a:latin typeface="宋体" pitchFamily="2" charset="-122"/>
                <a:ea typeface="宋体" pitchFamily="2" charset="-122"/>
                <a:cs typeface="Courier New" pitchFamily="49" charset="0"/>
              </a:rPr>
              <a:t>m。</a:t>
            </a:r>
            <a:r>
              <a:rPr lang="zh-CN" altLang="en-US" b="0" baseline="0">
                <a:solidFill>
                  <a:schemeClr val="tx1"/>
                </a:solidFill>
                <a:latin typeface="宋体" pitchFamily="2" charset="-122"/>
                <a:ea typeface="宋体" pitchFamily="2" charset="-122"/>
                <a:cs typeface="Courier New" pitchFamily="49" charset="0"/>
              </a:rPr>
              <a:t>导线的截面面积由二次</a:t>
            </a:r>
            <a:r>
              <a:rPr lang="zh-CN" altLang="en-US" b="0" baseline="0">
                <a:solidFill>
                  <a:schemeClr val="tx1"/>
                </a:solidFill>
                <a:latin typeface="宋体" pitchFamily="2" charset="-122"/>
                <a:ea typeface="宋体" pitchFamily="2" charset="-122"/>
              </a:rPr>
              <a:t>流的大小确定。铜线的控制电流密度不超过</a:t>
            </a:r>
            <a:r>
              <a:rPr lang="zh-CN" altLang="en-US" b="0" baseline="0">
                <a:solidFill>
                  <a:schemeClr val="tx1"/>
                </a:solidFill>
                <a:ea typeface="宋体" pitchFamily="2" charset="-122"/>
                <a:cs typeface="Times New Roman" pitchFamily="18" charset="0"/>
              </a:rPr>
              <a:t>0.05</a:t>
            </a:r>
            <a:r>
              <a:rPr lang="en-US" altLang="zh-CN" b="0" baseline="0">
                <a:solidFill>
                  <a:schemeClr val="tx1"/>
                </a:solidFill>
                <a:ea typeface="宋体" pitchFamily="2" charset="-122"/>
                <a:cs typeface="Times New Roman" pitchFamily="18" charset="0"/>
              </a:rPr>
              <a:t>A/mm</a:t>
            </a:r>
            <a:r>
              <a:rPr lang="en-US" altLang="zh-CN" b="0" baseline="30000">
                <a:solidFill>
                  <a:schemeClr val="tx1"/>
                </a:solidFill>
                <a:ea typeface="宋体" pitchFamily="2" charset="-122"/>
                <a:cs typeface="Times New Roman" pitchFamily="18" charset="0"/>
              </a:rPr>
              <a:t>2</a:t>
            </a:r>
            <a:r>
              <a:rPr lang="en-US" altLang="zh-CN" b="0" baseline="0">
                <a:solidFill>
                  <a:schemeClr val="tx1"/>
                </a:solidFill>
                <a:latin typeface="宋体" pitchFamily="2" charset="-122"/>
                <a:ea typeface="宋体" pitchFamily="2" charset="-122"/>
              </a:rPr>
              <a:t>，</a:t>
            </a:r>
            <a:r>
              <a:rPr lang="zh-CN" altLang="en-US" b="0" baseline="0">
                <a:solidFill>
                  <a:schemeClr val="tx1"/>
                </a:solidFill>
                <a:latin typeface="宋体" pitchFamily="2" charset="-122"/>
                <a:ea typeface="宋体" pitchFamily="2" charset="-122"/>
              </a:rPr>
              <a:t>铝线不宜超过</a:t>
            </a:r>
            <a:r>
              <a:rPr lang="zh-CN" altLang="en-US" b="0" baseline="0">
                <a:solidFill>
                  <a:schemeClr val="tx1"/>
                </a:solidFill>
                <a:ea typeface="宋体" pitchFamily="2" charset="-122"/>
                <a:cs typeface="Times New Roman" pitchFamily="18" charset="0"/>
              </a:rPr>
              <a:t>0.03</a:t>
            </a:r>
            <a:r>
              <a:rPr lang="en-US" altLang="zh-CN" b="0" baseline="0">
                <a:solidFill>
                  <a:schemeClr val="tx1"/>
                </a:solidFill>
                <a:ea typeface="宋体" pitchFamily="2" charset="-122"/>
                <a:cs typeface="Times New Roman" pitchFamily="18" charset="0"/>
              </a:rPr>
              <a:t>A/mm</a:t>
            </a:r>
            <a:r>
              <a:rPr lang="en-US" altLang="zh-CN" b="0" baseline="30000">
                <a:solidFill>
                  <a:schemeClr val="tx1"/>
                </a:solidFill>
                <a:ea typeface="宋体" pitchFamily="2" charset="-122"/>
                <a:cs typeface="Times New Roman" pitchFamily="18" charset="0"/>
              </a:rPr>
              <a:t>2</a:t>
            </a:r>
            <a:r>
              <a:rPr lang="en-US" altLang="zh-CN" b="0" baseline="0">
                <a:solidFill>
                  <a:schemeClr val="tx1"/>
                </a:solidFill>
                <a:latin typeface="宋体" pitchFamily="2" charset="-122"/>
                <a:ea typeface="宋体" pitchFamily="2" charset="-122"/>
              </a:rPr>
              <a:t>，</a:t>
            </a:r>
            <a:r>
              <a:rPr lang="zh-CN" altLang="en-US" b="0" baseline="0">
                <a:solidFill>
                  <a:schemeClr val="tx1"/>
                </a:solidFill>
                <a:latin typeface="宋体" pitchFamily="2" charset="-122"/>
                <a:ea typeface="宋体" pitchFamily="2" charset="-122"/>
              </a:rPr>
              <a:t>以确保导线温度在</a:t>
            </a:r>
            <a:r>
              <a:rPr lang="zh-CN" altLang="en-US" b="0" baseline="0">
                <a:solidFill>
                  <a:schemeClr val="tx1"/>
                </a:solidFill>
                <a:ea typeface="宋体" pitchFamily="2" charset="-122"/>
                <a:cs typeface="Times New Roman" pitchFamily="18" charset="0"/>
              </a:rPr>
              <a:t>50</a:t>
            </a:r>
            <a:r>
              <a:rPr lang="zh-CN" altLang="en-US" b="0" baseline="0">
                <a:solidFill>
                  <a:schemeClr val="tx1"/>
                </a:solidFill>
                <a:latin typeface="宋体" pitchFamily="2" charset="-122"/>
                <a:ea typeface="宋体" pitchFamily="2" charset="-122"/>
              </a:rPr>
              <a:t>°</a:t>
            </a:r>
            <a:r>
              <a:rPr lang="en-US" altLang="zh-CN" b="0" baseline="0">
                <a:solidFill>
                  <a:schemeClr val="tx1"/>
                </a:solidFill>
                <a:ea typeface="宋体" pitchFamily="2" charset="-122"/>
                <a:cs typeface="Times New Roman" pitchFamily="18" charset="0"/>
              </a:rPr>
              <a:t>C</a:t>
            </a:r>
            <a:r>
              <a:rPr lang="zh-CN" altLang="en-US" b="0" baseline="0">
                <a:solidFill>
                  <a:schemeClr val="tx1"/>
                </a:solidFill>
                <a:latin typeface="宋体" pitchFamily="2" charset="-122"/>
                <a:ea typeface="宋体" pitchFamily="2" charset="-122"/>
              </a:rPr>
              <a:t>以下。 </a:t>
            </a:r>
          </a:p>
        </p:txBody>
      </p:sp>
      <p:sp>
        <p:nvSpPr>
          <p:cNvPr id="231427" name="Text Box 3">
            <a:hlinkClick r:id="" action="ppaction://hlinkshowjump?jump=nextslide"/>
          </p:cNvPr>
          <p:cNvSpPr txBox="1">
            <a:spLocks noChangeArrowheads="1"/>
          </p:cNvSpPr>
          <p:nvPr/>
        </p:nvSpPr>
        <p:spPr bwMode="auto">
          <a:xfrm>
            <a:off x="838200" y="838200"/>
            <a:ext cx="41148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5.3.3.2　</a:t>
            </a:r>
            <a:r>
              <a:rPr lang="zh-CN" altLang="en-US" sz="2800" b="0" baseline="0">
                <a:latin typeface="楷体_GB2312" pitchFamily="49" charset="-122"/>
                <a:ea typeface="楷体_GB2312" pitchFamily="49" charset="-122"/>
              </a:rPr>
              <a:t>导线的选择</a:t>
            </a:r>
          </a:p>
        </p:txBody>
      </p:sp>
    </p:spTree>
  </p:cSld>
  <p:clrMapOvr>
    <a:masterClrMapping/>
  </p:clrMapOvr>
  <p:transition>
    <p:random/>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ChangeArrowheads="1"/>
          </p:cNvSpPr>
          <p:nvPr/>
        </p:nvSpPr>
        <p:spPr bwMode="auto">
          <a:xfrm>
            <a:off x="914400" y="1447800"/>
            <a:ext cx="7315200" cy="1447800"/>
          </a:xfrm>
          <a:prstGeom prst="rect">
            <a:avLst/>
          </a:prstGeom>
          <a:noFill/>
          <a:ln w="9525">
            <a:noFill/>
            <a:miter lim="800000"/>
            <a:headEnd/>
            <a:tailEnd/>
          </a:ln>
          <a:effectLst/>
        </p:spPr>
        <p:txBody>
          <a:bodyPr/>
          <a:lstStyle/>
          <a:p>
            <a:pPr algn="just">
              <a:lnSpc>
                <a:spcPct val="160000"/>
              </a:lnSpc>
              <a:spcBef>
                <a:spcPct val="2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二次导线与预应力筋须用导线夹具连接（</a:t>
            </a:r>
            <a:r>
              <a:rPr lang="zh-CN" altLang="en-US" baseline="0">
                <a:solidFill>
                  <a:srgbClr val="00FF00"/>
                </a:solidFill>
                <a:latin typeface="宋体" pitchFamily="2" charset="-122"/>
                <a:ea typeface="宋体" pitchFamily="2" charset="-122"/>
              </a:rPr>
              <a:t>图</a:t>
            </a:r>
            <a:r>
              <a:rPr lang="zh-CN" altLang="en-US" baseline="0">
                <a:solidFill>
                  <a:srgbClr val="00FF00"/>
                </a:solidFill>
                <a:ea typeface="宋体" pitchFamily="2" charset="-122"/>
                <a:cs typeface="Times New Roman" pitchFamily="18" charset="0"/>
              </a:rPr>
              <a:t>5.38</a:t>
            </a:r>
            <a:r>
              <a:rPr lang="zh-CN" altLang="en-US" b="0" baseline="0">
                <a:solidFill>
                  <a:schemeClr val="tx1"/>
                </a:solidFill>
                <a:latin typeface="宋体" pitchFamily="2" charset="-122"/>
                <a:ea typeface="宋体" pitchFamily="2" charset="-122"/>
              </a:rPr>
              <a:t>）。 </a:t>
            </a:r>
          </a:p>
        </p:txBody>
      </p:sp>
      <p:sp>
        <p:nvSpPr>
          <p:cNvPr id="232451" name="Text Box 3">
            <a:hlinkClick r:id="" action="ppaction://hlinkshowjump?jump=nextslide"/>
          </p:cNvPr>
          <p:cNvSpPr txBox="1">
            <a:spLocks noChangeArrowheads="1"/>
          </p:cNvSpPr>
          <p:nvPr/>
        </p:nvSpPr>
        <p:spPr bwMode="auto">
          <a:xfrm>
            <a:off x="838200" y="838200"/>
            <a:ext cx="48768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5.3.3.3　</a:t>
            </a:r>
            <a:r>
              <a:rPr lang="zh-CN" altLang="en-US" sz="2800" b="0" baseline="0">
                <a:latin typeface="楷体_GB2312" pitchFamily="49" charset="-122"/>
                <a:ea typeface="楷体_GB2312" pitchFamily="49" charset="-122"/>
              </a:rPr>
              <a:t>导线夹具的选择</a:t>
            </a:r>
          </a:p>
        </p:txBody>
      </p:sp>
      <p:pic>
        <p:nvPicPr>
          <p:cNvPr id="232452" name="Picture 4" descr="图5"/>
          <p:cNvPicPr>
            <a:picLocks noChangeAspect="1" noChangeArrowheads="1"/>
          </p:cNvPicPr>
          <p:nvPr/>
        </p:nvPicPr>
        <p:blipFill>
          <a:blip r:embed="rId2" cstate="email"/>
          <a:srcRect/>
          <a:stretch>
            <a:fillRect/>
          </a:stretch>
        </p:blipFill>
        <p:spPr bwMode="auto">
          <a:xfrm>
            <a:off x="990600" y="3048000"/>
            <a:ext cx="7696200" cy="3200400"/>
          </a:xfrm>
          <a:prstGeom prst="rect">
            <a:avLst/>
          </a:prstGeom>
          <a:noFill/>
        </p:spPr>
      </p:pic>
    </p:spTree>
  </p:cSld>
  <p:clrMapOvr>
    <a:masterClrMapping/>
  </p:clrMapOvr>
  <p:transition>
    <p:random/>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Text Box 2">
            <a:hlinkClick r:id="" action="ppaction://hlinkshowjump?jump=nextslide"/>
          </p:cNvPr>
          <p:cNvSpPr txBox="1">
            <a:spLocks noChangeArrowheads="1"/>
          </p:cNvSpPr>
          <p:nvPr/>
        </p:nvSpPr>
        <p:spPr bwMode="auto">
          <a:xfrm>
            <a:off x="533400" y="533400"/>
            <a:ext cx="37338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.3.4  </a:t>
            </a:r>
            <a:r>
              <a:rPr lang="zh-CN" altLang="en-US" sz="3200" baseline="0">
                <a:latin typeface="楷体_GB2312" pitchFamily="49" charset="-122"/>
                <a:ea typeface="楷体_GB2312" pitchFamily="49" charset="-122"/>
              </a:rPr>
              <a:t>电张工艺 </a:t>
            </a:r>
          </a:p>
        </p:txBody>
      </p:sp>
      <p:sp>
        <p:nvSpPr>
          <p:cNvPr id="233475" name="Line 3"/>
          <p:cNvSpPr>
            <a:spLocks noChangeShapeType="1"/>
          </p:cNvSpPr>
          <p:nvPr/>
        </p:nvSpPr>
        <p:spPr bwMode="auto">
          <a:xfrm>
            <a:off x="0" y="1371600"/>
            <a:ext cx="9144000" cy="0"/>
          </a:xfrm>
          <a:prstGeom prst="line">
            <a:avLst/>
          </a:prstGeom>
          <a:noFill/>
          <a:ln w="9525">
            <a:solidFill>
              <a:schemeClr val="tx2"/>
            </a:solidFill>
            <a:round/>
            <a:headEnd/>
            <a:tailEnd/>
          </a:ln>
          <a:effectLst/>
        </p:spPr>
        <p:txBody>
          <a:bodyPr wrap="none"/>
          <a:lstStyle/>
          <a:p>
            <a:endParaRPr lang="zh-CN" altLang="en-US"/>
          </a:p>
        </p:txBody>
      </p:sp>
      <p:sp>
        <p:nvSpPr>
          <p:cNvPr id="233476" name="Rectangle 4"/>
          <p:cNvSpPr>
            <a:spLocks noChangeArrowheads="1"/>
          </p:cNvSpPr>
          <p:nvPr/>
        </p:nvSpPr>
        <p:spPr bwMode="auto">
          <a:xfrm>
            <a:off x="609600" y="1447800"/>
            <a:ext cx="8077200" cy="4572000"/>
          </a:xfrm>
          <a:prstGeom prst="rect">
            <a:avLst/>
          </a:prstGeom>
          <a:noFill/>
          <a:ln w="9525">
            <a:noFill/>
            <a:miter lim="800000"/>
            <a:headEnd/>
            <a:tailEnd/>
          </a:ln>
          <a:effectLst/>
        </p:spPr>
        <p:txBody>
          <a:bodyPr/>
          <a:lstStyle/>
          <a:p>
            <a:pPr marL="381000" indent="-38100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电张法的预应力筋可采用螺丝端杆、镦粗头或帮条锚具，后两种应配有</a:t>
            </a:r>
            <a:r>
              <a:rPr lang="en-US" altLang="zh-CN" b="0" baseline="0">
                <a:solidFill>
                  <a:schemeClr val="tx1"/>
                </a:solidFill>
                <a:ea typeface="宋体" pitchFamily="2" charset="-122"/>
                <a:cs typeface="Times New Roman" pitchFamily="18" charset="0"/>
              </a:rPr>
              <a:t>U</a:t>
            </a:r>
            <a:r>
              <a:rPr lang="zh-CN" altLang="en-US" b="0" baseline="0">
                <a:solidFill>
                  <a:schemeClr val="tx1"/>
                </a:solidFill>
                <a:latin typeface="宋体" pitchFamily="2" charset="-122"/>
                <a:ea typeface="宋体" pitchFamily="2" charset="-122"/>
              </a:rPr>
              <a:t>型垫板。 </a:t>
            </a:r>
          </a:p>
          <a:p>
            <a:pPr marL="381000" indent="-38100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张拉前，用绝缘纸垫在预应力筋与端部垫板之间，使预埋铁件隔离绝缘，防止通电后产生分</a:t>
            </a:r>
            <a:r>
              <a:rPr lang="zh-CN" altLang="en-US" b="0" baseline="0">
                <a:solidFill>
                  <a:schemeClr val="tx1"/>
                </a:solidFill>
                <a:latin typeface="宋体" pitchFamily="2" charset="-122"/>
                <a:ea typeface="宋体" pitchFamily="2" charset="-122"/>
              </a:rPr>
              <a:t>流和短路的现象。 </a:t>
            </a:r>
          </a:p>
          <a:p>
            <a:pPr marL="381000" indent="-38100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冷拉钢筋作预应力筋时，反复电热次数不宜超过</a:t>
            </a:r>
            <a:r>
              <a:rPr lang="zh-CN" altLang="en-US" b="0" baseline="0">
                <a:solidFill>
                  <a:schemeClr val="tx1"/>
                </a:solidFill>
                <a:ea typeface="宋体" pitchFamily="2" charset="-122"/>
                <a:cs typeface="Times New Roman" pitchFamily="18" charset="0"/>
              </a:rPr>
              <a:t>3</a:t>
            </a:r>
            <a:r>
              <a:rPr lang="zh-CN" altLang="en-US" b="0" baseline="0">
                <a:solidFill>
                  <a:schemeClr val="tx1"/>
                </a:solidFill>
                <a:latin typeface="宋体" pitchFamily="2" charset="-122"/>
                <a:ea typeface="宋体" pitchFamily="2" charset="-122"/>
              </a:rPr>
              <a:t>次，因为电热次数过多，会使钢筋失去冷强效应，降低钢筋强度。 </a:t>
            </a:r>
          </a:p>
        </p:txBody>
      </p:sp>
      <p:pic>
        <p:nvPicPr>
          <p:cNvPr id="233479" name="Picture 7" descr="返回">
            <a:hlinkClick r:id="rId2" action="ppaction://hlinksldjump"/>
          </p:cNvPr>
          <p:cNvPicPr>
            <a:picLocks noChangeAspect="1" noChangeArrowheads="1"/>
          </p:cNvPicPr>
          <p:nvPr/>
        </p:nvPicPr>
        <p:blipFill>
          <a:blip r:embed="rId3"/>
          <a:srcRect/>
          <a:stretch>
            <a:fillRect/>
          </a:stretch>
        </p:blipFill>
        <p:spPr bwMode="auto">
          <a:xfrm>
            <a:off x="8077200" y="45720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2"/>
          <p:cNvSpPr>
            <a:spLocks noChangeArrowheads="1"/>
          </p:cNvSpPr>
          <p:nvPr/>
        </p:nvSpPr>
        <p:spPr bwMode="auto">
          <a:xfrm>
            <a:off x="1447800" y="609600"/>
            <a:ext cx="6324600" cy="731838"/>
          </a:xfrm>
          <a:prstGeom prst="rect">
            <a:avLst/>
          </a:prstGeom>
          <a:gradFill rotWithShape="0">
            <a:gsLst>
              <a:gs pos="0">
                <a:srgbClr val="F8E23E">
                  <a:gamma/>
                  <a:tint val="22745"/>
                  <a:invGamma/>
                </a:srgbClr>
              </a:gs>
              <a:gs pos="100000">
                <a:srgbClr val="F8E23E"/>
              </a:gs>
            </a:gsLst>
            <a:lin ang="5400000" scaled="1"/>
          </a:gradFill>
          <a:ln w="9525" algn="ctr">
            <a:noFill/>
            <a:miter lim="800000"/>
            <a:headEnd/>
            <a:tailEnd/>
          </a:ln>
          <a:effectLst>
            <a:outerShdw dist="107763" dir="2700000" algn="ctr" rotWithShape="0">
              <a:schemeClr val="bg2"/>
            </a:outerShdw>
          </a:effectLst>
        </p:spPr>
        <p:txBody>
          <a:bodyPr tIns="118800" bIns="118800" anchor="ctr" anchorCtr="1">
            <a:spAutoFit/>
          </a:bodyPr>
          <a:lstStyle/>
          <a:p>
            <a:pPr>
              <a:lnSpc>
                <a:spcPct val="90000"/>
              </a:lnSpc>
              <a:spcBef>
                <a:spcPct val="50000"/>
              </a:spcBef>
            </a:pPr>
            <a:r>
              <a:rPr lang="zh-CN" altLang="en-US" sz="3600" baseline="0">
                <a:solidFill>
                  <a:srgbClr val="00FF00"/>
                </a:solidFill>
                <a:effectLst>
                  <a:outerShdw blurRad="38100" dist="38100" dir="2700000" algn="tl">
                    <a:srgbClr val="000000"/>
                  </a:outerShdw>
                </a:effectLst>
                <a:latin typeface="楷体_GB2312" pitchFamily="49" charset="-122"/>
                <a:ea typeface="楷体_GB2312" pitchFamily="49" charset="-122"/>
              </a:rPr>
              <a:t>5.4 无粘结预应力混凝土施工 </a:t>
            </a:r>
          </a:p>
        </p:txBody>
      </p:sp>
      <p:sp>
        <p:nvSpPr>
          <p:cNvPr id="234499" name="Line 3"/>
          <p:cNvSpPr>
            <a:spLocks noChangeShapeType="1"/>
          </p:cNvSpPr>
          <p:nvPr/>
        </p:nvSpPr>
        <p:spPr bwMode="auto">
          <a:xfrm>
            <a:off x="0" y="1676400"/>
            <a:ext cx="9144000" cy="0"/>
          </a:xfrm>
          <a:prstGeom prst="line">
            <a:avLst/>
          </a:prstGeom>
          <a:noFill/>
          <a:ln w="9525">
            <a:solidFill>
              <a:schemeClr val="tx2"/>
            </a:solidFill>
            <a:round/>
            <a:headEnd/>
            <a:tailEnd/>
          </a:ln>
          <a:effectLst/>
        </p:spPr>
        <p:txBody>
          <a:bodyPr wrap="none"/>
          <a:lstStyle/>
          <a:p>
            <a:endParaRPr lang="zh-CN" altLang="en-US"/>
          </a:p>
        </p:txBody>
      </p:sp>
      <p:sp>
        <p:nvSpPr>
          <p:cNvPr id="234500" name="Rectangle 4"/>
          <p:cNvSpPr>
            <a:spLocks noChangeArrowheads="1"/>
          </p:cNvSpPr>
          <p:nvPr/>
        </p:nvSpPr>
        <p:spPr bwMode="auto">
          <a:xfrm>
            <a:off x="990600" y="1981200"/>
            <a:ext cx="7239000" cy="3886200"/>
          </a:xfrm>
          <a:prstGeom prst="rect">
            <a:avLst/>
          </a:prstGeom>
          <a:noFill/>
          <a:ln w="9525">
            <a:noFill/>
            <a:miter lim="800000"/>
            <a:headEnd/>
            <a:tailEnd/>
          </a:ln>
          <a:effectLst/>
        </p:spPr>
        <p:txBody>
          <a:bodyPr/>
          <a:lstStyle/>
          <a:p>
            <a:pPr marL="342900" indent="-342900" algn="just">
              <a:lnSpc>
                <a:spcPct val="170000"/>
              </a:lnSpc>
              <a:spcBef>
                <a:spcPct val="20000"/>
              </a:spcBef>
              <a:buClr>
                <a:srgbClr val="FFFF66"/>
              </a:buClr>
              <a:buSzPct val="120000"/>
              <a:buFont typeface="Wingdings" pitchFamily="2" charset="2"/>
              <a:buChar char="§"/>
            </a:pPr>
            <a:r>
              <a:rPr lang="zh-CN" altLang="en-US" baseline="0">
                <a:latin typeface="宋体" pitchFamily="2" charset="-122"/>
                <a:ea typeface="宋体" pitchFamily="2" charset="-122"/>
              </a:rPr>
              <a:t>后张法</a:t>
            </a:r>
            <a:r>
              <a:rPr lang="zh-CN" altLang="en-US" b="0" baseline="0">
                <a:solidFill>
                  <a:schemeClr val="tx1"/>
                </a:solidFill>
                <a:latin typeface="宋体" pitchFamily="2" charset="-122"/>
                <a:ea typeface="宋体" pitchFamily="2" charset="-122"/>
              </a:rPr>
              <a:t>无需预留管道与灌浆，而是将无粘结预应力筋同普通钢筋一样铺设在结构模板设计位置上，用20～22号元丝与非预应力钢丝绑扎牢靠后浇筑混凝土；待混凝土达到设计强度后，对无粘结预应力筋进行张拉和锚固，借助于构件两端锚具传递预压应力。 </a:t>
            </a:r>
          </a:p>
        </p:txBody>
      </p:sp>
      <p:pic>
        <p:nvPicPr>
          <p:cNvPr id="234501" name="Picture 5" descr="返回">
            <a:hlinkClick r:id="rId2" action="ppaction://hlinksldjump"/>
          </p:cNvPr>
          <p:cNvPicPr>
            <a:picLocks noChangeAspect="1" noChangeArrowheads="1"/>
          </p:cNvPicPr>
          <p:nvPr/>
        </p:nvPicPr>
        <p:blipFill>
          <a:blip r:embed="rId3"/>
          <a:srcRect/>
          <a:stretch>
            <a:fillRect/>
          </a:stretch>
        </p:blipFill>
        <p:spPr bwMode="auto">
          <a:xfrm>
            <a:off x="304800" y="68580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Text Box 2">
            <a:hlinkClick r:id="" action="ppaction://hlinkshowjump?jump=nextslide"/>
          </p:cNvPr>
          <p:cNvSpPr txBox="1">
            <a:spLocks noChangeArrowheads="1"/>
          </p:cNvSpPr>
          <p:nvPr/>
        </p:nvSpPr>
        <p:spPr bwMode="auto">
          <a:xfrm>
            <a:off x="685800" y="533400"/>
            <a:ext cx="50292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.4.1 </a:t>
            </a:r>
            <a:r>
              <a:rPr lang="zh-CN" altLang="en-US" sz="3200" baseline="0">
                <a:latin typeface="楷体_GB2312" pitchFamily="49" charset="-122"/>
                <a:ea typeface="楷体_GB2312" pitchFamily="49" charset="-122"/>
              </a:rPr>
              <a:t>无粘结预应力筋 </a:t>
            </a:r>
          </a:p>
        </p:txBody>
      </p:sp>
      <p:sp>
        <p:nvSpPr>
          <p:cNvPr id="235523" name="Line 3"/>
          <p:cNvSpPr>
            <a:spLocks noChangeShapeType="1"/>
          </p:cNvSpPr>
          <p:nvPr/>
        </p:nvSpPr>
        <p:spPr bwMode="auto">
          <a:xfrm>
            <a:off x="0" y="1371600"/>
            <a:ext cx="9144000" cy="0"/>
          </a:xfrm>
          <a:prstGeom prst="line">
            <a:avLst/>
          </a:prstGeom>
          <a:noFill/>
          <a:ln w="9525">
            <a:solidFill>
              <a:schemeClr val="tx2"/>
            </a:solidFill>
            <a:round/>
            <a:headEnd/>
            <a:tailEnd/>
          </a:ln>
          <a:effectLst/>
        </p:spPr>
        <p:txBody>
          <a:bodyPr wrap="none"/>
          <a:lstStyle/>
          <a:p>
            <a:endParaRPr lang="zh-CN" altLang="en-US"/>
          </a:p>
        </p:txBody>
      </p:sp>
      <p:sp>
        <p:nvSpPr>
          <p:cNvPr id="235524" name="Rectangle 4"/>
          <p:cNvSpPr>
            <a:spLocks noChangeArrowheads="1"/>
          </p:cNvSpPr>
          <p:nvPr/>
        </p:nvSpPr>
        <p:spPr bwMode="auto">
          <a:xfrm>
            <a:off x="1066800" y="1600200"/>
            <a:ext cx="7086600" cy="4495800"/>
          </a:xfrm>
          <a:prstGeom prst="rect">
            <a:avLst/>
          </a:prstGeom>
          <a:noFill/>
          <a:ln w="9525">
            <a:noFill/>
            <a:miter lim="800000"/>
            <a:headEnd/>
            <a:tailEnd/>
          </a:ln>
          <a:effectLst/>
        </p:spPr>
        <p:txBody>
          <a:bodyPr/>
          <a:lstStyle/>
          <a:p>
            <a:pPr marL="381000" indent="-38100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无粘结预应力筋是由</a:t>
            </a:r>
            <a:r>
              <a:rPr lang="zh-CN" altLang="en-US" b="0" baseline="0">
                <a:solidFill>
                  <a:schemeClr val="tx1"/>
                </a:solidFill>
                <a:ea typeface="宋体" pitchFamily="2" charset="-122"/>
                <a:cs typeface="Times New Roman" pitchFamily="18" charset="0"/>
              </a:rPr>
              <a:t>7</a:t>
            </a:r>
            <a:r>
              <a:rPr lang="zh-CN" altLang="en-US" b="0" baseline="0">
                <a:solidFill>
                  <a:schemeClr val="tx1"/>
                </a:solidFill>
                <a:latin typeface="宋体" pitchFamily="2" charset="-122"/>
                <a:ea typeface="宋体" pitchFamily="2" charset="-122"/>
              </a:rPr>
              <a:t>根</a:t>
            </a:r>
            <a:r>
              <a:rPr lang="en-US" altLang="zh-CN" b="0" baseline="0">
                <a:solidFill>
                  <a:schemeClr val="tx1"/>
                </a:solidFill>
                <a:latin typeface="宋体" pitchFamily="2" charset="-122"/>
                <a:ea typeface="宋体" pitchFamily="2" charset="-122"/>
              </a:rPr>
              <a:t>φ</a:t>
            </a:r>
            <a:r>
              <a:rPr lang="en-US" altLang="zh-CN" b="0" baseline="0">
                <a:solidFill>
                  <a:schemeClr val="tx1"/>
                </a:solidFill>
                <a:ea typeface="宋体" pitchFamily="2" charset="-122"/>
                <a:cs typeface="Times New Roman" pitchFamily="18" charset="0"/>
              </a:rPr>
              <a:t>5mm</a:t>
            </a:r>
            <a:r>
              <a:rPr lang="zh-CN" altLang="en-US" b="0" baseline="0">
                <a:solidFill>
                  <a:schemeClr val="tx1"/>
                </a:solidFill>
                <a:latin typeface="宋体" pitchFamily="2" charset="-122"/>
                <a:ea typeface="宋体" pitchFamily="2" charset="-122"/>
              </a:rPr>
              <a:t>高强钢丝组成的钢丝束或扭结成的钢绞线，通过专门设备涂包涂料层和包裹外包层构成的（</a:t>
            </a:r>
            <a:r>
              <a:rPr lang="zh-CN" altLang="en-US" u="sng" baseline="0">
                <a:solidFill>
                  <a:srgbClr val="00FF00"/>
                </a:solidFill>
                <a:latin typeface="宋体" pitchFamily="2" charset="-122"/>
                <a:ea typeface="宋体" pitchFamily="2" charset="-122"/>
                <a:hlinkClick r:id="rId2" action="ppaction://hlinksldjump"/>
              </a:rPr>
              <a:t>图</a:t>
            </a:r>
            <a:r>
              <a:rPr lang="zh-CN" altLang="en-US" u="sng" baseline="0">
                <a:solidFill>
                  <a:srgbClr val="00FF00"/>
                </a:solidFill>
                <a:ea typeface="宋体" pitchFamily="2" charset="-122"/>
                <a:cs typeface="Times New Roman" pitchFamily="18" charset="0"/>
                <a:hlinkClick r:id="rId2" action="ppaction://hlinksldjump"/>
              </a:rPr>
              <a:t>5.39</a:t>
            </a:r>
            <a:r>
              <a:rPr lang="zh-CN" altLang="en-US" b="0" baseline="0">
                <a:solidFill>
                  <a:schemeClr val="tx1"/>
                </a:solidFill>
                <a:latin typeface="宋体" pitchFamily="2" charset="-122"/>
                <a:ea typeface="宋体" pitchFamily="2" charset="-122"/>
              </a:rPr>
              <a:t>）。</a:t>
            </a:r>
          </a:p>
          <a:p>
            <a:pPr marL="381000" indent="-38100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涂料层一般采用防腐沥青。</a:t>
            </a:r>
          </a:p>
          <a:p>
            <a:pPr marL="381000" indent="-38100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无粘结预应力混凝土中，锚具必须具有可靠的锚固能力，要求不低于无粘结预应力筋抗拉强</a:t>
            </a:r>
            <a:r>
              <a:rPr lang="zh-CN" altLang="en-US" b="0" baseline="0">
                <a:solidFill>
                  <a:schemeClr val="tx1"/>
                </a:solidFill>
                <a:latin typeface="宋体" pitchFamily="2" charset="-122"/>
                <a:ea typeface="宋体" pitchFamily="2" charset="-122"/>
              </a:rPr>
              <a:t>度的</a:t>
            </a:r>
            <a:r>
              <a:rPr lang="zh-CN" altLang="en-US" b="0" baseline="0">
                <a:solidFill>
                  <a:schemeClr val="tx1"/>
                </a:solidFill>
                <a:ea typeface="宋体" pitchFamily="2" charset="-122"/>
                <a:cs typeface="Times New Roman" pitchFamily="18" charset="0"/>
              </a:rPr>
              <a:t>95%</a:t>
            </a:r>
            <a:r>
              <a:rPr lang="zh-CN" altLang="en-US" b="0" baseline="0">
                <a:solidFill>
                  <a:schemeClr val="tx1"/>
                </a:solidFill>
                <a:latin typeface="宋体" pitchFamily="2" charset="-122"/>
                <a:ea typeface="宋体" pitchFamily="2" charset="-122"/>
              </a:rPr>
              <a:t>。  </a:t>
            </a:r>
          </a:p>
        </p:txBody>
      </p:sp>
    </p:spTree>
  </p:cSld>
  <p:clrMapOvr>
    <a:masterClrMapping/>
  </p:clrMapOvr>
  <p:transition>
    <p:random/>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6546" name="Picture 2" descr="图5"/>
          <p:cNvPicPr>
            <a:picLocks noChangeAspect="1" noChangeArrowheads="1"/>
          </p:cNvPicPr>
          <p:nvPr/>
        </p:nvPicPr>
        <p:blipFill>
          <a:blip r:embed="rId2"/>
          <a:srcRect/>
          <a:stretch>
            <a:fillRect/>
          </a:stretch>
        </p:blipFill>
        <p:spPr bwMode="auto">
          <a:xfrm>
            <a:off x="914400" y="1295400"/>
            <a:ext cx="7620000" cy="4648200"/>
          </a:xfrm>
          <a:prstGeom prst="rect">
            <a:avLst/>
          </a:prstGeom>
          <a:noFill/>
        </p:spPr>
      </p:pic>
      <p:pic>
        <p:nvPicPr>
          <p:cNvPr id="236547"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Text Box 2">
            <a:hlinkClick r:id="" action="ppaction://hlinkshowjump?jump=nextslide"/>
          </p:cNvPr>
          <p:cNvSpPr txBox="1">
            <a:spLocks noChangeArrowheads="1"/>
          </p:cNvSpPr>
          <p:nvPr/>
        </p:nvSpPr>
        <p:spPr bwMode="auto">
          <a:xfrm>
            <a:off x="685800" y="533400"/>
            <a:ext cx="68580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.4.2 </a:t>
            </a:r>
            <a:r>
              <a:rPr lang="zh-CN" altLang="en-US" sz="3200" baseline="0">
                <a:latin typeface="楷体_GB2312" pitchFamily="49" charset="-122"/>
                <a:ea typeface="楷体_GB2312" pitchFamily="49" charset="-122"/>
              </a:rPr>
              <a:t>无粘结预应力混凝土施工工艺 </a:t>
            </a:r>
          </a:p>
        </p:txBody>
      </p:sp>
      <p:sp>
        <p:nvSpPr>
          <p:cNvPr id="237571" name="Line 3"/>
          <p:cNvSpPr>
            <a:spLocks noChangeShapeType="1"/>
          </p:cNvSpPr>
          <p:nvPr/>
        </p:nvSpPr>
        <p:spPr bwMode="auto">
          <a:xfrm>
            <a:off x="0" y="1371600"/>
            <a:ext cx="9144000" cy="0"/>
          </a:xfrm>
          <a:prstGeom prst="line">
            <a:avLst/>
          </a:prstGeom>
          <a:noFill/>
          <a:ln w="9525">
            <a:solidFill>
              <a:schemeClr val="tx2"/>
            </a:solidFill>
            <a:round/>
            <a:headEnd/>
            <a:tailEnd/>
          </a:ln>
          <a:effectLst/>
        </p:spPr>
        <p:txBody>
          <a:bodyPr wrap="none"/>
          <a:lstStyle/>
          <a:p>
            <a:endParaRPr lang="zh-CN" altLang="en-US"/>
          </a:p>
        </p:txBody>
      </p:sp>
      <p:sp>
        <p:nvSpPr>
          <p:cNvPr id="237572" name="Rectangle 4"/>
          <p:cNvSpPr>
            <a:spLocks noChangeArrowheads="1"/>
          </p:cNvSpPr>
          <p:nvPr/>
        </p:nvSpPr>
        <p:spPr bwMode="auto">
          <a:xfrm>
            <a:off x="1143000" y="2362200"/>
            <a:ext cx="7086600" cy="3657600"/>
          </a:xfrm>
          <a:prstGeom prst="rect">
            <a:avLst/>
          </a:prstGeom>
          <a:noFill/>
          <a:ln w="9525">
            <a:noFill/>
            <a:miter lim="800000"/>
            <a:headEnd/>
            <a:tailEnd/>
          </a:ln>
          <a:effectLst/>
        </p:spPr>
        <p:txBody>
          <a:bodyPr/>
          <a:lstStyle/>
          <a:p>
            <a:pPr marL="381000" indent="-38100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铺设双向配筋的无粘结预应力筋时，应先铺设标高低的钢丝束，再铺设标高较高的钢丝束，</a:t>
            </a:r>
            <a:r>
              <a:rPr lang="zh-CN" altLang="en-US" b="0" baseline="0">
                <a:solidFill>
                  <a:schemeClr val="tx1"/>
                </a:solidFill>
                <a:latin typeface="宋体" pitchFamily="2" charset="-122"/>
                <a:ea typeface="宋体" pitchFamily="2" charset="-122"/>
              </a:rPr>
              <a:t>以避免两个方向钢丝束相互穿插。 </a:t>
            </a:r>
          </a:p>
          <a:p>
            <a:pPr marL="381000" indent="-38100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无粘结预应力筋应在绑扎完底筋以后进行铺放。</a:t>
            </a:r>
          </a:p>
          <a:p>
            <a:pPr marL="381000" indent="-38100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无粘结预应力筋应铺放在电线管下面。 </a:t>
            </a:r>
          </a:p>
        </p:txBody>
      </p:sp>
      <p:sp>
        <p:nvSpPr>
          <p:cNvPr id="237573" name="Text Box 5">
            <a:hlinkClick r:id="" action="ppaction://hlinkshowjump?jump=nextslide"/>
          </p:cNvPr>
          <p:cNvSpPr txBox="1">
            <a:spLocks noChangeArrowheads="1"/>
          </p:cNvSpPr>
          <p:nvPr/>
        </p:nvSpPr>
        <p:spPr bwMode="auto">
          <a:xfrm>
            <a:off x="838200" y="1600200"/>
            <a:ext cx="66294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5.4.2.1　</a:t>
            </a:r>
            <a:r>
              <a:rPr lang="zh-CN" altLang="en-US" sz="2800" b="0" baseline="0">
                <a:latin typeface="楷体_GB2312" pitchFamily="49" charset="-122"/>
                <a:ea typeface="楷体_GB2312" pitchFamily="49" charset="-122"/>
              </a:rPr>
              <a:t>无粘结预应力筋的铺放与定位 </a:t>
            </a:r>
          </a:p>
        </p:txBody>
      </p:sp>
    </p:spTree>
  </p:cSld>
  <p:clrMapOvr>
    <a:masterClrMapping/>
  </p:clrMapOvr>
  <p:transition>
    <p:random/>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p:cNvSpPr>
            <a:spLocks noChangeArrowheads="1"/>
          </p:cNvSpPr>
          <p:nvPr/>
        </p:nvSpPr>
        <p:spPr bwMode="auto">
          <a:xfrm>
            <a:off x="838200" y="990600"/>
            <a:ext cx="7620000" cy="5181600"/>
          </a:xfrm>
          <a:prstGeom prst="rect">
            <a:avLst/>
          </a:prstGeom>
          <a:noFill/>
          <a:ln w="9525">
            <a:noFill/>
            <a:miter lim="800000"/>
            <a:headEnd/>
            <a:tailEnd/>
          </a:ln>
          <a:effectLst/>
        </p:spPr>
        <p:txBody>
          <a:bodyPr/>
          <a:lstStyle/>
          <a:p>
            <a:pPr algn="just">
              <a:lnSpc>
                <a:spcPct val="170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（1）无粘结钢丝束镦头锚具</a:t>
            </a:r>
          </a:p>
          <a:p>
            <a:pPr algn="just">
              <a:lnSpc>
                <a:spcPct val="17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如</a:t>
            </a:r>
            <a:r>
              <a:rPr lang="zh-CN" altLang="en-US" u="sng" baseline="0">
                <a:solidFill>
                  <a:srgbClr val="00FF00"/>
                </a:solidFill>
                <a:latin typeface="宋体" pitchFamily="2" charset="-122"/>
                <a:ea typeface="宋体" pitchFamily="2" charset="-122"/>
                <a:hlinkClick r:id="rId2" action="ppaction://hlinksldjump"/>
              </a:rPr>
              <a:t>图5.40</a:t>
            </a:r>
            <a:r>
              <a:rPr lang="zh-CN" altLang="en-US" b="0" baseline="0">
                <a:solidFill>
                  <a:schemeClr val="tx1"/>
                </a:solidFill>
                <a:latin typeface="宋体" pitchFamily="2" charset="-122"/>
                <a:ea typeface="宋体" pitchFamily="2" charset="-122"/>
              </a:rPr>
              <a:t>所示。张拉端钢丝束从外包层抽拉出来，穿过锚杯孔眼镦粗头。 </a:t>
            </a:r>
          </a:p>
          <a:p>
            <a:pPr algn="just">
              <a:lnSpc>
                <a:spcPct val="170000"/>
              </a:lnSpc>
              <a:spcBef>
                <a:spcPct val="10000"/>
              </a:spcBef>
              <a:buClr>
                <a:srgbClr val="FFFF66"/>
              </a:buClr>
              <a:buSzPct val="120000"/>
              <a:buFont typeface="Wingdings" pitchFamily="2" charset="2"/>
              <a:buNone/>
            </a:pPr>
            <a:r>
              <a:rPr lang="zh-CN" altLang="en-US" b="0" baseline="0">
                <a:latin typeface="宋体" pitchFamily="2" charset="-122"/>
                <a:ea typeface="宋体" pitchFamily="2" charset="-122"/>
              </a:rPr>
              <a:t>（2）无粘结钢绞线夹片式锚具</a:t>
            </a:r>
          </a:p>
          <a:p>
            <a:pPr algn="just">
              <a:lnSpc>
                <a:spcPct val="170000"/>
              </a:lnSpc>
              <a:spcBef>
                <a:spcPct val="10000"/>
              </a:spcBef>
              <a:buClr>
                <a:srgbClr val="FFFF66"/>
              </a:buClr>
              <a:buSzPct val="120000"/>
              <a:buFont typeface="Wingdings" pitchFamily="2" charset="2"/>
              <a:buNone/>
            </a:pPr>
            <a:r>
              <a:rPr lang="zh-CN" altLang="en-US" b="0" baseline="0">
                <a:solidFill>
                  <a:schemeClr val="tx1"/>
                </a:solidFill>
                <a:latin typeface="宋体" pitchFamily="2" charset="-122"/>
                <a:ea typeface="宋体" pitchFamily="2" charset="-122"/>
              </a:rPr>
              <a:t>    </a:t>
            </a:r>
            <a:r>
              <a:rPr lang="zh-CN" altLang="en-US" b="0" baseline="0">
                <a:solidFill>
                  <a:schemeClr val="tx1"/>
                </a:solidFill>
                <a:latin typeface="宋体" pitchFamily="2" charset="-122"/>
                <a:ea typeface="宋体" pitchFamily="2" charset="-122"/>
                <a:cs typeface="Courier New" pitchFamily="49" charset="0"/>
              </a:rPr>
              <a:t>如</a:t>
            </a:r>
            <a:r>
              <a:rPr lang="zh-CN" altLang="en-US" u="sng" baseline="0">
                <a:solidFill>
                  <a:srgbClr val="00FF00"/>
                </a:solidFill>
                <a:latin typeface="宋体" pitchFamily="2" charset="-122"/>
                <a:ea typeface="宋体" pitchFamily="2" charset="-122"/>
                <a:cs typeface="Courier New" pitchFamily="49" charset="0"/>
                <a:hlinkClick r:id="rId3" action="ppaction://hlinksldjump"/>
              </a:rPr>
              <a:t>图5.41</a:t>
            </a:r>
            <a:r>
              <a:rPr lang="zh-CN" altLang="en-US" b="0" baseline="0">
                <a:solidFill>
                  <a:schemeClr val="tx1"/>
                </a:solidFill>
                <a:latin typeface="宋体" pitchFamily="2" charset="-122"/>
                <a:ea typeface="宋体" pitchFamily="2" charset="-122"/>
                <a:cs typeface="Courier New" pitchFamily="49" charset="0"/>
              </a:rPr>
              <a:t>所示。无粘结钢绞线夹片式锚具常采用</a:t>
            </a:r>
            <a:r>
              <a:rPr lang="en-US" altLang="zh-CN" b="0" baseline="0">
                <a:solidFill>
                  <a:schemeClr val="tx1"/>
                </a:solidFill>
                <a:latin typeface="宋体" pitchFamily="2" charset="-122"/>
                <a:ea typeface="宋体" pitchFamily="2" charset="-122"/>
                <a:cs typeface="Courier New" pitchFamily="49" charset="0"/>
              </a:rPr>
              <a:t>XM</a:t>
            </a:r>
            <a:r>
              <a:rPr lang="zh-CN" altLang="en-US" b="0" baseline="0">
                <a:solidFill>
                  <a:schemeClr val="tx1"/>
                </a:solidFill>
                <a:latin typeface="宋体" pitchFamily="2" charset="-122"/>
                <a:ea typeface="宋体" pitchFamily="2" charset="-122"/>
                <a:cs typeface="Courier New" pitchFamily="49" charset="0"/>
              </a:rPr>
              <a:t>型锚具，其固定端采用压花成型埋置在</a:t>
            </a:r>
            <a:r>
              <a:rPr lang="zh-CN" altLang="en-US" b="0" baseline="0">
                <a:solidFill>
                  <a:schemeClr val="tx1"/>
                </a:solidFill>
                <a:latin typeface="宋体" pitchFamily="2" charset="-122"/>
                <a:ea typeface="宋体" pitchFamily="2" charset="-122"/>
              </a:rPr>
              <a:t>设计部位，待混凝土强度等级达到设计强度后，方能形成可靠的粘结式锚头。 </a:t>
            </a:r>
          </a:p>
        </p:txBody>
      </p:sp>
      <p:sp>
        <p:nvSpPr>
          <p:cNvPr id="238595" name="Text Box 3">
            <a:hlinkClick r:id="" action="ppaction://hlinkshowjump?jump=nextslide"/>
          </p:cNvPr>
          <p:cNvSpPr txBox="1">
            <a:spLocks noChangeArrowheads="1"/>
          </p:cNvSpPr>
          <p:nvPr/>
        </p:nvSpPr>
        <p:spPr bwMode="auto">
          <a:xfrm>
            <a:off x="685800" y="381000"/>
            <a:ext cx="51054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5.4.2.2　</a:t>
            </a:r>
            <a:r>
              <a:rPr lang="zh-CN" altLang="en-US" sz="2800" b="0" baseline="0">
                <a:latin typeface="楷体_GB2312" pitchFamily="49" charset="-122"/>
                <a:ea typeface="楷体_GB2312" pitchFamily="49" charset="-122"/>
              </a:rPr>
              <a:t>端部锚具节点安装 </a:t>
            </a:r>
          </a:p>
        </p:txBody>
      </p:sp>
    </p:spTree>
  </p:cSld>
  <p:clrMapOvr>
    <a:masterClrMapping/>
  </p:clrMapOvr>
  <p:transition>
    <p:random/>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9618" name="Picture 2" descr="图5"/>
          <p:cNvPicPr>
            <a:picLocks noChangeAspect="1" noChangeArrowheads="1"/>
          </p:cNvPicPr>
          <p:nvPr/>
        </p:nvPicPr>
        <p:blipFill>
          <a:blip r:embed="rId2" cstate="email"/>
          <a:srcRect/>
          <a:stretch>
            <a:fillRect/>
          </a:stretch>
        </p:blipFill>
        <p:spPr bwMode="auto">
          <a:xfrm>
            <a:off x="457200" y="1447800"/>
            <a:ext cx="8305800" cy="4114800"/>
          </a:xfrm>
          <a:prstGeom prst="rect">
            <a:avLst/>
          </a:prstGeom>
          <a:noFill/>
        </p:spPr>
      </p:pic>
      <p:pic>
        <p:nvPicPr>
          <p:cNvPr id="239619"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642" name="Picture 2" descr="图5"/>
          <p:cNvPicPr>
            <a:picLocks noChangeAspect="1" noChangeArrowheads="1"/>
          </p:cNvPicPr>
          <p:nvPr/>
        </p:nvPicPr>
        <p:blipFill>
          <a:blip r:embed="rId2" cstate="email"/>
          <a:srcRect/>
          <a:stretch>
            <a:fillRect/>
          </a:stretch>
        </p:blipFill>
        <p:spPr bwMode="auto">
          <a:xfrm>
            <a:off x="609600" y="1295400"/>
            <a:ext cx="8077200" cy="4271963"/>
          </a:xfrm>
          <a:prstGeom prst="rect">
            <a:avLst/>
          </a:prstGeom>
          <a:noFill/>
        </p:spPr>
      </p:pic>
      <p:pic>
        <p:nvPicPr>
          <p:cNvPr id="240643" name="Picture 3" descr="返回">
            <a:hlinkClick r:id="rId3" action="ppaction://hlinksldjump"/>
          </p:cNvPr>
          <p:cNvPicPr>
            <a:picLocks noChangeAspect="1" noChangeArrowheads="1"/>
          </p:cNvPicPr>
          <p:nvPr/>
        </p:nvPicPr>
        <p:blipFill>
          <a:blip r:embed="rId4"/>
          <a:srcRect/>
          <a:stretch>
            <a:fillRect/>
          </a:stretch>
        </p:blipFill>
        <p:spPr bwMode="auto">
          <a:xfrm>
            <a:off x="8153400" y="631825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ChangeArrowheads="1"/>
          </p:cNvSpPr>
          <p:nvPr/>
        </p:nvSpPr>
        <p:spPr bwMode="auto">
          <a:xfrm>
            <a:off x="914400" y="1676400"/>
            <a:ext cx="7086600" cy="3733800"/>
          </a:xfrm>
          <a:prstGeom prst="rect">
            <a:avLst/>
          </a:prstGeom>
          <a:noFill/>
          <a:ln w="9525">
            <a:noFill/>
            <a:miter lim="800000"/>
            <a:headEnd/>
            <a:tailEnd/>
          </a:ln>
          <a:effectLst/>
        </p:spPr>
        <p:txBody>
          <a:bodyPr/>
          <a:lstStyle/>
          <a:p>
            <a:pPr marL="285750" indent="-28575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混凝土强度达到设计强度时才能进行张拉。张拉程序采用0→103%</a:t>
            </a:r>
            <a:r>
              <a:rPr lang="en-US" altLang="zh-CN" b="0" baseline="0">
                <a:solidFill>
                  <a:schemeClr val="tx1"/>
                </a:solidFill>
                <a:latin typeface="宋体" pitchFamily="2" charset="-122"/>
                <a:ea typeface="宋体" pitchFamily="2" charset="-122"/>
              </a:rPr>
              <a:t>σ</a:t>
            </a:r>
            <a:r>
              <a:rPr lang="en-US" altLang="zh-CN" b="0">
                <a:solidFill>
                  <a:schemeClr val="tx1"/>
                </a:solidFill>
                <a:latin typeface="宋体" pitchFamily="2" charset="-122"/>
                <a:ea typeface="宋体" pitchFamily="2" charset="-122"/>
              </a:rPr>
              <a:t>con</a:t>
            </a:r>
            <a:r>
              <a:rPr lang="en-US" altLang="zh-CN" b="0" baseline="0">
                <a:solidFill>
                  <a:schemeClr val="tx1"/>
                </a:solidFill>
                <a:latin typeface="宋体" pitchFamily="2" charset="-122"/>
                <a:ea typeface="宋体" pitchFamily="2" charset="-122"/>
              </a:rPr>
              <a:t>。 </a:t>
            </a:r>
          </a:p>
          <a:p>
            <a:pPr marL="285750" indent="-28575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张拉顺序应根据设计顺序，先铺设的先张拉，</a:t>
            </a:r>
            <a:r>
              <a:rPr lang="zh-CN" altLang="en-US" b="0" baseline="0">
                <a:solidFill>
                  <a:schemeClr val="tx1"/>
                </a:solidFill>
                <a:latin typeface="宋体" pitchFamily="2" charset="-122"/>
                <a:ea typeface="宋体" pitchFamily="2" charset="-122"/>
              </a:rPr>
              <a:t>后铺设的后张拉。</a:t>
            </a:r>
          </a:p>
          <a:p>
            <a:pPr marL="285750" indent="-285750" algn="just">
              <a:lnSpc>
                <a:spcPct val="170000"/>
              </a:lnSpc>
              <a:spcBef>
                <a:spcPct val="1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锚具外包浇筑钢筋混凝土圈梁。 </a:t>
            </a:r>
          </a:p>
        </p:txBody>
      </p:sp>
      <p:sp>
        <p:nvSpPr>
          <p:cNvPr id="241667" name="Text Box 3">
            <a:hlinkClick r:id="" action="ppaction://hlinkshowjump?jump=nextslide"/>
          </p:cNvPr>
          <p:cNvSpPr txBox="1">
            <a:spLocks noChangeArrowheads="1"/>
          </p:cNvSpPr>
          <p:nvPr/>
        </p:nvSpPr>
        <p:spPr bwMode="auto">
          <a:xfrm>
            <a:off x="685800" y="914400"/>
            <a:ext cx="8077200" cy="519113"/>
          </a:xfrm>
          <a:prstGeom prst="rect">
            <a:avLst/>
          </a:prstGeom>
          <a:noFill/>
          <a:ln w="9525" algn="ctr">
            <a:noFill/>
            <a:miter lim="800000"/>
            <a:headEnd/>
            <a:tailEnd/>
          </a:ln>
          <a:effectLst/>
        </p:spPr>
        <p:txBody>
          <a:bodyPr>
            <a:spAutoFit/>
          </a:bodyPr>
          <a:lstStyle/>
          <a:p>
            <a:pPr>
              <a:spcBef>
                <a:spcPct val="50000"/>
              </a:spcBef>
            </a:pPr>
            <a:r>
              <a:rPr lang="en-US" altLang="zh-CN" sz="2800" baseline="0">
                <a:latin typeface="楷体_GB2312" pitchFamily="49" charset="-122"/>
                <a:ea typeface="楷体_GB2312" pitchFamily="49" charset="-122"/>
              </a:rPr>
              <a:t>5.4.2.3　</a:t>
            </a:r>
            <a:r>
              <a:rPr lang="zh-CN" altLang="en-US" sz="2800" b="0" baseline="0">
                <a:latin typeface="楷体_GB2312" pitchFamily="49" charset="-122"/>
                <a:ea typeface="楷体_GB2312" pitchFamily="49" charset="-122"/>
              </a:rPr>
              <a:t>无粘结预应力筋的张拉及锚头处理 </a:t>
            </a:r>
          </a:p>
        </p:txBody>
      </p:sp>
      <p:pic>
        <p:nvPicPr>
          <p:cNvPr id="241668" name="Picture 4" descr="返回">
            <a:hlinkClick r:id="rId2" action="ppaction://hlinksldjump"/>
          </p:cNvPr>
          <p:cNvPicPr>
            <a:picLocks noChangeAspect="1" noChangeArrowheads="1"/>
          </p:cNvPicPr>
          <p:nvPr/>
        </p:nvPicPr>
        <p:blipFill>
          <a:blip r:embed="rId3"/>
          <a:srcRect/>
          <a:stretch>
            <a:fillRect/>
          </a:stretch>
        </p:blipFill>
        <p:spPr bwMode="auto">
          <a:xfrm>
            <a:off x="8153400" y="38100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p:cNvSpPr>
            <a:spLocks noChangeArrowheads="1"/>
          </p:cNvSpPr>
          <p:nvPr/>
        </p:nvSpPr>
        <p:spPr bwMode="auto">
          <a:xfrm>
            <a:off x="1295400" y="381000"/>
            <a:ext cx="6781800" cy="1225550"/>
          </a:xfrm>
          <a:prstGeom prst="rect">
            <a:avLst/>
          </a:prstGeom>
          <a:gradFill rotWithShape="0">
            <a:gsLst>
              <a:gs pos="0">
                <a:srgbClr val="F8E23E">
                  <a:gamma/>
                  <a:tint val="22745"/>
                  <a:invGamma/>
                </a:srgbClr>
              </a:gs>
              <a:gs pos="100000">
                <a:srgbClr val="F8E23E"/>
              </a:gs>
            </a:gsLst>
            <a:lin ang="5400000" scaled="1"/>
          </a:gradFill>
          <a:ln w="9525" algn="ctr">
            <a:noFill/>
            <a:miter lim="800000"/>
            <a:headEnd/>
            <a:tailEnd/>
          </a:ln>
          <a:effectLst>
            <a:outerShdw dist="107763" dir="2700000" algn="ctr" rotWithShape="0">
              <a:schemeClr val="bg2"/>
            </a:outerShdw>
          </a:effectLst>
        </p:spPr>
        <p:txBody>
          <a:bodyPr tIns="118800" bIns="118800" anchor="ctr" anchorCtr="1">
            <a:spAutoFit/>
          </a:bodyPr>
          <a:lstStyle/>
          <a:p>
            <a:pPr marL="1143000" indent="-1143000">
              <a:lnSpc>
                <a:spcPct val="90000"/>
              </a:lnSpc>
              <a:spcBef>
                <a:spcPct val="50000"/>
              </a:spcBef>
            </a:pPr>
            <a:r>
              <a:rPr lang="zh-CN" altLang="en-US" sz="3600" baseline="0">
                <a:solidFill>
                  <a:srgbClr val="00FF00"/>
                </a:solidFill>
                <a:effectLst>
                  <a:outerShdw blurRad="38100" dist="38100" dir="2700000" algn="tl">
                    <a:srgbClr val="000000"/>
                  </a:outerShdw>
                </a:effectLst>
                <a:latin typeface="楷体_GB2312" pitchFamily="49" charset="-122"/>
                <a:ea typeface="楷体_GB2312" pitchFamily="49" charset="-122"/>
              </a:rPr>
              <a:t>5.5  液压张拉设备仪表的使用安全技术、校验与操作 </a:t>
            </a:r>
          </a:p>
        </p:txBody>
      </p:sp>
      <p:sp>
        <p:nvSpPr>
          <p:cNvPr id="242691" name="Line 3"/>
          <p:cNvSpPr>
            <a:spLocks noChangeShapeType="1"/>
          </p:cNvSpPr>
          <p:nvPr/>
        </p:nvSpPr>
        <p:spPr bwMode="auto">
          <a:xfrm>
            <a:off x="0" y="1828800"/>
            <a:ext cx="9144000" cy="0"/>
          </a:xfrm>
          <a:prstGeom prst="line">
            <a:avLst/>
          </a:prstGeom>
          <a:noFill/>
          <a:ln w="9525">
            <a:solidFill>
              <a:schemeClr val="tx2"/>
            </a:solidFill>
            <a:round/>
            <a:headEnd/>
            <a:tailEnd/>
          </a:ln>
          <a:effectLst/>
        </p:spPr>
        <p:txBody>
          <a:bodyPr wrap="none"/>
          <a:lstStyle/>
          <a:p>
            <a:endParaRPr lang="zh-CN" altLang="en-US"/>
          </a:p>
        </p:txBody>
      </p:sp>
      <p:sp>
        <p:nvSpPr>
          <p:cNvPr id="242692" name="Rectangle 4"/>
          <p:cNvSpPr>
            <a:spLocks noChangeArrowheads="1"/>
          </p:cNvSpPr>
          <p:nvPr/>
        </p:nvSpPr>
        <p:spPr bwMode="auto">
          <a:xfrm>
            <a:off x="762000" y="3048000"/>
            <a:ext cx="7620000" cy="2819400"/>
          </a:xfrm>
          <a:prstGeom prst="rect">
            <a:avLst/>
          </a:prstGeom>
          <a:noFill/>
          <a:ln w="9525">
            <a:noFill/>
            <a:miter lim="800000"/>
            <a:headEnd/>
            <a:tailEnd/>
          </a:ln>
          <a:effectLst/>
        </p:spPr>
        <p:txBody>
          <a:bodyPr/>
          <a:lstStyle/>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操作人员上岗前必须进行安全生产、安全技术措施和安全操作规程培训教育，经考核合格才能上岗。</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液压张拉设备与仪表应由专人负责、使用和管理，并定期维护和校验，校验期不应超过半年。 </a:t>
            </a:r>
          </a:p>
        </p:txBody>
      </p:sp>
      <p:sp>
        <p:nvSpPr>
          <p:cNvPr id="242693" name="Text Box 5">
            <a:hlinkClick r:id="" action="ppaction://hlinkshowjump?jump=nextslide"/>
          </p:cNvPr>
          <p:cNvSpPr txBox="1">
            <a:spLocks noChangeArrowheads="1"/>
          </p:cNvSpPr>
          <p:nvPr/>
        </p:nvSpPr>
        <p:spPr bwMode="auto">
          <a:xfrm>
            <a:off x="457200" y="2362200"/>
            <a:ext cx="73914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.5.1 </a:t>
            </a:r>
            <a:r>
              <a:rPr lang="zh-CN" altLang="en-US" sz="3200" baseline="0">
                <a:latin typeface="楷体_GB2312" pitchFamily="49" charset="-122"/>
                <a:ea typeface="楷体_GB2312" pitchFamily="49" charset="-122"/>
              </a:rPr>
              <a:t>液压张拉设备仪表的使用与校验  </a:t>
            </a:r>
          </a:p>
        </p:txBody>
      </p:sp>
      <p:pic>
        <p:nvPicPr>
          <p:cNvPr id="242694" name="Picture 6" descr="返回">
            <a:hlinkClick r:id="rId2" action="ppaction://hlinksldjump"/>
          </p:cNvPr>
          <p:cNvPicPr>
            <a:picLocks noChangeAspect="1" noChangeArrowheads="1"/>
          </p:cNvPicPr>
          <p:nvPr/>
        </p:nvPicPr>
        <p:blipFill>
          <a:blip r:embed="rId3"/>
          <a:srcRect/>
          <a:stretch>
            <a:fillRect/>
          </a:stretch>
        </p:blipFill>
        <p:spPr bwMode="auto">
          <a:xfrm>
            <a:off x="304800" y="68580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ChangeArrowheads="1"/>
          </p:cNvSpPr>
          <p:nvPr/>
        </p:nvSpPr>
        <p:spPr bwMode="auto">
          <a:xfrm>
            <a:off x="838200" y="457200"/>
            <a:ext cx="7620000" cy="5791200"/>
          </a:xfrm>
          <a:prstGeom prst="rect">
            <a:avLst/>
          </a:prstGeom>
          <a:noFill/>
          <a:ln w="9525">
            <a:noFill/>
            <a:miter lim="800000"/>
            <a:headEnd/>
            <a:tailEnd/>
          </a:ln>
          <a:effectLst/>
        </p:spPr>
        <p:txBody>
          <a:bodyPr/>
          <a:lstStyle/>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张拉设备（千斤顶、油泵、压力表等）应配套标定，并配套使用，以便确定压力表读数与千斤顶输出力之间的关系曲线，且要求标定时千斤顶活塞的运行方向应与实际张拉工作状态一致。 </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施工时应根据预应力筋种类合理选择张拉设备。预应力筋张拉力不应大于设备额定张拉力，其伸长值不应大于其额定的行程。 </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操作人员要严格遵守操作规程，如严禁在负荷时拆换油管或压力表等。 </a:t>
            </a:r>
          </a:p>
        </p:txBody>
      </p:sp>
    </p:spTree>
  </p:cSld>
  <p:clrMapOvr>
    <a:masterClrMapping/>
  </p:clrMapOvr>
  <p:transition>
    <p:random/>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ChangeArrowheads="1"/>
          </p:cNvSpPr>
          <p:nvPr/>
        </p:nvSpPr>
        <p:spPr bwMode="auto">
          <a:xfrm>
            <a:off x="914400" y="1295400"/>
            <a:ext cx="7620000" cy="4648200"/>
          </a:xfrm>
          <a:prstGeom prst="rect">
            <a:avLst/>
          </a:prstGeom>
          <a:noFill/>
          <a:ln w="9525">
            <a:noFill/>
            <a:miter lim="800000"/>
            <a:headEnd/>
            <a:tailEnd/>
          </a:ln>
          <a:effectLst/>
        </p:spPr>
        <p:txBody>
          <a:bodyPr/>
          <a:lstStyle/>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操作人员上岗必须戴防护眼镜或防护面罩，防止高压油泄漏伤害眼睛。</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在先张法的台座两端、后张法的构件两端应设防护装置，如麻袋装土筑成的屏障。</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沿台座或构件的长度方向间隔设置防护架且有明显警示标志，非施工人员不得进入施工现场，以防止锚具滑脱、预应力筋断裂伤人事故的发生。 </a:t>
            </a:r>
          </a:p>
        </p:txBody>
      </p:sp>
      <p:sp>
        <p:nvSpPr>
          <p:cNvPr id="244739" name="Text Box 3">
            <a:hlinkClick r:id="" action="ppaction://hlinkshowjump?jump=nextslide"/>
          </p:cNvPr>
          <p:cNvSpPr txBox="1">
            <a:spLocks noChangeArrowheads="1"/>
          </p:cNvSpPr>
          <p:nvPr/>
        </p:nvSpPr>
        <p:spPr bwMode="auto">
          <a:xfrm>
            <a:off x="609600" y="609600"/>
            <a:ext cx="7391400" cy="579438"/>
          </a:xfrm>
          <a:prstGeom prst="rect">
            <a:avLst/>
          </a:prstGeom>
          <a:noFill/>
          <a:ln w="9525" algn="ctr">
            <a:noFill/>
            <a:miter lim="800000"/>
            <a:headEnd/>
            <a:tailEnd/>
          </a:ln>
          <a:effectLst/>
        </p:spPr>
        <p:txBody>
          <a:bodyPr>
            <a:spAutoFit/>
          </a:bodyPr>
          <a:lstStyle/>
          <a:p>
            <a:pPr>
              <a:spcBef>
                <a:spcPct val="50000"/>
              </a:spcBef>
            </a:pPr>
            <a:r>
              <a:rPr lang="zh-CN" altLang="en-US" sz="3200" baseline="0">
                <a:latin typeface="楷体_GB2312" pitchFamily="49" charset="-122"/>
                <a:ea typeface="楷体_GB2312" pitchFamily="49" charset="-122"/>
              </a:rPr>
              <a:t>5</a:t>
            </a:r>
            <a:r>
              <a:rPr lang="en-US" altLang="zh-CN" sz="3200" baseline="0">
                <a:latin typeface="楷体_GB2312" pitchFamily="49" charset="-122"/>
                <a:ea typeface="楷体_GB2312" pitchFamily="49" charset="-122"/>
              </a:rPr>
              <a:t>.5.2 </a:t>
            </a:r>
            <a:r>
              <a:rPr lang="zh-CN" altLang="en-US" sz="3200" baseline="0">
                <a:latin typeface="楷体_GB2312" pitchFamily="49" charset="-122"/>
                <a:ea typeface="楷体_GB2312" pitchFamily="49" charset="-122"/>
              </a:rPr>
              <a:t>操作安全技术 </a:t>
            </a:r>
          </a:p>
        </p:txBody>
      </p:sp>
    </p:spTree>
  </p:cSld>
  <p:clrMapOvr>
    <a:masterClrMapping/>
  </p:clrMapOvr>
  <p:transition>
    <p:random/>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2"/>
          <p:cNvSpPr>
            <a:spLocks noChangeArrowheads="1"/>
          </p:cNvSpPr>
          <p:nvPr/>
        </p:nvSpPr>
        <p:spPr bwMode="auto">
          <a:xfrm>
            <a:off x="838200" y="1143000"/>
            <a:ext cx="7620000" cy="4648200"/>
          </a:xfrm>
          <a:prstGeom prst="rect">
            <a:avLst/>
          </a:prstGeom>
          <a:noFill/>
          <a:ln w="9525">
            <a:noFill/>
            <a:miter lim="800000"/>
            <a:headEnd/>
            <a:tailEnd/>
          </a:ln>
          <a:effectLst/>
        </p:spPr>
        <p:txBody>
          <a:bodyPr/>
          <a:lstStyle/>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在油泵工作过程中，操作人员不得擅自离开岗位，如需离开应将油阀全部松开，并切断电路。 </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钢丝、钢绞线、热处理钢筋、冷轧带肋钢筋和冷拉</a:t>
            </a:r>
            <a:r>
              <a:rPr lang="en-US" altLang="zh-CN" b="0" baseline="0">
                <a:solidFill>
                  <a:schemeClr val="tx1"/>
                </a:solidFill>
                <a:latin typeface="宋体" pitchFamily="2" charset="-122"/>
                <a:ea typeface="宋体" pitchFamily="2" charset="-122"/>
                <a:cs typeface="Courier New" pitchFamily="49" charset="0"/>
              </a:rPr>
              <a:t>HRB335、HRB400</a:t>
            </a:r>
            <a:r>
              <a:rPr lang="zh-CN" altLang="en-US" b="0" baseline="0">
                <a:solidFill>
                  <a:schemeClr val="tx1"/>
                </a:solidFill>
                <a:latin typeface="宋体" pitchFamily="2" charset="-122"/>
                <a:ea typeface="宋体" pitchFamily="2" charset="-122"/>
                <a:cs typeface="Courier New" pitchFamily="49" charset="0"/>
              </a:rPr>
              <a:t>钢筋，严禁采用电</a:t>
            </a:r>
            <a:r>
              <a:rPr lang="zh-CN" altLang="en-US" b="0" baseline="0">
                <a:solidFill>
                  <a:schemeClr val="tx1"/>
                </a:solidFill>
                <a:latin typeface="宋体" pitchFamily="2" charset="-122"/>
                <a:ea typeface="宋体" pitchFamily="2" charset="-122"/>
              </a:rPr>
              <a:t>弧切割，应使用砂轮锯或切断机切断。施工过程中应避免电火花损伤预应力筋，因为预应力筋遇电火花损伤，容易在张拉阶段脆断。 </a:t>
            </a:r>
          </a:p>
        </p:txBody>
      </p:sp>
    </p:spTree>
  </p:cSld>
  <p:clrMapOvr>
    <a:masterClrMapping/>
  </p:clrMapOvr>
  <p:transition>
    <p:random/>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ChangeArrowheads="1"/>
          </p:cNvSpPr>
          <p:nvPr/>
        </p:nvSpPr>
        <p:spPr bwMode="auto">
          <a:xfrm>
            <a:off x="2743200" y="457200"/>
            <a:ext cx="3429000" cy="731838"/>
          </a:xfrm>
          <a:prstGeom prst="rect">
            <a:avLst/>
          </a:prstGeom>
          <a:gradFill rotWithShape="0">
            <a:gsLst>
              <a:gs pos="0">
                <a:srgbClr val="F8E23E">
                  <a:gamma/>
                  <a:tint val="22745"/>
                  <a:invGamma/>
                </a:srgbClr>
              </a:gs>
              <a:gs pos="100000">
                <a:srgbClr val="F8E23E"/>
              </a:gs>
            </a:gsLst>
            <a:lin ang="5400000" scaled="1"/>
          </a:gradFill>
          <a:ln w="9525" algn="ctr">
            <a:noFill/>
            <a:miter lim="800000"/>
            <a:headEnd/>
            <a:tailEnd/>
          </a:ln>
          <a:effectLst>
            <a:outerShdw dist="107763" dir="2700000" algn="ctr" rotWithShape="0">
              <a:schemeClr val="bg2"/>
            </a:outerShdw>
          </a:effectLst>
        </p:spPr>
        <p:txBody>
          <a:bodyPr tIns="118800" bIns="118800" anchor="ctr" anchorCtr="1">
            <a:spAutoFit/>
          </a:bodyPr>
          <a:lstStyle/>
          <a:p>
            <a:pPr>
              <a:lnSpc>
                <a:spcPct val="90000"/>
              </a:lnSpc>
              <a:spcBef>
                <a:spcPct val="50000"/>
              </a:spcBef>
            </a:pPr>
            <a:r>
              <a:rPr lang="zh-CN" altLang="en-US" sz="3600" baseline="0">
                <a:solidFill>
                  <a:srgbClr val="00FF00"/>
                </a:solidFill>
                <a:effectLst>
                  <a:outerShdw blurRad="38100" dist="38100" dir="2700000" algn="tl">
                    <a:srgbClr val="000000"/>
                  </a:outerShdw>
                </a:effectLst>
                <a:latin typeface="楷体_GB2312" pitchFamily="49" charset="-122"/>
                <a:ea typeface="楷体_GB2312" pitchFamily="49" charset="-122"/>
              </a:rPr>
              <a:t>本 章 小 结</a:t>
            </a:r>
          </a:p>
        </p:txBody>
      </p:sp>
      <p:sp>
        <p:nvSpPr>
          <p:cNvPr id="246787" name="Line 3"/>
          <p:cNvSpPr>
            <a:spLocks noChangeShapeType="1"/>
          </p:cNvSpPr>
          <p:nvPr/>
        </p:nvSpPr>
        <p:spPr bwMode="auto">
          <a:xfrm>
            <a:off x="0" y="1447800"/>
            <a:ext cx="9144000" cy="0"/>
          </a:xfrm>
          <a:prstGeom prst="line">
            <a:avLst/>
          </a:prstGeom>
          <a:noFill/>
          <a:ln w="9525">
            <a:solidFill>
              <a:schemeClr val="tx2"/>
            </a:solidFill>
            <a:round/>
            <a:headEnd/>
            <a:tailEnd/>
          </a:ln>
          <a:effectLst/>
        </p:spPr>
        <p:txBody>
          <a:bodyPr wrap="none"/>
          <a:lstStyle/>
          <a:p>
            <a:endParaRPr lang="zh-CN" altLang="en-US"/>
          </a:p>
        </p:txBody>
      </p:sp>
      <p:sp>
        <p:nvSpPr>
          <p:cNvPr id="246788" name="Rectangle 4"/>
          <p:cNvSpPr>
            <a:spLocks noChangeArrowheads="1"/>
          </p:cNvSpPr>
          <p:nvPr/>
        </p:nvSpPr>
        <p:spPr bwMode="auto">
          <a:xfrm>
            <a:off x="838200" y="1676400"/>
            <a:ext cx="7620000" cy="4648200"/>
          </a:xfrm>
          <a:prstGeom prst="rect">
            <a:avLst/>
          </a:prstGeom>
          <a:noFill/>
          <a:ln w="9525">
            <a:noFill/>
            <a:miter lim="800000"/>
            <a:headEnd/>
            <a:tailEnd/>
          </a:ln>
          <a:effectLst/>
        </p:spPr>
        <p:txBody>
          <a:bodyPr/>
          <a:lstStyle/>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预应力混凝土与普通混凝土比较，除能提高构件的抗裂强度和刚度外，还具有减轻自重、节约原材料、增加构件的耐久性、降低造价的优点。 </a:t>
            </a:r>
          </a:p>
          <a:p>
            <a:pPr marL="342900" indent="-342900" algn="just">
              <a:lnSpc>
                <a:spcPct val="170000"/>
              </a:lnSpc>
              <a:spcBef>
                <a:spcPct val="20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cs typeface="Courier New" pitchFamily="49" charset="0"/>
              </a:rPr>
              <a:t>先张法施工工艺可分为张拉预应力筋、浇筑混凝土、预应力筋放张三个阶段，每个阶</a:t>
            </a:r>
            <a:r>
              <a:rPr lang="zh-CN" altLang="en-US" b="0" baseline="0">
                <a:solidFill>
                  <a:schemeClr val="tx1"/>
                </a:solidFill>
                <a:latin typeface="宋体" pitchFamily="2" charset="-122"/>
                <a:ea typeface="宋体" pitchFamily="2" charset="-122"/>
              </a:rPr>
              <a:t>段的施工不慎都可能引起预应力损失，施工过程中必须遵守施工质量验收规范的规定。 </a:t>
            </a:r>
          </a:p>
        </p:txBody>
      </p:sp>
      <p:pic>
        <p:nvPicPr>
          <p:cNvPr id="246789" name="Picture 5" descr="返回">
            <a:hlinkClick r:id="rId2" action="ppaction://hlinksldjump"/>
          </p:cNvPr>
          <p:cNvPicPr>
            <a:picLocks noChangeAspect="1" noChangeArrowheads="1"/>
          </p:cNvPicPr>
          <p:nvPr/>
        </p:nvPicPr>
        <p:blipFill>
          <a:blip r:embed="rId3"/>
          <a:srcRect/>
          <a:stretch>
            <a:fillRect/>
          </a:stretch>
        </p:blipFill>
        <p:spPr bwMode="auto">
          <a:xfrm>
            <a:off x="609600" y="45720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ChangeArrowheads="1"/>
          </p:cNvSpPr>
          <p:nvPr/>
        </p:nvSpPr>
        <p:spPr bwMode="auto">
          <a:xfrm>
            <a:off x="838200" y="1219200"/>
            <a:ext cx="7391400" cy="3505200"/>
          </a:xfrm>
          <a:prstGeom prst="rect">
            <a:avLst/>
          </a:prstGeom>
          <a:noFill/>
          <a:ln w="9525">
            <a:noFill/>
            <a:miter lim="800000"/>
            <a:headEnd/>
            <a:tailEnd/>
          </a:ln>
          <a:effectLst/>
        </p:spPr>
        <p:txBody>
          <a:bodyPr/>
          <a:lstStyle/>
          <a:p>
            <a:pPr marL="342900" indent="-342900" algn="just">
              <a:lnSpc>
                <a:spcPct val="170000"/>
              </a:lnSpc>
              <a:spcBef>
                <a:spcPct val="3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无粘结预应力混凝土是近几年发展的新技术，应用在高层建筑和较大跨度构件施工中。 </a:t>
            </a:r>
          </a:p>
          <a:p>
            <a:pPr marL="342900" indent="-342900" algn="just">
              <a:lnSpc>
                <a:spcPct val="170000"/>
              </a:lnSpc>
              <a:spcBef>
                <a:spcPct val="35000"/>
              </a:spcBef>
              <a:buClr>
                <a:srgbClr val="FFFF66"/>
              </a:buClr>
              <a:buSzPct val="120000"/>
              <a:buFont typeface="Wingdings" pitchFamily="2" charset="2"/>
              <a:buChar char="§"/>
            </a:pPr>
            <a:r>
              <a:rPr lang="zh-CN" altLang="en-US" b="0" baseline="0">
                <a:solidFill>
                  <a:schemeClr val="tx1"/>
                </a:solidFill>
                <a:latin typeface="宋体" pitchFamily="2" charset="-122"/>
                <a:ea typeface="宋体" pitchFamily="2" charset="-122"/>
              </a:rPr>
              <a:t>预应力混凝土充分利用了钢筋与混凝土的性能。施工中应特别注重原材料的质量检验，不合格的材料不准用于构件上。 </a:t>
            </a:r>
          </a:p>
        </p:txBody>
      </p:sp>
      <p:pic>
        <p:nvPicPr>
          <p:cNvPr id="247811" name="Picture 3" descr="返回">
            <a:hlinkClick r:id="rId2" action="ppaction://hlinksldjump"/>
          </p:cNvPr>
          <p:cNvPicPr>
            <a:picLocks noChangeAspect="1" noChangeArrowheads="1"/>
          </p:cNvPicPr>
          <p:nvPr/>
        </p:nvPicPr>
        <p:blipFill>
          <a:blip r:embed="rId3"/>
          <a:srcRect/>
          <a:stretch>
            <a:fillRect/>
          </a:stretch>
        </p:blipFill>
        <p:spPr bwMode="auto">
          <a:xfrm>
            <a:off x="7924800" y="457200"/>
            <a:ext cx="506413" cy="533400"/>
          </a:xfrm>
          <a:prstGeom prst="rect">
            <a:avLst/>
          </a:prstGeom>
          <a:noFill/>
          <a:ln w="15875">
            <a:solidFill>
              <a:srgbClr val="FF00FF"/>
            </a:solidFill>
            <a:miter lim="800000"/>
            <a:headEnd/>
            <a:tailEnd/>
          </a:ln>
        </p:spPr>
      </p:pic>
    </p:spTree>
  </p:cSld>
  <p:clrMapOvr>
    <a:masterClrMapping/>
  </p:clrMapOvr>
  <p:transition>
    <p:random/>
  </p:transition>
</p:sld>
</file>

<file path=ppt/theme/theme1.xml><?xml version="1.0" encoding="utf-8"?>
<a:theme xmlns:a="http://schemas.openxmlformats.org/drawingml/2006/main" name="Network Blitz">
  <a:themeElements>
    <a:clrScheme name="Network Blitz 1">
      <a:dk1>
        <a:srgbClr val="000044"/>
      </a:dk1>
      <a:lt1>
        <a:srgbClr val="FFFFFF"/>
      </a:lt1>
      <a:dk2>
        <a:srgbClr val="000066"/>
      </a:dk2>
      <a:lt2>
        <a:srgbClr val="FFCC00"/>
      </a:lt2>
      <a:accent1>
        <a:srgbClr val="9CE157"/>
      </a:accent1>
      <a:accent2>
        <a:srgbClr val="2663A0"/>
      </a:accent2>
      <a:accent3>
        <a:srgbClr val="AAAAB8"/>
      </a:accent3>
      <a:accent4>
        <a:srgbClr val="DADADA"/>
      </a:accent4>
      <a:accent5>
        <a:srgbClr val="CBEEB4"/>
      </a:accent5>
      <a:accent6>
        <a:srgbClr val="215991"/>
      </a:accent6>
      <a:hlink>
        <a:srgbClr val="F98D43"/>
      </a:hlink>
      <a:folHlink>
        <a:srgbClr val="CC3300"/>
      </a:folHlink>
    </a:clrScheme>
    <a:fontScheme name="Network Blitz">
      <a:majorFont>
        <a:latin typeface="Arial Black"/>
        <a:ea typeface="楷体_GB2312"/>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1" i="0" u="none" strike="noStrike" cap="none" normalizeH="0" baseline="-25000" smtClean="0">
            <a:ln>
              <a:noFill/>
            </a:ln>
            <a:solidFill>
              <a:schemeClr val="tx2"/>
            </a:solidFill>
            <a:effectLst/>
            <a:latin typeface="Times New Roman" pitchFamily="18" charset="0"/>
            <a:ea typeface="黑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1" i="0" u="none" strike="noStrike" cap="none" normalizeH="0" baseline="-25000" smtClean="0">
            <a:ln>
              <a:noFill/>
            </a:ln>
            <a:solidFill>
              <a:schemeClr val="tx2"/>
            </a:solidFill>
            <a:effectLst/>
            <a:latin typeface="Times New Roman" pitchFamily="18" charset="0"/>
            <a:ea typeface="黑体" pitchFamily="2" charset="-122"/>
          </a:defRPr>
        </a:defPPr>
      </a:lstStyle>
    </a:lnDef>
  </a:objectDefaults>
  <a:extraClrSchemeLst>
    <a:extraClrScheme>
      <a:clrScheme name="Network Blitz 1">
        <a:dk1>
          <a:srgbClr val="000044"/>
        </a:dk1>
        <a:lt1>
          <a:srgbClr val="FFFFFF"/>
        </a:lt1>
        <a:dk2>
          <a:srgbClr val="000066"/>
        </a:dk2>
        <a:lt2>
          <a:srgbClr val="FFCC00"/>
        </a:lt2>
        <a:accent1>
          <a:srgbClr val="9CE157"/>
        </a:accent1>
        <a:accent2>
          <a:srgbClr val="2663A0"/>
        </a:accent2>
        <a:accent3>
          <a:srgbClr val="AAAAB8"/>
        </a:accent3>
        <a:accent4>
          <a:srgbClr val="DADADA"/>
        </a:accent4>
        <a:accent5>
          <a:srgbClr val="CBEEB4"/>
        </a:accent5>
        <a:accent6>
          <a:srgbClr val="215991"/>
        </a:accent6>
        <a:hlink>
          <a:srgbClr val="F98D43"/>
        </a:hlink>
        <a:folHlink>
          <a:srgbClr val="CC3300"/>
        </a:folHlink>
      </a:clrScheme>
      <a:clrMap bg1="dk2" tx1="lt1" bg2="dk1" tx2="lt2" accent1="accent1" accent2="accent2" accent3="accent3" accent4="accent4" accent5="accent5" accent6="accent6" hlink="hlink" folHlink="folHlink"/>
    </a:extraClrScheme>
    <a:extraClrScheme>
      <a:clrScheme name="Network Blitz 2">
        <a:dk1>
          <a:srgbClr val="000066"/>
        </a:dk1>
        <a:lt1>
          <a:srgbClr val="9CC2E8"/>
        </a:lt1>
        <a:dk2>
          <a:srgbClr val="4D4D4D"/>
        </a:dk2>
        <a:lt2>
          <a:srgbClr val="7DAFE1"/>
        </a:lt2>
        <a:accent1>
          <a:srgbClr val="26D2E4"/>
        </a:accent1>
        <a:accent2>
          <a:srgbClr val="D0E2F4"/>
        </a:accent2>
        <a:accent3>
          <a:srgbClr val="CBDDF2"/>
        </a:accent3>
        <a:accent4>
          <a:srgbClr val="000056"/>
        </a:accent4>
        <a:accent5>
          <a:srgbClr val="ACE5EF"/>
        </a:accent5>
        <a:accent6>
          <a:srgbClr val="BCCDDD"/>
        </a:accent6>
        <a:hlink>
          <a:srgbClr val="003366"/>
        </a:hlink>
        <a:folHlink>
          <a:srgbClr val="666699"/>
        </a:folHlink>
      </a:clrScheme>
      <a:clrMap bg1="lt1" tx1="dk1" bg2="lt2" tx2="dk2" accent1="accent1" accent2="accent2" accent3="accent3" accent4="accent4" accent5="accent5" accent6="accent6" hlink="hlink" folHlink="folHlink"/>
    </a:extraClrScheme>
    <a:extraClrScheme>
      <a:clrScheme name="Network Blitz 3">
        <a:dk1>
          <a:srgbClr val="000000"/>
        </a:dk1>
        <a:lt1>
          <a:srgbClr val="EAEAEA"/>
        </a:lt1>
        <a:dk2>
          <a:srgbClr val="333333"/>
        </a:dk2>
        <a:lt2>
          <a:srgbClr val="DDDDDD"/>
        </a:lt2>
        <a:accent1>
          <a:srgbClr val="C0C0C0"/>
        </a:accent1>
        <a:accent2>
          <a:srgbClr val="FFFFFF"/>
        </a:accent2>
        <a:accent3>
          <a:srgbClr val="F3F3F3"/>
        </a:accent3>
        <a:accent4>
          <a:srgbClr val="000000"/>
        </a:accent4>
        <a:accent5>
          <a:srgbClr val="DCDCDC"/>
        </a:accent5>
        <a:accent6>
          <a:srgbClr val="E7E7E7"/>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Network Blitz 4">
        <a:dk1>
          <a:srgbClr val="002E2D"/>
        </a:dk1>
        <a:lt1>
          <a:srgbClr val="FFFFFF"/>
        </a:lt1>
        <a:dk2>
          <a:srgbClr val="005250"/>
        </a:dk2>
        <a:lt2>
          <a:srgbClr val="FFCC00"/>
        </a:lt2>
        <a:accent1>
          <a:srgbClr val="9CE157"/>
        </a:accent1>
        <a:accent2>
          <a:srgbClr val="00817E"/>
        </a:accent2>
        <a:accent3>
          <a:srgbClr val="AAB3B3"/>
        </a:accent3>
        <a:accent4>
          <a:srgbClr val="DADADA"/>
        </a:accent4>
        <a:accent5>
          <a:srgbClr val="CBEEB4"/>
        </a:accent5>
        <a:accent6>
          <a:srgbClr val="007472"/>
        </a:accent6>
        <a:hlink>
          <a:srgbClr val="FFFF99"/>
        </a:hlink>
        <a:folHlink>
          <a:srgbClr val="CCCC00"/>
        </a:folHlink>
      </a:clrScheme>
      <a:clrMap bg1="dk2" tx1="lt1" bg2="dk1" tx2="lt2" accent1="accent1" accent2="accent2" accent3="accent3" accent4="accent4" accent5="accent5" accent6="accent6" hlink="hlink" folHlink="folHlink"/>
    </a:extraClrScheme>
    <a:extraClrScheme>
      <a:clrScheme name="Network Blitz 5">
        <a:dk1>
          <a:srgbClr val="291A4C"/>
        </a:dk1>
        <a:lt1>
          <a:srgbClr val="FFFFFF"/>
        </a:lt1>
        <a:dk2>
          <a:srgbClr val="3B256B"/>
        </a:dk2>
        <a:lt2>
          <a:srgbClr val="FFCC00"/>
        </a:lt2>
        <a:accent1>
          <a:srgbClr val="6EBFCA"/>
        </a:accent1>
        <a:accent2>
          <a:srgbClr val="56369C"/>
        </a:accent2>
        <a:accent3>
          <a:srgbClr val="AFACBA"/>
        </a:accent3>
        <a:accent4>
          <a:srgbClr val="DADADA"/>
        </a:accent4>
        <a:accent5>
          <a:srgbClr val="BADCE1"/>
        </a:accent5>
        <a:accent6>
          <a:srgbClr val="4D308D"/>
        </a:accent6>
        <a:hlink>
          <a:srgbClr val="CCCCFF"/>
        </a:hlink>
        <a:folHlink>
          <a:srgbClr val="666699"/>
        </a:folHlink>
      </a:clrScheme>
      <a:clrMap bg1="dk2" tx1="lt1" bg2="dk1" tx2="lt2" accent1="accent1" accent2="accent2" accent3="accent3" accent4="accent4" accent5="accent5" accent6="accent6" hlink="hlink" folHlink="folHlink"/>
    </a:extraClrScheme>
    <a:extraClrScheme>
      <a:clrScheme name="Network Blitz 6">
        <a:dk1>
          <a:srgbClr val="511D30"/>
        </a:dk1>
        <a:lt1>
          <a:srgbClr val="FFFFFF"/>
        </a:lt1>
        <a:dk2>
          <a:srgbClr val="6D2740"/>
        </a:dk2>
        <a:lt2>
          <a:srgbClr val="FDD409"/>
        </a:lt2>
        <a:accent1>
          <a:srgbClr val="FDB83B"/>
        </a:accent1>
        <a:accent2>
          <a:srgbClr val="9D395D"/>
        </a:accent2>
        <a:accent3>
          <a:srgbClr val="BAACAF"/>
        </a:accent3>
        <a:accent4>
          <a:srgbClr val="DADADA"/>
        </a:accent4>
        <a:accent5>
          <a:srgbClr val="FED8AF"/>
        </a:accent5>
        <a:accent6>
          <a:srgbClr val="8E3353"/>
        </a:accent6>
        <a:hlink>
          <a:srgbClr val="FF99CC"/>
        </a:hlink>
        <a:folHlink>
          <a:srgbClr val="D60093"/>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Designs\Network Blitz.pot</Template>
  <TotalTime>1967</TotalTime>
  <Words>10112</Words>
  <Application>Microsoft PowerPoint</Application>
  <PresentationFormat>全屏显示(4:3)</PresentationFormat>
  <Paragraphs>390</Paragraphs>
  <Slides>121</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121</vt:i4>
      </vt:variant>
    </vt:vector>
  </HeadingPairs>
  <TitlesOfParts>
    <vt:vector size="123" baseType="lpstr">
      <vt:lpstr>Network Blitz</vt:lpstr>
      <vt:lpstr>Equation</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lpstr>幻灯片 61</vt:lpstr>
      <vt:lpstr>幻灯片 62</vt:lpstr>
      <vt:lpstr>幻灯片 63</vt:lpstr>
      <vt:lpstr>幻灯片 64</vt:lpstr>
      <vt:lpstr>幻灯片 65</vt:lpstr>
      <vt:lpstr>幻灯片 66</vt:lpstr>
      <vt:lpstr>幻灯片 67</vt:lpstr>
      <vt:lpstr>幻灯片 68</vt:lpstr>
      <vt:lpstr>幻灯片 69</vt:lpstr>
      <vt:lpstr>幻灯片 70</vt:lpstr>
      <vt:lpstr>幻灯片 71</vt:lpstr>
      <vt:lpstr>幻灯片 72</vt:lpstr>
      <vt:lpstr>幻灯片 73</vt:lpstr>
      <vt:lpstr>幻灯片 74</vt:lpstr>
      <vt:lpstr>幻灯片 75</vt:lpstr>
      <vt:lpstr>幻灯片 76</vt:lpstr>
      <vt:lpstr>幻灯片 77</vt:lpstr>
      <vt:lpstr>幻灯片 78</vt:lpstr>
      <vt:lpstr>幻灯片 79</vt:lpstr>
      <vt:lpstr>幻灯片 80</vt:lpstr>
      <vt:lpstr>幻灯片 81</vt:lpstr>
      <vt:lpstr>幻灯片 82</vt:lpstr>
      <vt:lpstr>幻灯片 83</vt:lpstr>
      <vt:lpstr>幻灯片 84</vt:lpstr>
      <vt:lpstr>幻灯片 85</vt:lpstr>
      <vt:lpstr>幻灯片 86</vt:lpstr>
      <vt:lpstr>幻灯片 87</vt:lpstr>
      <vt:lpstr>幻灯片 88</vt:lpstr>
      <vt:lpstr>幻灯片 89</vt:lpstr>
      <vt:lpstr>幻灯片 90</vt:lpstr>
      <vt:lpstr>幻灯片 91</vt:lpstr>
      <vt:lpstr>幻灯片 92</vt:lpstr>
      <vt:lpstr>幻灯片 93</vt:lpstr>
      <vt:lpstr>幻灯片 94</vt:lpstr>
      <vt:lpstr>幻灯片 95</vt:lpstr>
      <vt:lpstr>幻灯片 96</vt:lpstr>
      <vt:lpstr>幻灯片 97</vt:lpstr>
      <vt:lpstr>幻灯片 98</vt:lpstr>
      <vt:lpstr>幻灯片 99</vt:lpstr>
      <vt:lpstr>幻灯片 100</vt:lpstr>
      <vt:lpstr>幻灯片 101</vt:lpstr>
      <vt:lpstr>幻灯片 102</vt:lpstr>
      <vt:lpstr>幻灯片 103</vt:lpstr>
      <vt:lpstr>幻灯片 104</vt:lpstr>
      <vt:lpstr>幻灯片 105</vt:lpstr>
      <vt:lpstr>幻灯片 106</vt:lpstr>
      <vt:lpstr>幻灯片 107</vt:lpstr>
      <vt:lpstr>幻灯片 108</vt:lpstr>
      <vt:lpstr>幻灯片 109</vt:lpstr>
      <vt:lpstr>幻灯片 110</vt:lpstr>
      <vt:lpstr>幻灯片 111</vt:lpstr>
      <vt:lpstr>幻灯片 112</vt:lpstr>
      <vt:lpstr>幻灯片 113</vt:lpstr>
      <vt:lpstr>幻灯片 114</vt:lpstr>
      <vt:lpstr>幻灯片 115</vt:lpstr>
      <vt:lpstr>幻灯片 116</vt:lpstr>
      <vt:lpstr>幻灯片 117</vt:lpstr>
      <vt:lpstr>幻灯片 118</vt:lpstr>
      <vt:lpstr>幻灯片 119</vt:lpstr>
      <vt:lpstr>幻灯片 120</vt:lpstr>
      <vt:lpstr>幻灯片 121</vt:lpstr>
    </vt:vector>
  </TitlesOfParts>
  <Company>aa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home</dc:creator>
  <cp:lastModifiedBy>baihei</cp:lastModifiedBy>
  <cp:revision>576</cp:revision>
  <cp:lastPrinted>1601-01-01T00:00:00Z</cp:lastPrinted>
  <dcterms:created xsi:type="dcterms:W3CDTF">2001-09-27T09:30:27Z</dcterms:created>
  <dcterms:modified xsi:type="dcterms:W3CDTF">2010-02-04T03:00:49Z</dcterms:modified>
</cp:coreProperties>
</file>